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6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6" r:id="rId6"/>
    <p:sldId id="267" r:id="rId7"/>
    <p:sldId id="260" r:id="rId8"/>
    <p:sldId id="261" r:id="rId9"/>
    <p:sldId id="262" r:id="rId10"/>
    <p:sldId id="263" r:id="rId11"/>
    <p:sldId id="264" r:id="rId12"/>
    <p:sldId id="265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05" autoAdjust="0"/>
    <p:restoredTop sz="94660"/>
  </p:normalViewPr>
  <p:slideViewPr>
    <p:cSldViewPr>
      <p:cViewPr>
        <p:scale>
          <a:sx n="100" d="100"/>
          <a:sy n="100" d="100"/>
        </p:scale>
        <p:origin x="-156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2706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D8AE0C-0721-4CA3-8CF7-B767E199DD00}" type="datetimeFigureOut">
              <a:rPr lang="cs-CZ" smtClean="0"/>
              <a:pPr/>
              <a:t>4.2.2014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C5644-E920-40B3-8284-26C70B744365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7C5644-E920-40B3-8284-26C70B744365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C37AEF47-FCED-434D-A555-6153D41B40E7}" type="datetime1">
              <a:rPr lang="cs-CZ" smtClean="0"/>
              <a:pPr/>
              <a:t>4.2.2014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C16251C0-C7E1-4053-B672-DC60504EE57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Obdélník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Obdélník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Obdélník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Obdélník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1B2C2-015E-4323-BB32-A3B78681468C}" type="datetime1">
              <a:rPr lang="cs-CZ" smtClean="0"/>
              <a:pPr/>
              <a:t>4.2.2014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DD7E79-7AB8-49C8-94F8-D59E556E1E67}" type="datetime1">
              <a:rPr lang="cs-CZ" smtClean="0"/>
              <a:pPr/>
              <a:t>4.2.2014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Rovnoramenný trojúhelník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60813-502C-41D1-AC68-BBD39744E534}" type="datetime1">
              <a:rPr lang="cs-CZ" smtClean="0"/>
              <a:pPr/>
              <a:t>4.2.2014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9DE12286-CAB6-41D1-A22A-A7505A3029DD}" type="datetime1">
              <a:rPr lang="cs-CZ" smtClean="0"/>
              <a:pPr/>
              <a:t>4.2.2014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C16251C0-C7E1-4053-B672-DC60504EE57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Obdélník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52E98-B313-44EA-B97F-BB219F968FDE}" type="datetime1">
              <a:rPr lang="cs-CZ" smtClean="0"/>
              <a:pPr/>
              <a:t>4.2.2014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3CF03-CD76-488D-9FF6-1613C335C52E}" type="datetime1">
              <a:rPr lang="cs-CZ" smtClean="0"/>
              <a:pPr/>
              <a:t>4.2.2014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283D2-BF93-4533-A868-5A74A0FB09B2}" type="datetime1">
              <a:rPr lang="cs-CZ" smtClean="0"/>
              <a:pPr/>
              <a:t>4.2.2014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Rovnoramenný trojúhelník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2CA7D-F4AC-486F-85F2-710D133458B9}" type="datetime1">
              <a:rPr lang="cs-CZ" smtClean="0"/>
              <a:pPr/>
              <a:t>4.2.2014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Přímá spojovací čára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Rovnoramenný trojúhelník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1D76F3-4BEF-41F2-98ED-6D733AEE2DBC}" type="datetime1">
              <a:rPr lang="cs-CZ" smtClean="0"/>
              <a:pPr/>
              <a:t>4.2.2014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Rovnoramenný trojúhelník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Zástupný symbol pro obsah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EA85D-D375-41A3-ADD0-23E9A44AEB3F}" type="datetime1">
              <a:rPr lang="cs-CZ" smtClean="0"/>
              <a:pPr/>
              <a:t>4.2.2014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Rovnoramenný trojúhelník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4441A0B-193A-401F-935F-0DE3B09D2663}" type="datetime1">
              <a:rPr lang="cs-CZ" smtClean="0"/>
              <a:pPr/>
              <a:t>4.2.2014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16251C0-C7E1-4053-B672-DC60504EE57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8" name="Přímá spojovací čára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Přímá spojovací čára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ovnoramenný trojúhelník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Modelování dynamiky dislokací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Bc. Daniel Javdošňák (KFY)</a:t>
            </a:r>
            <a:endParaRPr lang="cs-CZ" dirty="0"/>
          </a:p>
        </p:txBody>
      </p:sp>
      <p:sp>
        <p:nvSpPr>
          <p:cNvPr id="5" name="Podnadpis 2"/>
          <p:cNvSpPr txBox="1">
            <a:spLocks/>
          </p:cNvSpPr>
          <p:nvPr/>
        </p:nvSpPr>
        <p:spPr>
          <a:xfrm>
            <a:off x="1187624" y="5949280"/>
            <a:ext cx="6858000" cy="5334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/>
              <a:buNone/>
              <a:tabLst/>
              <a:defRPr/>
            </a:pPr>
            <a:r>
              <a:rPr lang="cs-CZ" sz="2000" noProof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 Plzni, 2014</a:t>
            </a: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Obrázek 5" descr="paradi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620688"/>
            <a:ext cx="36576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Jak dislokace vznikají?</a:t>
            </a:r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10</a:t>
            </a:fld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018112"/>
          </a:xfrm>
        </p:spPr>
        <p:txBody>
          <a:bodyPr>
            <a:normAutofit/>
          </a:bodyPr>
          <a:lstStyle/>
          <a:p>
            <a:r>
              <a:rPr lang="cs-CZ" b="1" dirty="0" smtClean="0"/>
              <a:t>Frank-</a:t>
            </a:r>
            <a:r>
              <a:rPr lang="cs-CZ" b="1" dirty="0" err="1" smtClean="0"/>
              <a:t>Readův</a:t>
            </a:r>
            <a:r>
              <a:rPr lang="cs-CZ" dirty="0" smtClean="0"/>
              <a:t> model</a:t>
            </a:r>
          </a:p>
          <a:p>
            <a:r>
              <a:rPr lang="cs-CZ" dirty="0" smtClean="0"/>
              <a:t>a) zdrojem dislokací je </a:t>
            </a:r>
            <a:r>
              <a:rPr lang="cs-CZ" b="1" dirty="0" smtClean="0"/>
              <a:t>zakotvený segment </a:t>
            </a:r>
            <a:r>
              <a:rPr lang="cs-CZ" dirty="0" smtClean="0"/>
              <a:t>(A </a:t>
            </a:r>
            <a:r>
              <a:rPr lang="cs-CZ" dirty="0" err="1" smtClean="0"/>
              <a:t>a</a:t>
            </a:r>
            <a:r>
              <a:rPr lang="cs-CZ" dirty="0" smtClean="0"/>
              <a:t> B)</a:t>
            </a:r>
            <a:r>
              <a:rPr lang="cs-CZ" b="1" dirty="0" smtClean="0"/>
              <a:t> </a:t>
            </a:r>
            <a:r>
              <a:rPr lang="cs-CZ" dirty="0" smtClean="0"/>
              <a:t>ve skluzové rovině na který působí smykové napětí </a:t>
            </a:r>
            <a:r>
              <a:rPr lang="el-GR" b="1" dirty="0" smtClean="0"/>
              <a:t>τ</a:t>
            </a:r>
            <a:endParaRPr lang="cs-CZ" b="1" dirty="0" smtClean="0"/>
          </a:p>
          <a:p>
            <a:r>
              <a:rPr lang="cs-CZ" dirty="0" smtClean="0"/>
              <a:t>b) skutečný F-R zdroj v křemíku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</p:txBody>
      </p:sp>
      <p:pic>
        <p:nvPicPr>
          <p:cNvPr id="7" name="Obrázek 10" descr="F-R zdroj dsilokace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15616" y="3356992"/>
            <a:ext cx="6840760" cy="2880732"/>
          </a:xfrm>
          <a:prstGeom prst="rect">
            <a:avLst/>
          </a:prstGeom>
        </p:spPr>
      </p:pic>
      <p:cxnSp>
        <p:nvCxnSpPr>
          <p:cNvPr id="9" name="Přímá spojovací šipka 8"/>
          <p:cNvCxnSpPr/>
          <p:nvPr/>
        </p:nvCxnSpPr>
        <p:spPr>
          <a:xfrm flipV="1">
            <a:off x="3995936" y="4365104"/>
            <a:ext cx="0" cy="7920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3995936" y="4509120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800" b="1" dirty="0" smtClean="0"/>
              <a:t>τ</a:t>
            </a:r>
            <a:endParaRPr lang="cs-CZ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Jak se dislokace modelují?</a:t>
            </a:r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11</a:t>
            </a:fld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Metoda – „</a:t>
            </a:r>
            <a:r>
              <a:rPr lang="cs-CZ" dirty="0" err="1" smtClean="0"/>
              <a:t>parametric</a:t>
            </a:r>
            <a:r>
              <a:rPr lang="cs-CZ" dirty="0" smtClean="0"/>
              <a:t> </a:t>
            </a:r>
            <a:r>
              <a:rPr lang="cs-CZ" dirty="0" err="1" smtClean="0"/>
              <a:t>disloacatnion</a:t>
            </a:r>
            <a:r>
              <a:rPr lang="cs-CZ" dirty="0" smtClean="0"/>
              <a:t> </a:t>
            </a:r>
            <a:r>
              <a:rPr lang="cs-CZ" dirty="0" err="1" smtClean="0"/>
              <a:t>dynamic</a:t>
            </a:r>
            <a:r>
              <a:rPr lang="cs-CZ" dirty="0" smtClean="0"/>
              <a:t>“ – PDD</a:t>
            </a:r>
          </a:p>
          <a:p>
            <a:r>
              <a:rPr lang="cs-CZ" dirty="0" smtClean="0"/>
              <a:t>Dislokační smyčky:</a:t>
            </a:r>
          </a:p>
          <a:p>
            <a:pPr lvl="1"/>
            <a:r>
              <a:rPr lang="cs-CZ" dirty="0" smtClean="0"/>
              <a:t>rozděleny na části - </a:t>
            </a:r>
            <a:r>
              <a:rPr lang="cs-CZ" b="1" dirty="0" err="1" smtClean="0"/>
              <a:t>spline</a:t>
            </a:r>
            <a:r>
              <a:rPr lang="cs-CZ" b="1" dirty="0" smtClean="0"/>
              <a:t> funkce</a:t>
            </a:r>
          </a:p>
          <a:p>
            <a:pPr lvl="1"/>
            <a:r>
              <a:rPr lang="cs-CZ" b="1" dirty="0" smtClean="0"/>
              <a:t>velký počet přímých segmentů</a:t>
            </a:r>
          </a:p>
          <a:p>
            <a:pPr lvl="1"/>
            <a:endParaRPr lang="cs-CZ" b="1" dirty="0"/>
          </a:p>
        </p:txBody>
      </p:sp>
      <p:pic>
        <p:nvPicPr>
          <p:cNvPr id="7" name="Obrázek 8" descr="spline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0" y="3429000"/>
            <a:ext cx="3602732" cy="2664296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140968"/>
            <a:ext cx="375823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Pohybové rovnice</a:t>
            </a:r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12</a:t>
            </a:fld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Odvozeny na základě </a:t>
            </a:r>
            <a:r>
              <a:rPr lang="cs-CZ" b="1" dirty="0" smtClean="0"/>
              <a:t>termodynamiky</a:t>
            </a:r>
          </a:p>
          <a:p>
            <a:r>
              <a:rPr lang="cs-CZ" dirty="0" smtClean="0"/>
              <a:t>Diferenciální pohybová rovnice:</a:t>
            </a:r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kde       je matice odporu,     rychlost dislokace a</a:t>
            </a:r>
            <a:br>
              <a:rPr lang="cs-CZ" dirty="0" smtClean="0"/>
            </a:br>
            <a:r>
              <a:rPr lang="cs-CZ" dirty="0" smtClean="0"/>
              <a:t>                             je celková síla působící na dislokaci (s – vlastní, o – osmotické a PK – </a:t>
            </a:r>
            <a:r>
              <a:rPr lang="cs-CZ" dirty="0" err="1" smtClean="0"/>
              <a:t>Peach</a:t>
            </a:r>
            <a:r>
              <a:rPr lang="cs-CZ" dirty="0" smtClean="0"/>
              <a:t>-</a:t>
            </a:r>
            <a:r>
              <a:rPr lang="cs-CZ" dirty="0" err="1" smtClean="0"/>
              <a:t>Koehlerovo</a:t>
            </a:r>
            <a:r>
              <a:rPr lang="cs-CZ" dirty="0" smtClean="0"/>
              <a:t> síly).</a:t>
            </a:r>
          </a:p>
          <a:p>
            <a:endParaRPr lang="cs-CZ" dirty="0" smtClean="0"/>
          </a:p>
          <a:p>
            <a:r>
              <a:rPr lang="cs-CZ" dirty="0" smtClean="0"/>
              <a:t>Pohybová rovnice:</a:t>
            </a:r>
          </a:p>
          <a:p>
            <a:pPr>
              <a:buNone/>
            </a:pPr>
            <a:endParaRPr lang="cs-CZ" dirty="0" smtClean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71800" y="2204864"/>
            <a:ext cx="3361905" cy="942857"/>
          </a:xfrm>
          <a:prstGeom prst="rect">
            <a:avLst/>
          </a:prstGeom>
          <a:noFill/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3140968"/>
            <a:ext cx="485775" cy="533400"/>
          </a:xfrm>
          <a:prstGeom prst="rect">
            <a:avLst/>
          </a:prstGeom>
          <a:noFill/>
        </p:spPr>
      </p:pic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140968"/>
            <a:ext cx="333375" cy="581025"/>
          </a:xfrm>
          <a:prstGeom prst="rect">
            <a:avLst/>
          </a:prstGeom>
          <a:noFill/>
        </p:spPr>
      </p:pic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3573016"/>
            <a:ext cx="2543175" cy="590550"/>
          </a:xfrm>
          <a:prstGeom prst="rect">
            <a:avLst/>
          </a:prstGeom>
          <a:noFill/>
        </p:spPr>
      </p:pic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4293096"/>
            <a:ext cx="4762500" cy="723900"/>
          </a:xfrm>
          <a:prstGeom prst="rect">
            <a:avLst/>
          </a:prstGeom>
          <a:noFill/>
        </p:spPr>
      </p:pic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4941168"/>
            <a:ext cx="2200275" cy="1257300"/>
          </a:xfrm>
          <a:prstGeom prst="rect">
            <a:avLst/>
          </a:prstGeom>
          <a:noFill/>
        </p:spPr>
      </p:pic>
      <p:sp>
        <p:nvSpPr>
          <p:cNvPr id="19" name="TextovéPole 18"/>
          <p:cNvSpPr txBox="1"/>
          <p:nvPr/>
        </p:nvSpPr>
        <p:spPr>
          <a:xfrm>
            <a:off x="5796136" y="4941168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Obecné matice odporů</a:t>
            </a:r>
            <a:endParaRPr lang="cs-CZ" sz="2000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6156176" y="5589240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 smtClean="0"/>
              <a:t>Obecné souřadnice dislokačních uzlů</a:t>
            </a:r>
            <a:endParaRPr lang="cs-CZ" sz="2000" dirty="0"/>
          </a:p>
        </p:txBody>
      </p:sp>
      <p:cxnSp>
        <p:nvCxnSpPr>
          <p:cNvPr id="22" name="Přímá spojovací šipka 21"/>
          <p:cNvCxnSpPr>
            <a:stCxn id="20" idx="1"/>
          </p:cNvCxnSpPr>
          <p:nvPr/>
        </p:nvCxnSpPr>
        <p:spPr>
          <a:xfrm flipH="1" flipV="1">
            <a:off x="5796136" y="5733256"/>
            <a:ext cx="360040" cy="20992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Přímá spojovací šipka 23"/>
          <p:cNvCxnSpPr>
            <a:stCxn id="19" idx="1"/>
          </p:cNvCxnSpPr>
          <p:nvPr/>
        </p:nvCxnSpPr>
        <p:spPr>
          <a:xfrm flipH="1">
            <a:off x="5436096" y="5141223"/>
            <a:ext cx="360040" cy="23199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19256" cy="990600"/>
          </a:xfrm>
        </p:spPr>
        <p:txBody>
          <a:bodyPr>
            <a:noAutofit/>
          </a:bodyPr>
          <a:lstStyle/>
          <a:p>
            <a:r>
              <a:rPr lang="cs-CZ" dirty="0" smtClean="0"/>
              <a:t>Vektor posunu </a:t>
            </a:r>
            <a:r>
              <a:rPr lang="cs-CZ" b="1" dirty="0" smtClean="0"/>
              <a:t>u</a:t>
            </a:r>
            <a:r>
              <a:rPr lang="cs-CZ" dirty="0" smtClean="0"/>
              <a:t>, tenzor napětí </a:t>
            </a:r>
            <a:r>
              <a:rPr lang="el-GR" i="1" dirty="0" smtClean="0"/>
              <a:t>σ</a:t>
            </a:r>
            <a:r>
              <a:rPr lang="cs-CZ" dirty="0" smtClean="0"/>
              <a:t> a tenzor deformace </a:t>
            </a:r>
            <a:r>
              <a:rPr lang="el-GR" i="1" dirty="0" smtClean="0"/>
              <a:t>ε</a:t>
            </a:r>
            <a:endParaRPr lang="cs-CZ" i="1" dirty="0" smtClean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13</a:t>
            </a:fld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Tyto veličiny byly odvozeny podle </a:t>
            </a:r>
            <a:r>
              <a:rPr lang="cs-CZ" dirty="0" err="1" smtClean="0"/>
              <a:t>DeWita</a:t>
            </a:r>
            <a:r>
              <a:rPr lang="cs-CZ" dirty="0" smtClean="0"/>
              <a:t> (1960)</a:t>
            </a:r>
            <a:endParaRPr lang="cs-CZ" dirty="0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2204864"/>
            <a:ext cx="5629275" cy="685800"/>
          </a:xfrm>
          <a:prstGeom prst="rect">
            <a:avLst/>
          </a:prstGeom>
          <a:noFill/>
        </p:spPr>
      </p:pic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175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176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1759" name="Picture 15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3356992"/>
            <a:ext cx="5972175" cy="1285875"/>
          </a:xfrm>
          <a:prstGeom prst="rect">
            <a:avLst/>
          </a:prstGeom>
          <a:noFill/>
        </p:spPr>
      </p:pic>
      <p:sp>
        <p:nvSpPr>
          <p:cNvPr id="3176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31764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31763" name="Picture 1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4869160"/>
            <a:ext cx="5972175" cy="1266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Generování počátečních dislokací</a:t>
            </a:r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14</a:t>
            </a:fld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Počáteční model</a:t>
            </a:r>
          </a:p>
          <a:p>
            <a:pPr lvl="1"/>
            <a:r>
              <a:rPr lang="cs-CZ" dirty="0" smtClean="0"/>
              <a:t>„</a:t>
            </a:r>
            <a:r>
              <a:rPr lang="cs-CZ" dirty="0" err="1" smtClean="0"/>
              <a:t>Material</a:t>
            </a:r>
            <a:r>
              <a:rPr lang="cs-CZ" dirty="0" smtClean="0"/>
              <a:t> </a:t>
            </a:r>
            <a:r>
              <a:rPr lang="cs-CZ" dirty="0" err="1" smtClean="0"/>
              <a:t>Representative</a:t>
            </a:r>
            <a:r>
              <a:rPr lang="cs-CZ" dirty="0" smtClean="0"/>
              <a:t> Volume“ - MRV</a:t>
            </a:r>
          </a:p>
          <a:p>
            <a:pPr lvl="1"/>
            <a:r>
              <a:rPr lang="cs-CZ" dirty="0" smtClean="0"/>
              <a:t>Generován cyklicky</a:t>
            </a:r>
          </a:p>
          <a:p>
            <a:endParaRPr lang="cs-CZ" dirty="0" smtClean="0"/>
          </a:p>
          <a:p>
            <a:r>
              <a:rPr lang="cs-CZ" dirty="0" smtClean="0"/>
              <a:t>Dislokační smyčka se skládá:</a:t>
            </a:r>
          </a:p>
          <a:p>
            <a:pPr lvl="1"/>
            <a:r>
              <a:rPr lang="cs-CZ" dirty="0" smtClean="0"/>
              <a:t>Frank-</a:t>
            </a:r>
            <a:r>
              <a:rPr lang="cs-CZ" dirty="0" err="1" smtClean="0"/>
              <a:t>Readův</a:t>
            </a:r>
            <a:r>
              <a:rPr lang="cs-CZ" dirty="0" smtClean="0"/>
              <a:t> zdroj</a:t>
            </a:r>
          </a:p>
          <a:p>
            <a:pPr lvl="1"/>
            <a:r>
              <a:rPr lang="cs-CZ" dirty="0" smtClean="0"/>
              <a:t>Příčný skluz, respektive šplhání</a:t>
            </a:r>
          </a:p>
          <a:p>
            <a:endParaRPr lang="cs-CZ" dirty="0" smtClean="0"/>
          </a:p>
          <a:p>
            <a:r>
              <a:rPr lang="cs-CZ" dirty="0" smtClean="0"/>
              <a:t>Vstupní parametry: </a:t>
            </a:r>
          </a:p>
          <a:p>
            <a:pPr lvl="1"/>
            <a:r>
              <a:rPr lang="cs-CZ" dirty="0" smtClean="0"/>
              <a:t>Velikost krychle</a:t>
            </a:r>
          </a:p>
          <a:p>
            <a:pPr lvl="1"/>
            <a:r>
              <a:rPr lang="cs-CZ" dirty="0" smtClean="0"/>
              <a:t>Hustota dislokací</a:t>
            </a:r>
          </a:p>
        </p:txBody>
      </p:sp>
      <p:pic>
        <p:nvPicPr>
          <p:cNvPr id="5" name="Obrázek 16" descr="dislokační smyčky F-R a jogs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64088" y="2348880"/>
            <a:ext cx="3384376" cy="3024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Příklad modelu</a:t>
            </a:r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15</a:t>
            </a:fld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457200" y="1196752"/>
            <a:ext cx="3610744" cy="4960208"/>
          </a:xfrm>
        </p:spPr>
        <p:txBody>
          <a:bodyPr/>
          <a:lstStyle/>
          <a:p>
            <a:r>
              <a:rPr lang="cs-CZ" dirty="0" smtClean="0"/>
              <a:t>Objem krychle </a:t>
            </a:r>
            <a:br>
              <a:rPr lang="cs-CZ" dirty="0" smtClean="0"/>
            </a:br>
            <a:r>
              <a:rPr lang="cs-CZ" dirty="0" smtClean="0"/>
              <a:t>5</a:t>
            </a:r>
            <a:r>
              <a:rPr lang="el-GR" dirty="0" smtClean="0"/>
              <a:t>μ</a:t>
            </a:r>
            <a:r>
              <a:rPr lang="cs-CZ" dirty="0" smtClean="0"/>
              <a:t>m× 5</a:t>
            </a:r>
            <a:r>
              <a:rPr lang="el-GR" dirty="0" smtClean="0"/>
              <a:t>μ</a:t>
            </a:r>
            <a:r>
              <a:rPr lang="cs-CZ" dirty="0" smtClean="0"/>
              <a:t>m× 5</a:t>
            </a:r>
            <a:r>
              <a:rPr lang="el-GR" dirty="0" smtClean="0"/>
              <a:t>μ</a:t>
            </a:r>
            <a:r>
              <a:rPr lang="cs-CZ" dirty="0" smtClean="0"/>
              <a:t>m</a:t>
            </a:r>
          </a:p>
          <a:p>
            <a:endParaRPr lang="cs-CZ" dirty="0" smtClean="0"/>
          </a:p>
          <a:p>
            <a:r>
              <a:rPr lang="cs-CZ" dirty="0" smtClean="0"/>
              <a:t>Hustota dislokaci</a:t>
            </a:r>
          </a:p>
          <a:p>
            <a:endParaRPr lang="cs-CZ" dirty="0" smtClean="0"/>
          </a:p>
          <a:p>
            <a:endParaRPr lang="cs-CZ" dirty="0" smtClean="0"/>
          </a:p>
          <a:p>
            <a:r>
              <a:rPr lang="cs-CZ" dirty="0" smtClean="0"/>
              <a:t>Celkový počet dislokací 1356</a:t>
            </a: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3140968"/>
            <a:ext cx="1685925" cy="542925"/>
          </a:xfrm>
          <a:prstGeom prst="rect">
            <a:avLst/>
          </a:prstGeom>
          <a:noFill/>
        </p:spPr>
      </p:pic>
      <p:pic>
        <p:nvPicPr>
          <p:cNvPr id="29699" name="Picture 3" descr="C:\Users\ZeR()0\Desktop\Rozpracované - Mat. modelování\mode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340768"/>
            <a:ext cx="5557545" cy="4967560"/>
          </a:xfrm>
          <a:prstGeom prst="rect">
            <a:avLst/>
          </a:prstGeom>
          <a:noFill/>
        </p:spPr>
      </p:pic>
      <p:pic>
        <p:nvPicPr>
          <p:cNvPr id="11" name="Obrázek 10" descr="nahle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31640" y="4797152"/>
            <a:ext cx="2044227" cy="1512168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12" name="Obdélník 11"/>
          <p:cNvSpPr/>
          <p:nvPr/>
        </p:nvSpPr>
        <p:spPr>
          <a:xfrm>
            <a:off x="7668344" y="2564904"/>
            <a:ext cx="720080" cy="576064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14" name="Přímá spojovací šipka 13"/>
          <p:cNvCxnSpPr>
            <a:stCxn id="11" idx="3"/>
          </p:cNvCxnSpPr>
          <p:nvPr/>
        </p:nvCxnSpPr>
        <p:spPr>
          <a:xfrm flipV="1">
            <a:off x="3375867" y="3140968"/>
            <a:ext cx="4292477" cy="241226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8" descr="stress-strain, density-strain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5536" y="3501008"/>
            <a:ext cx="5760720" cy="299339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Simulace plasticity monokrystalu </a:t>
            </a:r>
            <a:r>
              <a:rPr lang="cs-CZ" dirty="0" err="1" smtClean="0"/>
              <a:t>Cu</a:t>
            </a:r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16</a:t>
            </a:fld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Objem krychle 5</a:t>
            </a:r>
            <a:r>
              <a:rPr lang="el-GR" dirty="0" smtClean="0"/>
              <a:t>μ</a:t>
            </a:r>
            <a:r>
              <a:rPr lang="cs-CZ" dirty="0" smtClean="0"/>
              <a:t>m× 5</a:t>
            </a:r>
            <a:r>
              <a:rPr lang="el-GR" dirty="0" smtClean="0"/>
              <a:t>μ</a:t>
            </a:r>
            <a:r>
              <a:rPr lang="cs-CZ" dirty="0" smtClean="0"/>
              <a:t>m× 5</a:t>
            </a:r>
            <a:r>
              <a:rPr lang="el-GR" dirty="0" smtClean="0"/>
              <a:t>μ</a:t>
            </a:r>
            <a:r>
              <a:rPr lang="cs-CZ" dirty="0" smtClean="0"/>
              <a:t>m</a:t>
            </a:r>
          </a:p>
          <a:p>
            <a:r>
              <a:rPr lang="cs-CZ" dirty="0" smtClean="0"/>
              <a:t>Počáteční hustota dislokací</a:t>
            </a:r>
          </a:p>
          <a:p>
            <a:pPr>
              <a:buNone/>
            </a:pPr>
            <a:endParaRPr lang="cs-CZ" dirty="0" smtClean="0"/>
          </a:p>
          <a:p>
            <a:r>
              <a:rPr lang="cs-CZ" dirty="0" smtClean="0"/>
              <a:t>Hustota dislokací při 0,4% deformaci </a:t>
            </a:r>
            <a:br>
              <a:rPr lang="cs-CZ" dirty="0" smtClean="0"/>
            </a:br>
            <a:r>
              <a:rPr lang="cs-CZ" dirty="0" smtClean="0"/>
              <a:t>dosáhla</a:t>
            </a:r>
            <a:endParaRPr lang="cs-CZ" dirty="0"/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584" y="2204864"/>
            <a:ext cx="1562100" cy="542925"/>
          </a:xfrm>
          <a:prstGeom prst="rect">
            <a:avLst/>
          </a:prstGeom>
          <a:noFill/>
        </p:spPr>
      </p:pic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720" y="3068960"/>
            <a:ext cx="1838325" cy="542925"/>
          </a:xfrm>
          <a:prstGeom prst="rect">
            <a:avLst/>
          </a:prstGeom>
          <a:noFill/>
        </p:spPr>
      </p:pic>
      <p:pic>
        <p:nvPicPr>
          <p:cNvPr id="9" name="Obrázek 19" descr="případ1-počáteční stav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228184" y="1268760"/>
            <a:ext cx="2672135" cy="2386346"/>
          </a:xfrm>
          <a:prstGeom prst="rect">
            <a:avLst/>
          </a:prstGeom>
        </p:spPr>
      </p:pic>
      <p:pic>
        <p:nvPicPr>
          <p:cNvPr id="10" name="Obrázek 21" descr="případ1-deformace 0,4%.png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28184" y="3789040"/>
            <a:ext cx="2679281" cy="2350622"/>
          </a:xfrm>
          <a:prstGeom prst="rect">
            <a:avLst/>
          </a:prstGeom>
        </p:spPr>
      </p:pic>
      <p:cxnSp>
        <p:nvCxnSpPr>
          <p:cNvPr id="14" name="Přímá spojovací šipka 13"/>
          <p:cNvCxnSpPr/>
          <p:nvPr/>
        </p:nvCxnSpPr>
        <p:spPr>
          <a:xfrm>
            <a:off x="5868144" y="3717032"/>
            <a:ext cx="792088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Přímá spojovací šipka 16"/>
          <p:cNvCxnSpPr/>
          <p:nvPr/>
        </p:nvCxnSpPr>
        <p:spPr>
          <a:xfrm>
            <a:off x="4860032" y="1988840"/>
            <a:ext cx="1728192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Děkuji za pozornost</a:t>
            </a:r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17</a:t>
            </a:fld>
            <a:endParaRPr lang="cs-CZ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idx="4294967295"/>
          </p:nvPr>
        </p:nvSpPr>
        <p:spPr>
          <a:xfrm>
            <a:off x="539552" y="1268760"/>
            <a:ext cx="8136904" cy="4968552"/>
          </a:xfrm>
        </p:spPr>
        <p:txBody>
          <a:bodyPr>
            <a:normAutofit/>
          </a:bodyPr>
          <a:lstStyle/>
          <a:p>
            <a:r>
              <a:rPr lang="cs-CZ" dirty="0" smtClean="0"/>
              <a:t>Použitá literatura:</a:t>
            </a:r>
          </a:p>
          <a:p>
            <a:pPr lvl="1"/>
            <a:r>
              <a:rPr lang="cs-CZ" dirty="0" smtClean="0"/>
              <a:t>[1] Ch. </a:t>
            </a:r>
            <a:r>
              <a:rPr lang="cs-CZ" dirty="0" err="1" smtClean="0"/>
              <a:t>Kittel</a:t>
            </a:r>
            <a:r>
              <a:rPr lang="cs-CZ" dirty="0" smtClean="0"/>
              <a:t>, </a:t>
            </a:r>
            <a:r>
              <a:rPr lang="cs-CZ" i="1" dirty="0" smtClean="0"/>
              <a:t>Úvod do fyziky pevných látek</a:t>
            </a:r>
            <a:r>
              <a:rPr lang="cs-CZ" dirty="0" smtClean="0"/>
              <a:t>. Praha, 1985.</a:t>
            </a:r>
          </a:p>
          <a:p>
            <a:pPr lvl="1"/>
            <a:r>
              <a:rPr lang="cs-CZ" dirty="0" smtClean="0"/>
              <a:t>[2] P. Novák P. </a:t>
            </a:r>
            <a:r>
              <a:rPr lang="cs-CZ" dirty="0" err="1" smtClean="0"/>
              <a:t>Lejček</a:t>
            </a:r>
            <a:r>
              <a:rPr lang="cs-CZ" dirty="0" smtClean="0"/>
              <a:t>, "Fyzika kovů," VŠCHT, Praha, Studijní materiály 2008.</a:t>
            </a:r>
          </a:p>
          <a:p>
            <a:pPr lvl="1"/>
            <a:r>
              <a:rPr lang="cs-CZ" dirty="0" smtClean="0"/>
              <a:t>[3] J. R. </a:t>
            </a:r>
            <a:r>
              <a:rPr lang="cs-CZ" dirty="0" err="1" smtClean="0"/>
              <a:t>Weertman</a:t>
            </a:r>
            <a:r>
              <a:rPr lang="cs-CZ" dirty="0" smtClean="0"/>
              <a:t> J. </a:t>
            </a:r>
            <a:r>
              <a:rPr lang="cs-CZ" dirty="0" err="1" smtClean="0"/>
              <a:t>Weertman</a:t>
            </a:r>
            <a:r>
              <a:rPr lang="cs-CZ" dirty="0" smtClean="0"/>
              <a:t>, </a:t>
            </a:r>
            <a:r>
              <a:rPr lang="cs-CZ" i="1" dirty="0" err="1" smtClean="0"/>
              <a:t>Elementary</a:t>
            </a:r>
            <a:r>
              <a:rPr lang="cs-CZ" i="1" dirty="0" smtClean="0"/>
              <a:t> </a:t>
            </a:r>
            <a:r>
              <a:rPr lang="cs-CZ" i="1" dirty="0" err="1" smtClean="0"/>
              <a:t>Dislocation</a:t>
            </a:r>
            <a:r>
              <a:rPr lang="cs-CZ" i="1" dirty="0" smtClean="0"/>
              <a:t> </a:t>
            </a:r>
            <a:r>
              <a:rPr lang="cs-CZ" i="1" dirty="0" err="1" smtClean="0"/>
              <a:t>Theory</a:t>
            </a:r>
            <a:r>
              <a:rPr lang="cs-CZ" dirty="0" smtClean="0"/>
              <a:t>. New York, 1992.</a:t>
            </a:r>
          </a:p>
          <a:p>
            <a:pPr lvl="1"/>
            <a:r>
              <a:rPr lang="cs-CZ" dirty="0" smtClean="0"/>
              <a:t>[4] </a:t>
            </a:r>
            <a:r>
              <a:rPr lang="cs-CZ" dirty="0" err="1" smtClean="0"/>
              <a:t>Caizhi</a:t>
            </a:r>
            <a:r>
              <a:rPr lang="cs-CZ" dirty="0" smtClean="0"/>
              <a:t> </a:t>
            </a:r>
            <a:r>
              <a:rPr lang="cs-CZ" dirty="0" err="1" smtClean="0"/>
              <a:t>Zhou</a:t>
            </a:r>
            <a:r>
              <a:rPr lang="cs-CZ" dirty="0" smtClean="0"/>
              <a:t>, "</a:t>
            </a:r>
            <a:r>
              <a:rPr lang="cs-CZ" dirty="0" err="1" smtClean="0"/>
              <a:t>Dislocatin</a:t>
            </a:r>
            <a:r>
              <a:rPr lang="cs-CZ" dirty="0" smtClean="0"/>
              <a:t> </a:t>
            </a:r>
            <a:r>
              <a:rPr lang="cs-CZ" dirty="0" err="1" smtClean="0"/>
              <a:t>dynamics</a:t>
            </a:r>
            <a:r>
              <a:rPr lang="cs-CZ" dirty="0" smtClean="0"/>
              <a:t> </a:t>
            </a:r>
            <a:r>
              <a:rPr lang="cs-CZ" dirty="0" err="1" smtClean="0"/>
              <a:t>simulation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plasticity </a:t>
            </a:r>
            <a:r>
              <a:rPr lang="cs-CZ" dirty="0" err="1" smtClean="0"/>
              <a:t>at</a:t>
            </a:r>
            <a:r>
              <a:rPr lang="cs-CZ" dirty="0" smtClean="0"/>
              <a:t> </a:t>
            </a:r>
            <a:r>
              <a:rPr lang="cs-CZ" dirty="0" err="1" smtClean="0"/>
              <a:t>small</a:t>
            </a:r>
            <a:r>
              <a:rPr lang="cs-CZ" dirty="0" smtClean="0"/>
              <a:t> </a:t>
            </a:r>
            <a:r>
              <a:rPr lang="cs-CZ" dirty="0" err="1" smtClean="0"/>
              <a:t>scales</a:t>
            </a:r>
            <a:r>
              <a:rPr lang="cs-CZ" dirty="0" smtClean="0"/>
              <a:t>," Iowa </a:t>
            </a:r>
            <a:r>
              <a:rPr lang="cs-CZ" dirty="0" err="1" smtClean="0"/>
              <a:t>State</a:t>
            </a:r>
            <a:r>
              <a:rPr lang="cs-CZ" dirty="0" smtClean="0"/>
              <a:t> University, Dizertační práce 2010.</a:t>
            </a:r>
          </a:p>
          <a:p>
            <a:pPr lvl="1"/>
            <a:r>
              <a:rPr lang="cs-CZ" dirty="0" smtClean="0"/>
              <a:t>[5] Z. </a:t>
            </a:r>
            <a:r>
              <a:rPr lang="cs-CZ" dirty="0" err="1" smtClean="0"/>
              <a:t>Wang</a:t>
            </a:r>
            <a:r>
              <a:rPr lang="cs-CZ" dirty="0" smtClean="0"/>
              <a:t>, "</a:t>
            </a:r>
            <a:r>
              <a:rPr lang="cs-CZ" dirty="0" err="1" smtClean="0"/>
              <a:t>Large</a:t>
            </a:r>
            <a:r>
              <a:rPr lang="cs-CZ" dirty="0" smtClean="0"/>
              <a:t> </a:t>
            </a:r>
            <a:r>
              <a:rPr lang="cs-CZ" dirty="0" err="1" smtClean="0"/>
              <a:t>Scale</a:t>
            </a:r>
            <a:r>
              <a:rPr lang="cs-CZ" dirty="0" smtClean="0"/>
              <a:t> </a:t>
            </a:r>
            <a:r>
              <a:rPr lang="cs-CZ" dirty="0" err="1" smtClean="0"/>
              <a:t>Dislocation</a:t>
            </a:r>
            <a:r>
              <a:rPr lang="cs-CZ" dirty="0" smtClean="0"/>
              <a:t> Dynamics </a:t>
            </a:r>
            <a:r>
              <a:rPr lang="cs-CZ" dirty="0" err="1" smtClean="0"/>
              <a:t>Simulation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Bulk</a:t>
            </a:r>
            <a:r>
              <a:rPr lang="cs-CZ" dirty="0" smtClean="0"/>
              <a:t> </a:t>
            </a:r>
            <a:r>
              <a:rPr lang="cs-CZ" dirty="0" err="1" smtClean="0"/>
              <a:t>Deformation</a:t>
            </a:r>
            <a:r>
              <a:rPr lang="cs-CZ" dirty="0" smtClean="0"/>
              <a:t>," Los Angeles, Disertační práce 2004.</a:t>
            </a:r>
          </a:p>
          <a:p>
            <a:pPr lvl="1"/>
            <a:endParaRPr lang="cs-CZ" sz="2800" dirty="0" smtClean="0"/>
          </a:p>
          <a:p>
            <a:pPr lvl="1"/>
            <a:endParaRPr lang="cs-CZ" sz="2800" dirty="0" smtClean="0"/>
          </a:p>
          <a:p>
            <a:pPr lvl="1"/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Přehled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Pevnost ve smyku podle </a:t>
            </a:r>
            <a:r>
              <a:rPr lang="cs-CZ" dirty="0" err="1" smtClean="0"/>
              <a:t>Frenkela</a:t>
            </a:r>
            <a:endParaRPr lang="cs-CZ" dirty="0" smtClean="0"/>
          </a:p>
          <a:p>
            <a:r>
              <a:rPr lang="cs-CZ" dirty="0" smtClean="0"/>
              <a:t>Co jsou to Dislokace?</a:t>
            </a:r>
          </a:p>
          <a:p>
            <a:r>
              <a:rPr lang="cs-CZ" dirty="0" smtClean="0"/>
              <a:t>Proč jsou tak důležité?</a:t>
            </a:r>
          </a:p>
          <a:p>
            <a:r>
              <a:rPr lang="cs-CZ" dirty="0" smtClean="0"/>
              <a:t>Jak jsou pozorovány?</a:t>
            </a:r>
          </a:p>
          <a:p>
            <a:r>
              <a:rPr lang="cs-CZ" dirty="0" smtClean="0"/>
              <a:t>Jak se pohybují?</a:t>
            </a:r>
          </a:p>
          <a:p>
            <a:r>
              <a:rPr lang="cs-CZ" dirty="0" smtClean="0"/>
              <a:t>Jak vznikají?</a:t>
            </a:r>
          </a:p>
          <a:p>
            <a:r>
              <a:rPr lang="cs-CZ" dirty="0" smtClean="0"/>
              <a:t>Jak je můžeme modelovat?</a:t>
            </a:r>
          </a:p>
          <a:p>
            <a:r>
              <a:rPr lang="cs-CZ" dirty="0" smtClean="0"/>
              <a:t>Výsledky modelů monokrystalu mědi</a:t>
            </a:r>
          </a:p>
          <a:p>
            <a:endParaRPr lang="cs-CZ" dirty="0" smtClean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3</a:t>
            </a:fld>
            <a:endParaRPr lang="cs-CZ"/>
          </a:p>
        </p:txBody>
      </p:sp>
      <p:sp>
        <p:nvSpPr>
          <p:cNvPr id="12" name="Zástupný symbol pro obsah 11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7859216" cy="4937760"/>
          </a:xfrm>
        </p:spPr>
        <p:txBody>
          <a:bodyPr/>
          <a:lstStyle/>
          <a:p>
            <a:r>
              <a:rPr lang="cs-CZ" dirty="0" err="1" smtClean="0"/>
              <a:t>Frenkel</a:t>
            </a:r>
            <a:r>
              <a:rPr lang="cs-CZ" dirty="0" smtClean="0"/>
              <a:t> - odhad pevnosti</a:t>
            </a:r>
            <a:br>
              <a:rPr lang="cs-CZ" dirty="0" smtClean="0"/>
            </a:br>
            <a:r>
              <a:rPr lang="cs-CZ" dirty="0" smtClean="0"/>
              <a:t>při posunu ideálního </a:t>
            </a:r>
            <a:br>
              <a:rPr lang="cs-CZ" dirty="0" smtClean="0"/>
            </a:br>
            <a:r>
              <a:rPr lang="cs-CZ" dirty="0" smtClean="0"/>
              <a:t>krystalu</a:t>
            </a:r>
          </a:p>
          <a:p>
            <a:r>
              <a:rPr lang="cs-CZ" dirty="0" smtClean="0"/>
              <a:t>Pro velká posunutí platí:</a:t>
            </a:r>
          </a:p>
          <a:p>
            <a:endParaRPr lang="cs-CZ" dirty="0" smtClean="0"/>
          </a:p>
          <a:p>
            <a:r>
              <a:rPr lang="cs-CZ" dirty="0" smtClean="0"/>
              <a:t>Kritické skluzové napětí:</a:t>
            </a:r>
          </a:p>
          <a:p>
            <a:endParaRPr lang="cs-CZ" dirty="0" smtClean="0"/>
          </a:p>
          <a:p>
            <a:r>
              <a:rPr lang="cs-CZ" dirty="0" smtClean="0"/>
              <a:t>Je-li a </a:t>
            </a:r>
            <a:r>
              <a:rPr lang="cs-CZ" dirty="0" smtClean="0">
                <a:cs typeface="Times New Roman"/>
              </a:rPr>
              <a:t>≈ d =&gt;                   což u oceli</a:t>
            </a:r>
          </a:p>
          <a:p>
            <a:r>
              <a:rPr lang="cs-CZ" dirty="0" smtClean="0">
                <a:cs typeface="Times New Roman"/>
              </a:rPr>
              <a:t>Tyto odchylky dávají najevo přítomnost poruch</a:t>
            </a:r>
            <a:endParaRPr lang="cs-CZ" dirty="0"/>
          </a:p>
        </p:txBody>
      </p:sp>
      <p:pic>
        <p:nvPicPr>
          <p:cNvPr id="9217" name="obrázek 2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4667250" y="1196752"/>
            <a:ext cx="4476750" cy="2733675"/>
          </a:xfrm>
          <a:prstGeom prst="rect">
            <a:avLst/>
          </a:prstGeom>
          <a:noFill/>
        </p:spPr>
      </p:pic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4860032" y="2204864"/>
            <a:ext cx="1512168" cy="57606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Modul pružnosti ve smyku</a:t>
            </a:r>
            <a:r>
              <a:rPr kumimoji="0" lang="cs-CZ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G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19" name="AutoShape 3"/>
          <p:cNvSpPr>
            <a:spLocks noChangeShapeType="1"/>
          </p:cNvSpPr>
          <p:nvPr/>
        </p:nvSpPr>
        <p:spPr bwMode="auto">
          <a:xfrm>
            <a:off x="5940152" y="2564904"/>
            <a:ext cx="434851" cy="32543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5148064" y="1628800"/>
            <a:ext cx="364555" cy="28803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d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0" name="AutoShape 4"/>
          <p:cNvSpPr>
            <a:spLocks noChangeShapeType="1"/>
          </p:cNvSpPr>
          <p:nvPr/>
        </p:nvSpPr>
        <p:spPr bwMode="auto">
          <a:xfrm>
            <a:off x="5387330" y="1484784"/>
            <a:ext cx="0" cy="5730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328" y="2636912"/>
            <a:ext cx="752475" cy="647700"/>
          </a:xfrm>
          <a:prstGeom prst="rect">
            <a:avLst/>
          </a:prstGeom>
          <a:noFill/>
        </p:spPr>
      </p:pic>
      <p:sp>
        <p:nvSpPr>
          <p:cNvPr id="9231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9230" name="Picture 1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2924944"/>
            <a:ext cx="2258286" cy="694858"/>
          </a:xfrm>
          <a:prstGeom prst="rect">
            <a:avLst/>
          </a:prstGeom>
          <a:noFill/>
        </p:spPr>
      </p:pic>
      <p:sp>
        <p:nvSpPr>
          <p:cNvPr id="923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235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9234" name="Picture 1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3861048"/>
            <a:ext cx="1270858" cy="694858"/>
          </a:xfrm>
          <a:prstGeom prst="rect">
            <a:avLst/>
          </a:prstGeom>
          <a:noFill/>
        </p:spPr>
      </p:pic>
      <p:sp>
        <p:nvSpPr>
          <p:cNvPr id="9237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9239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6372200" y="1052736"/>
            <a:ext cx="364555" cy="28803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a</a:t>
            </a:r>
            <a:endParaRPr kumimoji="0" lang="cs-CZ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38" name="Picture 2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808" y="4437112"/>
            <a:ext cx="1504762" cy="580952"/>
          </a:xfrm>
          <a:prstGeom prst="rect">
            <a:avLst/>
          </a:prstGeom>
          <a:noFill/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Pevnost ve smyku podle </a:t>
            </a:r>
            <a:r>
              <a:rPr lang="cs-CZ" dirty="0" err="1" smtClean="0"/>
              <a:t>Frenkela</a:t>
            </a:r>
            <a:endParaRPr lang="cs-CZ" dirty="0"/>
          </a:p>
        </p:txBody>
      </p:sp>
      <p:sp>
        <p:nvSpPr>
          <p:cNvPr id="9241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9240" name="Picture 2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4437112"/>
            <a:ext cx="1666875" cy="581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Co jsou to Dislokace?</a:t>
            </a:r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4</a:t>
            </a:fld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19256" cy="4937760"/>
          </a:xfrm>
        </p:spPr>
        <p:txBody>
          <a:bodyPr/>
          <a:lstStyle/>
          <a:p>
            <a:r>
              <a:rPr lang="cs-CZ" dirty="0" smtClean="0"/>
              <a:t>Dislokace navrhli 1934 - </a:t>
            </a:r>
            <a:r>
              <a:rPr lang="cs-CZ" dirty="0" err="1" smtClean="0"/>
              <a:t>Taylor</a:t>
            </a:r>
            <a:r>
              <a:rPr lang="cs-CZ" dirty="0" smtClean="0"/>
              <a:t>, </a:t>
            </a:r>
            <a:r>
              <a:rPr lang="cs-CZ" dirty="0" err="1" smtClean="0"/>
              <a:t>Orowan</a:t>
            </a:r>
            <a:r>
              <a:rPr lang="cs-CZ" dirty="0" smtClean="0"/>
              <a:t>, </a:t>
            </a:r>
            <a:r>
              <a:rPr lang="cs-CZ" dirty="0" err="1" smtClean="0"/>
              <a:t>Polanyi</a:t>
            </a:r>
            <a:endParaRPr lang="cs-CZ" dirty="0" smtClean="0"/>
          </a:p>
          <a:p>
            <a:r>
              <a:rPr lang="cs-CZ" dirty="0" smtClean="0"/>
              <a:t>Je </a:t>
            </a:r>
            <a:r>
              <a:rPr lang="cs-CZ" b="1" dirty="0" smtClean="0"/>
              <a:t>čárová „porucha“ </a:t>
            </a:r>
            <a:r>
              <a:rPr lang="cs-CZ" dirty="0" smtClean="0"/>
              <a:t>v krystalové mříži</a:t>
            </a:r>
          </a:p>
          <a:p>
            <a:r>
              <a:rPr lang="cs-CZ" b="1" dirty="0" smtClean="0"/>
              <a:t>Hranová</a:t>
            </a:r>
            <a:r>
              <a:rPr lang="cs-CZ" dirty="0" smtClean="0"/>
              <a:t> (viz. animace)</a:t>
            </a:r>
          </a:p>
          <a:p>
            <a:r>
              <a:rPr lang="cs-CZ" b="1" dirty="0" smtClean="0"/>
              <a:t>Šroubová</a:t>
            </a:r>
            <a:r>
              <a:rPr lang="cs-CZ" dirty="0" smtClean="0"/>
              <a:t> (obr. dole) – tvoří</a:t>
            </a:r>
            <a:br>
              <a:rPr lang="cs-CZ" dirty="0" smtClean="0"/>
            </a:br>
            <a:r>
              <a:rPr lang="cs-CZ" dirty="0" smtClean="0"/>
              <a:t>hranice mezi posunutou a </a:t>
            </a:r>
            <a:br>
              <a:rPr lang="cs-CZ" dirty="0" smtClean="0"/>
            </a:br>
            <a:r>
              <a:rPr lang="cs-CZ" dirty="0" smtClean="0"/>
              <a:t>neposunutou částí krystalu</a:t>
            </a:r>
          </a:p>
          <a:p>
            <a:endParaRPr lang="cs-CZ" dirty="0"/>
          </a:p>
        </p:txBody>
      </p:sp>
      <p:pic>
        <p:nvPicPr>
          <p:cNvPr id="5" name="Obrázek 4" descr="verstz_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2060848"/>
            <a:ext cx="3368569" cy="2520280"/>
          </a:xfrm>
          <a:prstGeom prst="rect">
            <a:avLst/>
          </a:prstGeom>
        </p:spPr>
      </p:pic>
      <p:pic>
        <p:nvPicPr>
          <p:cNvPr id="6" name="Obrázek 4" descr="šroubová dislokace.PN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59632" y="3933056"/>
            <a:ext cx="3312398" cy="2404289"/>
          </a:xfrm>
          <a:prstGeom prst="rect">
            <a:avLst/>
          </a:prstGeom>
        </p:spPr>
      </p:pic>
      <p:pic>
        <p:nvPicPr>
          <p:cNvPr id="8" name="Obrázek 1" descr="posouvání koberce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860032" y="4509120"/>
            <a:ext cx="3108960" cy="1811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Burgersův vektor a smyčka</a:t>
            </a:r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5</a:t>
            </a:fld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Dislokace je určena </a:t>
            </a:r>
            <a:br>
              <a:rPr lang="cs-CZ" dirty="0" smtClean="0"/>
            </a:br>
            <a:r>
              <a:rPr lang="cs-CZ" dirty="0" smtClean="0"/>
              <a:t>dislokační čarou a </a:t>
            </a:r>
            <a:br>
              <a:rPr lang="cs-CZ" dirty="0" smtClean="0"/>
            </a:br>
            <a:r>
              <a:rPr lang="cs-CZ" dirty="0" smtClean="0"/>
              <a:t>vektorem </a:t>
            </a:r>
            <a:br>
              <a:rPr lang="cs-CZ" dirty="0" smtClean="0"/>
            </a:br>
            <a:r>
              <a:rPr lang="cs-CZ" dirty="0" smtClean="0"/>
              <a:t>posunutí </a:t>
            </a:r>
            <a:r>
              <a:rPr lang="cs-CZ" b="1" dirty="0" smtClean="0"/>
              <a:t>b </a:t>
            </a:r>
            <a:r>
              <a:rPr lang="cs-CZ" dirty="0" smtClean="0"/>
              <a:t>tzv. </a:t>
            </a:r>
            <a:br>
              <a:rPr lang="cs-CZ" dirty="0" smtClean="0"/>
            </a:br>
            <a:r>
              <a:rPr lang="cs-CZ" b="1" dirty="0" smtClean="0"/>
              <a:t>Burgersův vektor</a:t>
            </a: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284984"/>
            <a:ext cx="405765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268760"/>
            <a:ext cx="450342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Dislokace</a:t>
            </a:r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6</a:t>
            </a:fld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b="1" dirty="0" smtClean="0"/>
              <a:t>Nemůže v krystalu končit</a:t>
            </a:r>
          </a:p>
          <a:p>
            <a:pPr>
              <a:buNone/>
            </a:pPr>
            <a:endParaRPr lang="cs-CZ" b="1" dirty="0" smtClean="0"/>
          </a:p>
          <a:p>
            <a:r>
              <a:rPr lang="cs-CZ" dirty="0" smtClean="0"/>
              <a:t>Končit může jen </a:t>
            </a:r>
            <a:r>
              <a:rPr lang="cs-CZ" b="1" dirty="0" smtClean="0"/>
              <a:t>na stěnách</a:t>
            </a:r>
            <a:r>
              <a:rPr lang="cs-CZ" dirty="0" smtClean="0"/>
              <a:t> nebo jiných </a:t>
            </a:r>
            <a:r>
              <a:rPr lang="cs-CZ" b="1" dirty="0" smtClean="0"/>
              <a:t>poruchách</a:t>
            </a:r>
            <a:r>
              <a:rPr lang="cs-CZ" dirty="0" smtClean="0"/>
              <a:t> (hranice zrn, stěny krystalu)</a:t>
            </a:r>
            <a:endParaRPr lang="cs-CZ" b="1" dirty="0" smtClean="0"/>
          </a:p>
          <a:p>
            <a:endParaRPr lang="cs-CZ" b="1" dirty="0" smtClean="0"/>
          </a:p>
          <a:p>
            <a:r>
              <a:rPr lang="cs-CZ" dirty="0" smtClean="0"/>
              <a:t>Tvoří </a:t>
            </a:r>
            <a:r>
              <a:rPr lang="cs-CZ" b="1" dirty="0" smtClean="0"/>
              <a:t>uzavřené smyčky</a:t>
            </a:r>
          </a:p>
          <a:p>
            <a:endParaRPr lang="cs-CZ" b="1" dirty="0" smtClean="0"/>
          </a:p>
          <a:p>
            <a:r>
              <a:rPr lang="cs-CZ" dirty="0" smtClean="0"/>
              <a:t>Platí </a:t>
            </a:r>
            <a:r>
              <a:rPr lang="cs-CZ" b="1" dirty="0" smtClean="0"/>
              <a:t>Kirchhoffův zákon </a:t>
            </a:r>
            <a:r>
              <a:rPr lang="cs-CZ" dirty="0" smtClean="0"/>
              <a:t>pro </a:t>
            </a:r>
            <a:br>
              <a:rPr lang="cs-CZ" dirty="0" smtClean="0"/>
            </a:br>
            <a:r>
              <a:rPr lang="cs-CZ" dirty="0" smtClean="0"/>
              <a:t>součet </a:t>
            </a:r>
            <a:r>
              <a:rPr lang="cs-CZ" dirty="0" err="1" smtClean="0"/>
              <a:t>Burgersových</a:t>
            </a:r>
            <a:r>
              <a:rPr lang="cs-CZ" dirty="0" smtClean="0"/>
              <a:t> vektorů</a:t>
            </a:r>
            <a:endParaRPr lang="cs-CZ" dirty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67744" y="5373216"/>
            <a:ext cx="1476375" cy="876300"/>
          </a:xfrm>
          <a:prstGeom prst="rect">
            <a:avLst/>
          </a:prstGeom>
          <a:noFill/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077072"/>
            <a:ext cx="3532919" cy="2167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Proč jsou tak důležité?</a:t>
            </a:r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7</a:t>
            </a:fld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Dislokace umožňuje </a:t>
            </a:r>
            <a:r>
              <a:rPr lang="cs-CZ" b="1" dirty="0" smtClean="0"/>
              <a:t>plastické deformace</a:t>
            </a:r>
          </a:p>
          <a:p>
            <a:endParaRPr lang="cs-CZ" b="1" dirty="0" smtClean="0"/>
          </a:p>
          <a:p>
            <a:r>
              <a:rPr lang="cs-CZ" b="1" dirty="0" smtClean="0"/>
              <a:t>Přepravuje hmotu </a:t>
            </a:r>
            <a:r>
              <a:rPr lang="cs-CZ" dirty="0" smtClean="0"/>
              <a:t>napříč krystalem</a:t>
            </a:r>
          </a:p>
          <a:p>
            <a:endParaRPr lang="cs-CZ" dirty="0" smtClean="0"/>
          </a:p>
          <a:p>
            <a:r>
              <a:rPr lang="cs-CZ" dirty="0" smtClean="0"/>
              <a:t>Jejich přítomnost </a:t>
            </a:r>
            <a:r>
              <a:rPr lang="cs-CZ" b="1" dirty="0" smtClean="0"/>
              <a:t>ovlivňuje mechanické vlastnosti</a:t>
            </a:r>
            <a:r>
              <a:rPr lang="cs-CZ" dirty="0" smtClean="0"/>
              <a:t> (Mez kluzu, tažnost, pevnost, tečení, …)</a:t>
            </a:r>
          </a:p>
          <a:p>
            <a:endParaRPr lang="cs-CZ" dirty="0" smtClean="0"/>
          </a:p>
          <a:p>
            <a:r>
              <a:rPr lang="cs-CZ" dirty="0" smtClean="0"/>
              <a:t>Jsou obsaženy ve všech krystalech, obzvlášť v kovových</a:t>
            </a:r>
            <a:endParaRPr lang="cs-CZ" dirty="0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Jak jsou dislokace pozorovány?</a:t>
            </a:r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8</a:t>
            </a:fld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Dislokace </a:t>
            </a:r>
            <a:r>
              <a:rPr lang="cs-CZ" b="1" dirty="0" smtClean="0"/>
              <a:t>produkují napěťová pole</a:t>
            </a:r>
            <a:r>
              <a:rPr lang="cs-CZ" dirty="0" smtClean="0"/>
              <a:t> </a:t>
            </a:r>
            <a:br>
              <a:rPr lang="cs-CZ" dirty="0" smtClean="0"/>
            </a:br>
            <a:r>
              <a:rPr lang="cs-CZ" dirty="0" smtClean="0"/>
              <a:t>v okolí jádra a ty jsou viditelná pomocí</a:t>
            </a:r>
            <a:br>
              <a:rPr lang="cs-CZ" dirty="0" smtClean="0"/>
            </a:br>
            <a:r>
              <a:rPr lang="cs-CZ" b="1" dirty="0" smtClean="0"/>
              <a:t>RTG</a:t>
            </a:r>
            <a:r>
              <a:rPr lang="cs-CZ" dirty="0" smtClean="0"/>
              <a:t> nebo elektronové </a:t>
            </a:r>
            <a:r>
              <a:rPr lang="cs-CZ" b="1" dirty="0" smtClean="0"/>
              <a:t>difrakce</a:t>
            </a:r>
            <a:r>
              <a:rPr lang="cs-CZ" dirty="0" smtClean="0"/>
              <a:t> nebo</a:t>
            </a:r>
            <a:br>
              <a:rPr lang="cs-CZ" dirty="0" smtClean="0"/>
            </a:br>
            <a:r>
              <a:rPr lang="cs-CZ" dirty="0" smtClean="0"/>
              <a:t>pomocí </a:t>
            </a:r>
            <a:r>
              <a:rPr lang="cs-CZ" b="1" dirty="0" smtClean="0"/>
              <a:t>elektronové mikroskopie</a:t>
            </a:r>
          </a:p>
        </p:txBody>
      </p:sp>
      <p:pic>
        <p:nvPicPr>
          <p:cNvPr id="5" name="Obrázek 31" descr="napěťové pole kolem dislokace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44208" y="1268760"/>
            <a:ext cx="2054349" cy="1944216"/>
          </a:xfrm>
          <a:prstGeom prst="rect">
            <a:avLst/>
          </a:prstGeom>
        </p:spPr>
      </p:pic>
      <p:pic>
        <p:nvPicPr>
          <p:cNvPr id="6145" name="Picture 1" descr="C:\Users\ZeR()0\Desktop\Rozpracované - Mat. modelování\hranová dislokace – kopi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3284984"/>
            <a:ext cx="2381250" cy="2724150"/>
          </a:xfrm>
          <a:prstGeom prst="rect">
            <a:avLst/>
          </a:prstGeom>
          <a:noFill/>
        </p:spPr>
      </p:pic>
      <p:pic>
        <p:nvPicPr>
          <p:cNvPr id="8" name="Obrázek 34" descr="elektronová mikroskopie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1560" y="3717032"/>
            <a:ext cx="2088232" cy="2160240"/>
          </a:xfrm>
          <a:prstGeom prst="rect">
            <a:avLst/>
          </a:prstGeom>
        </p:spPr>
      </p:pic>
      <p:pic>
        <p:nvPicPr>
          <p:cNvPr id="9" name="Obrázek 33" descr="leptání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131840" y="3717032"/>
            <a:ext cx="3096344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Jak se pohybují dislokace?</a:t>
            </a:r>
            <a:endParaRPr lang="cs-CZ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251C0-C7E1-4053-B672-DC60504EE57E}" type="slidenum">
              <a:rPr lang="cs-CZ" smtClean="0"/>
              <a:pPr/>
              <a:t>9</a:t>
            </a:fld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690864" cy="4937760"/>
          </a:xfrm>
        </p:spPr>
        <p:txBody>
          <a:bodyPr/>
          <a:lstStyle/>
          <a:p>
            <a:r>
              <a:rPr lang="cs-CZ" dirty="0" smtClean="0"/>
              <a:t>Nejdůležitější vlastnost</a:t>
            </a:r>
          </a:p>
          <a:p>
            <a:r>
              <a:rPr lang="cs-CZ" dirty="0" smtClean="0"/>
              <a:t>Kluzná rovina je definovaná jako </a:t>
            </a:r>
            <a:r>
              <a:rPr lang="cs-CZ" b="1" dirty="0" smtClean="0"/>
              <a:t>N=t</a:t>
            </a:r>
            <a:r>
              <a:rPr lang="cs-CZ" b="1" i="1" dirty="0" smtClean="0"/>
              <a:t>×b</a:t>
            </a:r>
          </a:p>
          <a:p>
            <a:endParaRPr lang="cs-CZ" dirty="0" smtClean="0"/>
          </a:p>
          <a:p>
            <a:r>
              <a:rPr lang="cs-CZ" b="1" dirty="0" smtClean="0"/>
              <a:t>Skluz</a:t>
            </a:r>
            <a:r>
              <a:rPr lang="cs-CZ" dirty="0" smtClean="0"/>
              <a:t> (pohyb ve skluzové rovině dané </a:t>
            </a:r>
            <a:r>
              <a:rPr lang="cs-CZ" dirty="0" err="1" smtClean="0"/>
              <a:t>Burgersovým</a:t>
            </a:r>
            <a:r>
              <a:rPr lang="cs-CZ" dirty="0" smtClean="0"/>
              <a:t> </a:t>
            </a:r>
            <a:br>
              <a:rPr lang="cs-CZ" dirty="0" smtClean="0"/>
            </a:br>
            <a:r>
              <a:rPr lang="cs-CZ" dirty="0" smtClean="0"/>
              <a:t>vektorem)</a:t>
            </a:r>
          </a:p>
          <a:p>
            <a:pPr>
              <a:buNone/>
            </a:pPr>
            <a:endParaRPr lang="cs-CZ" dirty="0" smtClean="0"/>
          </a:p>
          <a:p>
            <a:r>
              <a:rPr lang="cs-CZ" b="1" dirty="0" smtClean="0"/>
              <a:t>Šplhání </a:t>
            </a:r>
            <a:r>
              <a:rPr lang="cs-CZ" dirty="0" smtClean="0"/>
              <a:t>(pohyb napříč skluzových rovin) – dochází k </a:t>
            </a:r>
            <a:r>
              <a:rPr lang="cs-CZ" b="1" dirty="0" smtClean="0"/>
              <a:t>přesunu hmoty</a:t>
            </a:r>
            <a:endParaRPr lang="cs-CZ" b="1" dirty="0"/>
          </a:p>
        </p:txBody>
      </p:sp>
      <p:pic>
        <p:nvPicPr>
          <p:cNvPr id="5" name="Obrázek 8" descr="jog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92080" y="4077072"/>
            <a:ext cx="2952328" cy="2160240"/>
          </a:xfrm>
          <a:prstGeom prst="rect">
            <a:avLst/>
          </a:prstGeom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196752"/>
            <a:ext cx="3966220" cy="2466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Přímá spojovací šipka 12"/>
          <p:cNvCxnSpPr/>
          <p:nvPr/>
        </p:nvCxnSpPr>
        <p:spPr>
          <a:xfrm>
            <a:off x="8316416" y="5085184"/>
            <a:ext cx="0" cy="108012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ůvod">
  <a:themeElements>
    <a:clrScheme name="Původ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Původ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ůvod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5247</TotalTime>
  <Words>505</Words>
  <Application>Microsoft Office PowerPoint</Application>
  <PresentationFormat>Předvádění na obrazovce (4:3)</PresentationFormat>
  <Paragraphs>131</Paragraphs>
  <Slides>17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18" baseType="lpstr">
      <vt:lpstr>Původ</vt:lpstr>
      <vt:lpstr>Modelování dynamiky dislokací</vt:lpstr>
      <vt:lpstr>Přehled</vt:lpstr>
      <vt:lpstr>Pevnost ve smyku podle Frenkela</vt:lpstr>
      <vt:lpstr>Co jsou to Dislokace?</vt:lpstr>
      <vt:lpstr>Burgersův vektor a smyčka</vt:lpstr>
      <vt:lpstr>Dislokace</vt:lpstr>
      <vt:lpstr>Proč jsou tak důležité?</vt:lpstr>
      <vt:lpstr>Jak jsou dislokace pozorovány?</vt:lpstr>
      <vt:lpstr>Jak se pohybují dislokace?</vt:lpstr>
      <vt:lpstr>Jak dislokace vznikají?</vt:lpstr>
      <vt:lpstr>Jak se dislokace modelují?</vt:lpstr>
      <vt:lpstr>Pohybové rovnice</vt:lpstr>
      <vt:lpstr>Vektor posunu u, tenzor napětí σ a tenzor deformace ε</vt:lpstr>
      <vt:lpstr>Generování počátečních dislokací</vt:lpstr>
      <vt:lpstr>Příklad modelu</vt:lpstr>
      <vt:lpstr>Simulace plasticity monokrystalu Cu</vt:lpstr>
      <vt:lpstr>Děkuji za pozornost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Modelování dynamiky dislokací</dc:title>
  <dc:creator>ZeR()0</dc:creator>
  <cp:lastModifiedBy>ZeR()0</cp:lastModifiedBy>
  <cp:revision>233</cp:revision>
  <dcterms:created xsi:type="dcterms:W3CDTF">2014-01-31T13:15:22Z</dcterms:created>
  <dcterms:modified xsi:type="dcterms:W3CDTF">2014-02-04T07:02:32Z</dcterms:modified>
</cp:coreProperties>
</file>