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7" r:id="rId5"/>
    <p:sldId id="268" r:id="rId6"/>
    <p:sldId id="269" r:id="rId7"/>
    <p:sldId id="262" r:id="rId8"/>
    <p:sldId id="259" r:id="rId9"/>
    <p:sldId id="260" r:id="rId10"/>
    <p:sldId id="261" r:id="rId11"/>
    <p:sldId id="263" r:id="rId12"/>
    <p:sldId id="264" r:id="rId13"/>
    <p:sldId id="265" r:id="rId14"/>
    <p:sldId id="26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D9CD-4DA5-4A34-9809-052A30640E0E}" type="datetimeFigureOut">
              <a:rPr lang="cs-CZ" smtClean="0"/>
              <a:pPr/>
              <a:t>11.10.2011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56735-47B6-4DD3-9B59-F0A3E8F61F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D9CD-4DA5-4A34-9809-052A30640E0E}" type="datetimeFigureOut">
              <a:rPr lang="cs-CZ" smtClean="0"/>
              <a:pPr/>
              <a:t>11.10.2011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56735-47B6-4DD3-9B59-F0A3E8F61F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D9CD-4DA5-4A34-9809-052A30640E0E}" type="datetimeFigureOut">
              <a:rPr lang="cs-CZ" smtClean="0"/>
              <a:pPr/>
              <a:t>11.10.2011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56735-47B6-4DD3-9B59-F0A3E8F61F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D9CD-4DA5-4A34-9809-052A30640E0E}" type="datetimeFigureOut">
              <a:rPr lang="cs-CZ" smtClean="0"/>
              <a:pPr/>
              <a:t>11.10.2011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56735-47B6-4DD3-9B59-F0A3E8F61F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D9CD-4DA5-4A34-9809-052A30640E0E}" type="datetimeFigureOut">
              <a:rPr lang="cs-CZ" smtClean="0"/>
              <a:pPr/>
              <a:t>11.10.2011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56735-47B6-4DD3-9B59-F0A3E8F61F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D9CD-4DA5-4A34-9809-052A30640E0E}" type="datetimeFigureOut">
              <a:rPr lang="cs-CZ" smtClean="0"/>
              <a:pPr/>
              <a:t>11.10.2011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56735-47B6-4DD3-9B59-F0A3E8F61F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D9CD-4DA5-4A34-9809-052A30640E0E}" type="datetimeFigureOut">
              <a:rPr lang="cs-CZ" smtClean="0"/>
              <a:pPr/>
              <a:t>11.10.2011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56735-47B6-4DD3-9B59-F0A3E8F61F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D9CD-4DA5-4A34-9809-052A30640E0E}" type="datetimeFigureOut">
              <a:rPr lang="cs-CZ" smtClean="0"/>
              <a:pPr/>
              <a:t>11.10.2011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56735-47B6-4DD3-9B59-F0A3E8F61F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D9CD-4DA5-4A34-9809-052A30640E0E}" type="datetimeFigureOut">
              <a:rPr lang="cs-CZ" smtClean="0"/>
              <a:pPr/>
              <a:t>11.10.2011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56735-47B6-4DD3-9B59-F0A3E8F61F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D9CD-4DA5-4A34-9809-052A30640E0E}" type="datetimeFigureOut">
              <a:rPr lang="cs-CZ" smtClean="0"/>
              <a:pPr/>
              <a:t>11.10.2011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56735-47B6-4DD3-9B59-F0A3E8F61F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D9CD-4DA5-4A34-9809-052A30640E0E}" type="datetimeFigureOut">
              <a:rPr lang="cs-CZ" smtClean="0"/>
              <a:pPr/>
              <a:t>11.10.2011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56735-47B6-4DD3-9B59-F0A3E8F61F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AD9CD-4DA5-4A34-9809-052A30640E0E}" type="datetimeFigureOut">
              <a:rPr lang="cs-CZ" smtClean="0"/>
              <a:pPr/>
              <a:t>11.10.2011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656735-47B6-4DD3-9B59-F0A3E8F61F6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Aktivita v různých životních fázích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Přípravné období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Aktivita pracovní jako hlavní náplň našeho života</a:t>
            </a:r>
          </a:p>
          <a:p>
            <a:r>
              <a:rPr lang="cs-CZ" dirty="0" smtClean="0"/>
              <a:t>Kariérový vývoj jedince v několika životních etapách</a:t>
            </a:r>
          </a:p>
          <a:p>
            <a:r>
              <a:rPr lang="cs-CZ" dirty="0" smtClean="0"/>
              <a:t>Přípravné období – doba dětství a školní docházky až do prvního nástupu do zaměstnání.</a:t>
            </a:r>
          </a:p>
          <a:p>
            <a:r>
              <a:rPr lang="cs-CZ" dirty="0" smtClean="0"/>
              <a:t>Dítě vystupuje spíše jako divák.</a:t>
            </a:r>
          </a:p>
          <a:p>
            <a:r>
              <a:rPr lang="cs-CZ" dirty="0" smtClean="0"/>
              <a:t>Představy o povoláních se často v dospělosti neuskuteční – popelář, bagrista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Období školní docházky – příprava na budoucí povolání</a:t>
            </a:r>
          </a:p>
          <a:p>
            <a:r>
              <a:rPr lang="cs-CZ" dirty="0" smtClean="0"/>
              <a:t>Reálný obraz profese lépe získávají děti, jejichž rodiče nebo známí vykonávají vybrané povolání</a:t>
            </a:r>
          </a:p>
          <a:p>
            <a:r>
              <a:rPr lang="cs-CZ" dirty="0" smtClean="0"/>
              <a:t>Nepřiměřená očekávání – dítě nemá představu o tom, co profese zahrnuje – možné zklamání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Profese – její výběr, prestiž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Profese – vymezený druh pracovní činnosti, pro jehož vykonávání je požadována určitá profesní příprava uskutečňovaná jak v rámci školského systému, tak mimo něj.</a:t>
            </a:r>
          </a:p>
          <a:p>
            <a:r>
              <a:rPr lang="cs-CZ" dirty="0" smtClean="0"/>
              <a:t>Zaměstnání – poměr (vztah) k určité organizaci či instituci, ve které člověk vykonáváním práce získává prostředky k uspokojování svých potřeb.</a:t>
            </a:r>
          </a:p>
          <a:p>
            <a:r>
              <a:rPr lang="cs-CZ" dirty="0" smtClean="0"/>
              <a:t>Výsledek vykonávání profese – hodnoty sloužící k uspokojování potřeb všeho druhu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Dynamika profese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Vznik nových profesí</a:t>
            </a:r>
          </a:p>
          <a:p>
            <a:r>
              <a:rPr lang="cs-CZ" dirty="0" smtClean="0"/>
              <a:t>Změny v obsahu profesí</a:t>
            </a:r>
          </a:p>
          <a:p>
            <a:r>
              <a:rPr lang="cs-CZ" dirty="0" smtClean="0"/>
              <a:t>Zánik profesí</a:t>
            </a:r>
          </a:p>
          <a:p>
            <a:r>
              <a:rPr lang="cs-CZ" dirty="0" smtClean="0"/>
              <a:t>Změny nároku na kvalifikaci, rozvoj profese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Volba profese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Je naplněním životních cílů</a:t>
            </a:r>
          </a:p>
          <a:p>
            <a:r>
              <a:rPr lang="cs-CZ" dirty="0" smtClean="0"/>
              <a:t>Důležitý vliv prestiže povolání</a:t>
            </a:r>
          </a:p>
          <a:p>
            <a:r>
              <a:rPr lang="cs-CZ" dirty="0" smtClean="0"/>
              <a:t>Prestiž profese může být rozhodujícím faktorem při výběru</a:t>
            </a:r>
          </a:p>
          <a:p>
            <a:r>
              <a:rPr lang="cs-CZ" dirty="0" smtClean="0"/>
              <a:t>Žebříčky prestiže povolání</a:t>
            </a:r>
          </a:p>
          <a:p>
            <a:r>
              <a:rPr lang="cs-CZ" dirty="0" smtClean="0"/>
              <a:t>Na výběr povolání mají vliv tyto skutečnosti:</a:t>
            </a:r>
          </a:p>
          <a:p>
            <a:r>
              <a:rPr lang="cs-CZ" dirty="0" smtClean="0"/>
              <a:t>Vliv rodiny</a:t>
            </a:r>
          </a:p>
          <a:p>
            <a:r>
              <a:rPr lang="cs-CZ" dirty="0" smtClean="0"/>
              <a:t>Škola</a:t>
            </a:r>
          </a:p>
          <a:p>
            <a:r>
              <a:rPr lang="cs-CZ" dirty="0" smtClean="0"/>
              <a:t>Poradny</a:t>
            </a:r>
          </a:p>
          <a:p>
            <a:r>
              <a:rPr lang="cs-CZ" dirty="0" smtClean="0"/>
              <a:t>Média</a:t>
            </a:r>
          </a:p>
          <a:p>
            <a:r>
              <a:rPr lang="cs-CZ" dirty="0" smtClean="0"/>
              <a:t>Neformální skupiny</a:t>
            </a:r>
          </a:p>
          <a:p>
            <a:r>
              <a:rPr lang="cs-CZ" dirty="0" smtClean="0"/>
              <a:t>Po ukončení profesní přípravy   následuje realizace profese.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kariéra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Je to dráha životem – profesionální</a:t>
            </a:r>
          </a:p>
          <a:p>
            <a:r>
              <a:rPr lang="cs-CZ" dirty="0" smtClean="0"/>
              <a:t>Vnější kritéria – plat, postavení, </a:t>
            </a:r>
          </a:p>
          <a:p>
            <a:r>
              <a:rPr lang="cs-CZ" dirty="0" smtClean="0"/>
              <a:t>Vnitřní kritéria – spokojenost, seberealizace.U různých lidí se liší.</a:t>
            </a:r>
          </a:p>
          <a:p>
            <a:r>
              <a:rPr lang="cs-CZ" dirty="0" smtClean="0"/>
              <a:t>Různí lidí mají různé profesionální zájmy</a:t>
            </a:r>
          </a:p>
          <a:p>
            <a:r>
              <a:rPr lang="cs-CZ" dirty="0" smtClean="0"/>
              <a:t>Tímto se zabýval J- </a:t>
            </a:r>
            <a:r>
              <a:rPr lang="cs-CZ" dirty="0" err="1" smtClean="0"/>
              <a:t>Holland</a:t>
            </a:r>
            <a:r>
              <a:rPr lang="cs-CZ" dirty="0" smtClean="0"/>
              <a:t>, který vypozoroval,že lidé mají sklon vyhledávat prostředí, odpovídající jejich povahové orientaci.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Počátek kariéry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Období od prvního nástupu do zaměstnání zhruba do 35 let věku</a:t>
            </a:r>
          </a:p>
          <a:p>
            <a:r>
              <a:rPr lang="cs-CZ" dirty="0" smtClean="0"/>
              <a:t>Finanční zajištění – nezávislost na rodičích</a:t>
            </a:r>
          </a:p>
          <a:p>
            <a:r>
              <a:rPr lang="cs-CZ" dirty="0" smtClean="0"/>
              <a:t>Ale také složité období – srovnání skutečného života s představami o něm</a:t>
            </a:r>
          </a:p>
          <a:p>
            <a:r>
              <a:rPr lang="cs-CZ" dirty="0" smtClean="0"/>
              <a:t>Mladý člověk je připraven do života teoreticky,ale často má problémy vyrovnat se s organizační politikou – jejími požadavky na praktické schopnosti.</a:t>
            </a:r>
          </a:p>
          <a:p>
            <a:r>
              <a:rPr lang="cs-CZ" dirty="0" smtClean="0"/>
              <a:t>Proto ve Velké Británii britské firmy připravují tzv. „mléčné programy“ pro studenty VŠ  - během studia je seznamují s životem organizace, zadávají jim úkoly, umožňují brigády, exkurze atd.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Střední věk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Od 35 do 55 let – jisté vystřízlivění</a:t>
            </a:r>
          </a:p>
          <a:p>
            <a:r>
              <a:rPr lang="cs-CZ" dirty="0" smtClean="0"/>
              <a:t>Tito lidé již zkorigovali své ideály, mnozí na vrcholu kariéry, dále už nedosáhnou a uvědomují si to</a:t>
            </a:r>
          </a:p>
          <a:p>
            <a:r>
              <a:rPr lang="cs-CZ" dirty="0" smtClean="0"/>
              <a:t>Zpomalení platového růstu i růstu postavení – kariérové plató. </a:t>
            </a:r>
          </a:p>
          <a:p>
            <a:r>
              <a:rPr lang="cs-CZ" dirty="0" smtClean="0"/>
              <a:t>Úzká skupina nejúspěšnějších postupuje v kariérovém růstu dál</a:t>
            </a:r>
          </a:p>
          <a:p>
            <a:r>
              <a:rPr lang="cs-CZ" dirty="0" smtClean="0"/>
              <a:t>Možnosti je druhá kariéra – hledání seberealizace v jiné oblasti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Starší věk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Po 55 letech – ubývá pružnosti a energie, ale narůstá rozhled a zkušenosti. </a:t>
            </a:r>
          </a:p>
          <a:p>
            <a:r>
              <a:rPr lang="cs-CZ" dirty="0" smtClean="0"/>
              <a:t>Hrozba blížícího se důchodu – obavy z prázdnoty, ztráty sociálních kontaktů, pracovního vytížení.</a:t>
            </a:r>
          </a:p>
          <a:p>
            <a:r>
              <a:rPr lang="cs-CZ" dirty="0" smtClean="0"/>
              <a:t>Mentorství – umožňuje využít starší pracovníky pro pomoc mladým lidem,kteří se zapracovávají, seznámí je s organizační kulturou a politikou, uspokojuje potřebu seberealizace </a:t>
            </a:r>
            <a:r>
              <a:rPr lang="cs-CZ" dirty="0" err="1" smtClean="0"/>
              <a:t>mentora</a:t>
            </a:r>
            <a:r>
              <a:rPr lang="cs-CZ" dirty="0" smtClean="0"/>
              <a:t>. 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6 typů  osobností podle profesionálního prostředí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R – typ realistický – agresivní chování, schopnosti a dovednosti, spojené s fyzickou aktivitou (zemědělství, řemesla)</a:t>
            </a:r>
          </a:p>
          <a:p>
            <a:r>
              <a:rPr lang="cs-CZ" dirty="0" smtClean="0"/>
              <a:t>I – typ zkoumavý – přednost poznávacím aktivitám (přemýšlení, organizování) před emocionálními aktivitami (city) – biologie, matematika, kybernetika, geologie</a:t>
            </a:r>
          </a:p>
          <a:p>
            <a:r>
              <a:rPr lang="cs-CZ" dirty="0" smtClean="0"/>
              <a:t>S – sociální preference interpersonální  aktivity před intelektuální nebo fyzickou aktivitou (sociální práce, diplomacie, psychologické poradenství, sekretářka)</a:t>
            </a:r>
          </a:p>
          <a:p>
            <a:r>
              <a:rPr lang="cs-CZ" dirty="0" smtClean="0"/>
              <a:t>K – typ konvenční vyhledává činnosti jasně vymezené pravidly a realizuje příkazy nadřízených, zájmy organizace na úkor vlastních potřeb (účetnictví, financování)</a:t>
            </a:r>
          </a:p>
          <a:p>
            <a:r>
              <a:rPr lang="cs-CZ" dirty="0" smtClean="0"/>
              <a:t>E – typ podnikavý využívá své schopnosti přesvědčovat k získávání ostatních a k dosahování svých cílů (management, právo, obchod)</a:t>
            </a:r>
          </a:p>
          <a:p>
            <a:r>
              <a:rPr lang="cs-CZ" dirty="0" smtClean="0"/>
              <a:t>A – typ umělecký usiluje o sebevyjádření, vyjádření svých citů a tvůrčí práci (hudba, výtvarné umění, herectví)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Převaha jednoho typu – jednoduchá profesionální orientace</a:t>
            </a:r>
          </a:p>
          <a:p>
            <a:r>
              <a:rPr lang="cs-CZ" dirty="0" smtClean="0"/>
              <a:t>V případě rovnováhy dvou nebo více zájmů – kariérové konflikty při volbě profese nebo zaměstnání, v průběhu kariéry se potlačené možnosti připomínají. (technik,který má vedle realistické orientace také uměleckou orientaci se bude snažit vedle svého zaměstnání uplatnit i uměleckou)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Ekonomická aktivita podle pohlaví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Větší počet absolventek VŠ nežli absolventů</a:t>
            </a:r>
          </a:p>
          <a:p>
            <a:r>
              <a:rPr lang="cs-CZ" dirty="0" smtClean="0"/>
              <a:t>Vysoká zaměstnanost žen</a:t>
            </a:r>
          </a:p>
          <a:p>
            <a:r>
              <a:rPr lang="cs-CZ" dirty="0" smtClean="0"/>
              <a:t>Problémy žen – matek</a:t>
            </a:r>
          </a:p>
          <a:p>
            <a:r>
              <a:rPr lang="cs-CZ" dirty="0" smtClean="0"/>
              <a:t>Ženy a kariéra</a:t>
            </a:r>
          </a:p>
          <a:p>
            <a:r>
              <a:rPr lang="cs-CZ" dirty="0" smtClean="0"/>
              <a:t>Top manažerky</a:t>
            </a:r>
          </a:p>
          <a:p>
            <a:r>
              <a:rPr lang="cs-CZ" dirty="0" smtClean="0"/>
              <a:t>Ženy středního věku – pracovně velmi vytížené + péče o děti, vnoučata + péče o staré rodiče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Ekonomická aktivita obyvatelstva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Obyvatelé ekonomicky aktivní</a:t>
            </a:r>
          </a:p>
          <a:p>
            <a:r>
              <a:rPr lang="cs-CZ" dirty="0" smtClean="0"/>
              <a:t>Neaktivní – ženy na MD, RD, lidé pobírají důchod </a:t>
            </a:r>
          </a:p>
          <a:p>
            <a:r>
              <a:rPr lang="cs-CZ" dirty="0" smtClean="0"/>
              <a:t>Nezaměstnaní</a:t>
            </a:r>
          </a:p>
          <a:p>
            <a:r>
              <a:rPr lang="cs-CZ" dirty="0" smtClean="0"/>
              <a:t>Dojíždění za prací</a:t>
            </a:r>
          </a:p>
          <a:p>
            <a:r>
              <a:rPr lang="cs-CZ" dirty="0" smtClean="0"/>
              <a:t>Město </a:t>
            </a:r>
            <a:r>
              <a:rPr lang="cs-CZ" smtClean="0"/>
              <a:t>- venkov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734</Words>
  <Application>Microsoft Office PowerPoint</Application>
  <PresentationFormat>Předvádění na obrazovce (4:3)</PresentationFormat>
  <Paragraphs>75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Aktivita v různých životních fázích</vt:lpstr>
      <vt:lpstr>Přípravné období</vt:lpstr>
      <vt:lpstr>Snímek 3</vt:lpstr>
      <vt:lpstr>Profese – její výběr, prestiž</vt:lpstr>
      <vt:lpstr>Dynamika profese</vt:lpstr>
      <vt:lpstr>Volba profese</vt:lpstr>
      <vt:lpstr>kariéra</vt:lpstr>
      <vt:lpstr>Počátek kariéry</vt:lpstr>
      <vt:lpstr>Střední věk</vt:lpstr>
      <vt:lpstr>Starší věk</vt:lpstr>
      <vt:lpstr>6 typů  osobností podle profesionálního prostředí</vt:lpstr>
      <vt:lpstr>Snímek 12</vt:lpstr>
      <vt:lpstr>Ekonomická aktivita podle pohlaví</vt:lpstr>
      <vt:lpstr>Ekonomická aktivita obyvatelstva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Aktivita v různých životních fázích</dc:title>
  <dc:creator>dvor</dc:creator>
  <cp:lastModifiedBy>dvor</cp:lastModifiedBy>
  <cp:revision>12</cp:revision>
  <dcterms:created xsi:type="dcterms:W3CDTF">2011-10-06T10:51:00Z</dcterms:created>
  <dcterms:modified xsi:type="dcterms:W3CDTF">2011-10-11T15:32:15Z</dcterms:modified>
</cp:coreProperties>
</file>