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61" r:id="rId1"/>
  </p:sldMasterIdLst>
  <p:notesMasterIdLst>
    <p:notesMasterId r:id="rId10"/>
  </p:notesMasterIdLst>
  <p:sldIdLst>
    <p:sldId id="256" r:id="rId2"/>
    <p:sldId id="257" r:id="rId3"/>
    <p:sldId id="261" r:id="rId4"/>
    <p:sldId id="258" r:id="rId5"/>
    <p:sldId id="277" r:id="rId6"/>
    <p:sldId id="276" r:id="rId7"/>
    <p:sldId id="278" r:id="rId8"/>
    <p:sldId id="280" r:id="rId9"/>
  </p:sldIdLst>
  <p:sldSz cx="9144000" cy="6858000" type="screen4x3"/>
  <p:notesSz cx="6791325" cy="9921875"/>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7E39"/>
    <a:srgbClr val="C7978F"/>
    <a:srgbClr val="CC0099"/>
    <a:srgbClr val="800080"/>
    <a:srgbClr val="E4A698"/>
    <a:srgbClr val="EFDAD5"/>
    <a:srgbClr val="EABBB0"/>
    <a:srgbClr val="FFE3DD"/>
    <a:srgbClr val="C6B2AE"/>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Střední styl 2 – zvýraznění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Střední styl 2 – zvýraznění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Střední styl 2 – zvýraznění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588" autoAdjust="0"/>
    <p:restoredTop sz="94700" autoAdjust="0"/>
  </p:normalViewPr>
  <p:slideViewPr>
    <p:cSldViewPr>
      <p:cViewPr varScale="1">
        <p:scale>
          <a:sx n="70" d="100"/>
          <a:sy n="70" d="100"/>
        </p:scale>
        <p:origin x="-1386"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3225" cy="4968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46513" y="0"/>
            <a:ext cx="2943225" cy="496888"/>
          </a:xfrm>
          <a:prstGeom prst="rect">
            <a:avLst/>
          </a:prstGeom>
        </p:spPr>
        <p:txBody>
          <a:bodyPr vert="horz" lIns="91440" tIns="45720" rIns="91440" bIns="45720" rtlCol="0"/>
          <a:lstStyle>
            <a:lvl1pPr algn="r">
              <a:defRPr sz="1200"/>
            </a:lvl1pPr>
          </a:lstStyle>
          <a:p>
            <a:fld id="{B6F114FF-DB11-4168-ACD5-4DD967C1C4B4}" type="datetimeFigureOut">
              <a:rPr lang="cs-CZ" smtClean="0"/>
              <a:t>28.10.2020</a:t>
            </a:fld>
            <a:endParaRPr lang="cs-CZ"/>
          </a:p>
        </p:txBody>
      </p:sp>
      <p:sp>
        <p:nvSpPr>
          <p:cNvPr id="4" name="Zástupný symbol pro obrázek snímku 3"/>
          <p:cNvSpPr>
            <a:spLocks noGrp="1" noRot="1" noChangeAspect="1"/>
          </p:cNvSpPr>
          <p:nvPr>
            <p:ph type="sldImg" idx="2"/>
          </p:nvPr>
        </p:nvSpPr>
        <p:spPr>
          <a:xfrm>
            <a:off x="915988" y="744538"/>
            <a:ext cx="4959350" cy="37211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79450" y="4713288"/>
            <a:ext cx="5432425" cy="446405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9423400"/>
            <a:ext cx="2943225" cy="496888"/>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46513" y="9423400"/>
            <a:ext cx="2943225" cy="496888"/>
          </a:xfrm>
          <a:prstGeom prst="rect">
            <a:avLst/>
          </a:prstGeom>
        </p:spPr>
        <p:txBody>
          <a:bodyPr vert="horz" lIns="91440" tIns="45720" rIns="91440" bIns="45720" rtlCol="0" anchor="b"/>
          <a:lstStyle>
            <a:lvl1pPr algn="r">
              <a:defRPr sz="1200"/>
            </a:lvl1pPr>
          </a:lstStyle>
          <a:p>
            <a:fld id="{B53A1388-F814-46E7-BE1D-0D1C0CF1F470}" type="slidenum">
              <a:rPr lang="cs-CZ" smtClean="0"/>
              <a:t>‹#›</a:t>
            </a:fld>
            <a:endParaRPr lang="cs-CZ"/>
          </a:p>
        </p:txBody>
      </p:sp>
    </p:spTree>
    <p:extLst>
      <p:ext uri="{BB962C8B-B14F-4D97-AF65-F5344CB8AC3E}">
        <p14:creationId xmlns:p14="http://schemas.microsoft.com/office/powerpoint/2010/main" val="20682918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B53A1388-F814-46E7-BE1D-0D1C0CF1F470}" type="slidenum">
              <a:rPr lang="cs-CZ" smtClean="0"/>
              <a:t>3</a:t>
            </a:fld>
            <a:endParaRPr lang="cs-CZ"/>
          </a:p>
        </p:txBody>
      </p:sp>
    </p:spTree>
    <p:extLst>
      <p:ext uri="{BB962C8B-B14F-4D97-AF65-F5344CB8AC3E}">
        <p14:creationId xmlns:p14="http://schemas.microsoft.com/office/powerpoint/2010/main" val="32711660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cs-CZ" smtClean="0"/>
              <a:t>Kliknutím lze upravit styl.</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en-US" dirty="0"/>
          </a:p>
        </p:txBody>
      </p:sp>
      <p:sp>
        <p:nvSpPr>
          <p:cNvPr id="4" name="Date Placeholder 3"/>
          <p:cNvSpPr>
            <a:spLocks noGrp="1"/>
          </p:cNvSpPr>
          <p:nvPr>
            <p:ph type="dt" sz="half" idx="10"/>
          </p:nvPr>
        </p:nvSpPr>
        <p:spPr/>
        <p:txBody>
          <a:bodyPr/>
          <a:lstStyle/>
          <a:p>
            <a:fld id="{270CF87C-C9C2-4866-AE78-49B83395EA97}" type="datetimeFigureOut">
              <a:rPr lang="cs-CZ" smtClean="0"/>
              <a:pPr/>
              <a:t>28.10.2020</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3FF14110-AD9A-476D-BE69-4A102F1F23B5}" type="slidenum">
              <a:rPr lang="cs-CZ" smtClean="0"/>
              <a:pPr/>
              <a:t>‹#›</a:t>
            </a:fld>
            <a:endParaRPr lang="cs-CZ"/>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Content Placeholder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270CF87C-C9C2-4866-AE78-49B83395EA97}" type="datetimeFigureOut">
              <a:rPr lang="cs-CZ" smtClean="0"/>
              <a:pPr/>
              <a:t>28.10.2020</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3FF14110-AD9A-476D-BE69-4A102F1F23B5}"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cs-CZ" smtClean="0"/>
              <a:t>Kliknutím lze upravit styl.</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270CF87C-C9C2-4866-AE78-49B83395EA97}" type="datetimeFigureOut">
              <a:rPr lang="cs-CZ" smtClean="0"/>
              <a:pPr/>
              <a:t>28.10.2020</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3FF14110-AD9A-476D-BE69-4A102F1F23B5}" type="slidenum">
              <a:rPr lang="cs-CZ" smtClean="0"/>
              <a:pPr/>
              <a:t>‹#›</a:t>
            </a:fld>
            <a:endParaRPr lang="cs-CZ"/>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Date Placeholder 4"/>
          <p:cNvSpPr>
            <a:spLocks noGrp="1"/>
          </p:cNvSpPr>
          <p:nvPr>
            <p:ph type="dt" sz="half" idx="10"/>
          </p:nvPr>
        </p:nvSpPr>
        <p:spPr/>
        <p:txBody>
          <a:bodyPr/>
          <a:lstStyle/>
          <a:p>
            <a:fld id="{270CF87C-C9C2-4866-AE78-49B83395EA97}" type="datetimeFigureOut">
              <a:rPr lang="cs-CZ" smtClean="0"/>
              <a:pPr/>
              <a:t>28.10.2020</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3FF14110-AD9A-476D-BE69-4A102F1F23B5}"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s-CZ" smtClean="0"/>
              <a:t>Kliknutím lze upravit styl.</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7" name="Date Placeholder 6"/>
          <p:cNvSpPr>
            <a:spLocks noGrp="1"/>
          </p:cNvSpPr>
          <p:nvPr>
            <p:ph type="dt" sz="half" idx="10"/>
          </p:nvPr>
        </p:nvSpPr>
        <p:spPr/>
        <p:txBody>
          <a:bodyPr/>
          <a:lstStyle/>
          <a:p>
            <a:fld id="{270CF87C-C9C2-4866-AE78-49B83395EA97}" type="datetimeFigureOut">
              <a:rPr lang="cs-CZ" smtClean="0"/>
              <a:pPr/>
              <a:t>28.10.2020</a:t>
            </a:fld>
            <a:endParaRPr lang="cs-CZ"/>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3FF14110-AD9A-476D-BE69-4A102F1F23B5}" type="slidenum">
              <a:rPr lang="cs-CZ" smtClean="0"/>
              <a:pPr/>
              <a:t>‹#›</a:t>
            </a:fld>
            <a:endParaRPr lang="cs-CZ"/>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Date Placeholder 2"/>
          <p:cNvSpPr>
            <a:spLocks noGrp="1"/>
          </p:cNvSpPr>
          <p:nvPr>
            <p:ph type="dt" sz="half" idx="10"/>
          </p:nvPr>
        </p:nvSpPr>
        <p:spPr/>
        <p:txBody>
          <a:bodyPr/>
          <a:lstStyle/>
          <a:p>
            <a:fld id="{270CF87C-C9C2-4866-AE78-49B83395EA97}" type="datetimeFigureOut">
              <a:rPr lang="cs-CZ" smtClean="0"/>
              <a:pPr/>
              <a:t>28.10.2020</a:t>
            </a:fld>
            <a:endParaRPr lang="cs-CZ"/>
          </a:p>
        </p:txBody>
      </p:sp>
      <p:sp>
        <p:nvSpPr>
          <p:cNvPr id="4" name="Footer Placeholder 3"/>
          <p:cNvSpPr>
            <a:spLocks noGrp="1"/>
          </p:cNvSpPr>
          <p:nvPr>
            <p:ph type="ftr" sz="quarter" idx="11"/>
          </p:nvPr>
        </p:nvSpPr>
        <p:spPr/>
        <p:txBody>
          <a:bodyPr/>
          <a:lstStyle/>
          <a:p>
            <a:endParaRPr lang="cs-CZ"/>
          </a:p>
        </p:txBody>
      </p:sp>
      <p:sp>
        <p:nvSpPr>
          <p:cNvPr id="5" name="Slide Number Placeholder 4"/>
          <p:cNvSpPr>
            <a:spLocks noGrp="1"/>
          </p:cNvSpPr>
          <p:nvPr>
            <p:ph type="sldNum" sz="quarter" idx="12"/>
          </p:nvPr>
        </p:nvSpPr>
        <p:spPr/>
        <p:txBody>
          <a:bodyPr/>
          <a:lstStyle/>
          <a:p>
            <a:fld id="{3FF14110-AD9A-476D-BE69-4A102F1F23B5}"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0CF87C-C9C2-4866-AE78-49B83395EA97}" type="datetimeFigureOut">
              <a:rPr lang="cs-CZ" smtClean="0"/>
              <a:pPr/>
              <a:t>28.10.2020</a:t>
            </a:fld>
            <a:endParaRPr lang="cs-CZ"/>
          </a:p>
        </p:txBody>
      </p:sp>
      <p:sp>
        <p:nvSpPr>
          <p:cNvPr id="3" name="Footer Placeholder 2"/>
          <p:cNvSpPr>
            <a:spLocks noGrp="1"/>
          </p:cNvSpPr>
          <p:nvPr>
            <p:ph type="ftr" sz="quarter" idx="11"/>
          </p:nvPr>
        </p:nvSpPr>
        <p:spPr/>
        <p:txBody>
          <a:bodyPr/>
          <a:lstStyle/>
          <a:p>
            <a:endParaRPr lang="cs-CZ"/>
          </a:p>
        </p:txBody>
      </p:sp>
      <p:sp>
        <p:nvSpPr>
          <p:cNvPr id="4" name="Slide Number Placeholder 3"/>
          <p:cNvSpPr>
            <a:spLocks noGrp="1"/>
          </p:cNvSpPr>
          <p:nvPr>
            <p:ph type="sldNum" sz="quarter" idx="12"/>
          </p:nvPr>
        </p:nvSpPr>
        <p:spPr/>
        <p:txBody>
          <a:bodyPr/>
          <a:lstStyle/>
          <a:p>
            <a:fld id="{3FF14110-AD9A-476D-BE69-4A102F1F23B5}"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cs-CZ" smtClean="0"/>
              <a:t>Kliknutím lze upravit styl.</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270CF87C-C9C2-4866-AE78-49B83395EA97}" type="datetimeFigureOut">
              <a:rPr lang="cs-CZ" smtClean="0"/>
              <a:pPr/>
              <a:t>28.10.2020</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3FF14110-AD9A-476D-BE69-4A102F1F23B5}" type="slidenum">
              <a:rPr lang="cs-CZ" smtClean="0"/>
              <a:pPr/>
              <a:t>‹#›</a:t>
            </a:fld>
            <a:endParaRPr lang="cs-CZ"/>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cs-CZ" smtClean="0"/>
              <a:t>Kliknutím lze upravit styl.</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270CF87C-C9C2-4866-AE78-49B83395EA97}" type="datetimeFigureOut">
              <a:rPr lang="cs-CZ" smtClean="0"/>
              <a:pPr/>
              <a:t>28.10.2020</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3FF14110-AD9A-476D-BE69-4A102F1F23B5}"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Vertical Text Placeholder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270CF87C-C9C2-4866-AE78-49B83395EA97}" type="datetimeFigureOut">
              <a:rPr lang="cs-CZ" smtClean="0"/>
              <a:pPr/>
              <a:t>28.10.2020</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3FF14110-AD9A-476D-BE69-4A102F1F23B5}"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cs-CZ" smtClean="0"/>
              <a:t>Kliknutím lze upravit styl.</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270CF87C-C9C2-4866-AE78-49B83395EA97}" type="datetimeFigureOut">
              <a:rPr lang="cs-CZ" smtClean="0"/>
              <a:pPr/>
              <a:t>28.10.2020</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3FF14110-AD9A-476D-BE69-4A102F1F23B5}"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cs-CZ" smtClean="0"/>
              <a:t>Kliknutím lze upravit styl.</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270CF87C-C9C2-4866-AE78-49B83395EA97}" type="datetimeFigureOut">
              <a:rPr lang="cs-CZ" smtClean="0"/>
              <a:pPr/>
              <a:t>28.10.2020</a:t>
            </a:fld>
            <a:endParaRPr lang="cs-CZ"/>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cs-CZ"/>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3FF14110-AD9A-476D-BE69-4A102F1F23B5}"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4662" r:id="rId1"/>
    <p:sldLayoutId id="2147484663" r:id="rId2"/>
    <p:sldLayoutId id="2147484664" r:id="rId3"/>
    <p:sldLayoutId id="2147484665" r:id="rId4"/>
    <p:sldLayoutId id="2147484666" r:id="rId5"/>
    <p:sldLayoutId id="2147484667" r:id="rId6"/>
    <p:sldLayoutId id="2147484668" r:id="rId7"/>
    <p:sldLayoutId id="2147484669" r:id="rId8"/>
    <p:sldLayoutId id="2147484670" r:id="rId9"/>
    <p:sldLayoutId id="2147484671" r:id="rId10"/>
    <p:sldLayoutId id="2147484672" r:id="rId11"/>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3.pn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3.wav"/><Relationship Id="rId1" Type="http://schemas.microsoft.com/office/2007/relationships/media" Target="../media/media3.wav"/><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4.wav"/><Relationship Id="rId1" Type="http://schemas.microsoft.com/office/2007/relationships/media" Target="../media/media4.wav"/><Relationship Id="rId6" Type="http://schemas.openxmlformats.org/officeDocument/2006/relationships/image" Target="../media/image3.png"/><Relationship Id="rId5" Type="http://schemas.openxmlformats.org/officeDocument/2006/relationships/image" Target="../media/image5.pn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wav"/><Relationship Id="rId1" Type="http://schemas.microsoft.com/office/2007/relationships/media" Target="../media/media5.wav"/><Relationship Id="rId5" Type="http://schemas.openxmlformats.org/officeDocument/2006/relationships/image" Target="../media/image3.png"/><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wav"/><Relationship Id="rId1" Type="http://schemas.microsoft.com/office/2007/relationships/media" Target="../media/media6.wav"/><Relationship Id="rId5" Type="http://schemas.openxmlformats.org/officeDocument/2006/relationships/image" Target="../media/image3.png"/><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wav"/><Relationship Id="rId1" Type="http://schemas.microsoft.com/office/2007/relationships/media" Target="../media/media7.wav"/><Relationship Id="rId5" Type="http://schemas.openxmlformats.org/officeDocument/2006/relationships/image" Target="../media/image3.png"/><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audio" Target="../media/media8.wav"/><Relationship Id="rId1" Type="http://schemas.microsoft.com/office/2007/relationships/media" Target="../media/media8.wav"/><Relationship Id="rId5" Type="http://schemas.openxmlformats.org/officeDocument/2006/relationships/image" Target="../media/image3.png"/><Relationship Id="rId4"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3568" y="836712"/>
            <a:ext cx="7939732" cy="2304256"/>
          </a:xfrm>
          <a:blipFill>
            <a:blip r:embed="rId4"/>
            <a:tile tx="0" ty="0" sx="100000" sy="100000" flip="none" algn="tl"/>
          </a:blipFill>
        </p:spPr>
        <p:txBody>
          <a:bodyPr>
            <a:noAutofit/>
          </a:bodyPr>
          <a:lstStyle/>
          <a:p>
            <a:pPr marL="182880" indent="0" algn="ctr">
              <a:buNone/>
            </a:pPr>
            <a:r>
              <a:rPr lang="cs-CZ" sz="3000" b="1" cap="all" noProof="1" smtClean="0">
                <a:solidFill>
                  <a:schemeClr val="tx1"/>
                </a:solidFill>
                <a:effectLst/>
              </a:rPr>
              <a:t>JURISTISCHE  ASPEKTE</a:t>
            </a:r>
            <a:br>
              <a:rPr lang="cs-CZ" sz="3000" b="1" cap="all" noProof="1" smtClean="0">
                <a:solidFill>
                  <a:schemeClr val="tx1"/>
                </a:solidFill>
                <a:effectLst/>
              </a:rPr>
            </a:br>
            <a:r>
              <a:rPr lang="cs-CZ" sz="3000" b="1" cap="all" noProof="1" smtClean="0">
                <a:solidFill>
                  <a:schemeClr val="tx1"/>
                </a:solidFill>
                <a:effectLst/>
              </a:rPr>
              <a:t>IM  WIRTSCHAFTSDEUTSCHEN: </a:t>
            </a:r>
            <a:r>
              <a:rPr lang="cs-CZ" sz="3600" b="1" cap="all" noProof="1" smtClean="0">
                <a:solidFill>
                  <a:schemeClr val="tx1"/>
                </a:solidFill>
                <a:effectLst/>
              </a:rPr>
              <a:t/>
            </a:r>
            <a:br>
              <a:rPr lang="cs-CZ" sz="3600" b="1" cap="all" noProof="1" smtClean="0">
                <a:solidFill>
                  <a:schemeClr val="tx1"/>
                </a:solidFill>
                <a:effectLst/>
              </a:rPr>
            </a:br>
            <a:r>
              <a:rPr lang="cs-CZ" sz="2800" b="1" cap="none" noProof="1" smtClean="0">
                <a:solidFill>
                  <a:schemeClr val="tx1"/>
                </a:solidFill>
                <a:effectLst/>
              </a:rPr>
              <a:t>Definieren von </a:t>
            </a:r>
            <a:r>
              <a:rPr lang="cs-CZ" sz="2800" b="1" cap="none" noProof="1" smtClean="0">
                <a:solidFill>
                  <a:schemeClr val="tx1"/>
                </a:solidFill>
                <a:effectLst/>
              </a:rPr>
              <a:t>Begriffen klipp und klar</a:t>
            </a:r>
            <a:r>
              <a:rPr lang="cs-CZ" sz="3600" b="1" cap="all" dirty="0" smtClean="0">
                <a:solidFill>
                  <a:schemeClr val="tx1"/>
                </a:solidFill>
                <a:effectLst/>
              </a:rPr>
              <a:t/>
            </a:r>
            <a:br>
              <a:rPr lang="cs-CZ" sz="3600" b="1" cap="all" dirty="0" smtClean="0">
                <a:solidFill>
                  <a:schemeClr val="tx1"/>
                </a:solidFill>
                <a:effectLst/>
              </a:rPr>
            </a:br>
            <a:r>
              <a:rPr lang="cs-CZ" sz="2800" b="1" cap="all" dirty="0" smtClean="0">
                <a:solidFill>
                  <a:srgbClr val="C00000"/>
                </a:solidFill>
                <a:effectLst/>
              </a:rPr>
              <a:t>KGS/aon1</a:t>
            </a:r>
            <a:br>
              <a:rPr lang="cs-CZ" sz="2800" b="1" cap="all" dirty="0" smtClean="0">
                <a:solidFill>
                  <a:srgbClr val="C00000"/>
                </a:solidFill>
                <a:effectLst/>
              </a:rPr>
            </a:br>
            <a:r>
              <a:rPr lang="cs-CZ" sz="2200" b="1" i="1" cap="none" spc="-150" dirty="0" smtClean="0">
                <a:solidFill>
                  <a:srgbClr val="000066"/>
                </a:solidFill>
                <a:effectLst/>
              </a:rPr>
              <a:t>Ing. Zdeněk Vávra, Ph.D., </a:t>
            </a:r>
            <a:r>
              <a:rPr lang="de-DE" sz="2200" b="1" i="1" cap="none" spc="-150" dirty="0" smtClean="0">
                <a:solidFill>
                  <a:srgbClr val="000066"/>
                </a:solidFill>
                <a:effectLst/>
              </a:rPr>
              <a:t>Westböhmische Universität in Plzeň</a:t>
            </a:r>
            <a:endParaRPr lang="de-DE" sz="2200" b="1" i="1" cap="none" spc="-150" dirty="0">
              <a:solidFill>
                <a:srgbClr val="000066"/>
              </a:solidFill>
              <a:effectLst/>
            </a:endParaRPr>
          </a:p>
        </p:txBody>
      </p:sp>
      <p:sp>
        <p:nvSpPr>
          <p:cNvPr id="3" name="Podnadpis 2"/>
          <p:cNvSpPr>
            <a:spLocks noGrp="1"/>
          </p:cNvSpPr>
          <p:nvPr>
            <p:ph type="subTitle" idx="1"/>
          </p:nvPr>
        </p:nvSpPr>
        <p:spPr>
          <a:xfrm>
            <a:off x="1187624" y="3573016"/>
            <a:ext cx="7416824" cy="2764284"/>
          </a:xfrm>
        </p:spPr>
        <p:txBody>
          <a:bodyPr anchor="ctr">
            <a:noAutofit/>
          </a:bodyPr>
          <a:lstStyle/>
          <a:p>
            <a:pPr marL="342900" indent="-342900" algn="l">
              <a:buClr>
                <a:srgbClr val="004620"/>
              </a:buClr>
              <a:buAutoNum type="arabicPeriod"/>
            </a:pPr>
            <a:r>
              <a:rPr lang="de-DE" sz="1800" b="1" dirty="0" smtClean="0">
                <a:solidFill>
                  <a:schemeClr val="tx1"/>
                </a:solidFill>
              </a:rPr>
              <a:t>Erschließung über eine Definition</a:t>
            </a:r>
          </a:p>
          <a:p>
            <a:pPr marL="342900" indent="-342900">
              <a:buClr>
                <a:srgbClr val="004620"/>
              </a:buClr>
              <a:buFont typeface="Wingdings 2"/>
              <a:buAutoNum type="arabicPeriod"/>
            </a:pPr>
            <a:r>
              <a:rPr lang="de-DE" sz="1800" b="1" dirty="0" smtClean="0">
                <a:solidFill>
                  <a:schemeClr val="tx1"/>
                </a:solidFill>
              </a:rPr>
              <a:t>Exemplifikation über Synonyme</a:t>
            </a:r>
          </a:p>
          <a:p>
            <a:pPr marL="342900" indent="-342900" algn="l">
              <a:buClr>
                <a:srgbClr val="004620"/>
              </a:buClr>
              <a:buAutoNum type="arabicPeriod"/>
            </a:pPr>
            <a:r>
              <a:rPr lang="de-DE" sz="1800" b="1" dirty="0" smtClean="0">
                <a:solidFill>
                  <a:schemeClr val="tx1"/>
                </a:solidFill>
              </a:rPr>
              <a:t>Herstellen von Text-Bild-Bezügen</a:t>
            </a:r>
          </a:p>
          <a:p>
            <a:pPr marL="342900" indent="-342900">
              <a:buClr>
                <a:srgbClr val="004620"/>
              </a:buClr>
              <a:buFont typeface="Wingdings 2"/>
              <a:buAutoNum type="arabicPeriod"/>
            </a:pPr>
            <a:r>
              <a:rPr lang="de-DE" sz="1800" b="1" dirty="0" smtClean="0">
                <a:solidFill>
                  <a:schemeClr val="tx1"/>
                </a:solidFill>
              </a:rPr>
              <a:t>Paraphrasierung und Wortzerlegung</a:t>
            </a:r>
          </a:p>
          <a:p>
            <a:pPr marL="342900" indent="-342900">
              <a:buClr>
                <a:srgbClr val="004620"/>
              </a:buClr>
              <a:buAutoNum type="arabicPeriod"/>
            </a:pPr>
            <a:r>
              <a:rPr lang="de-DE" sz="1800" b="1" dirty="0" smtClean="0">
                <a:solidFill>
                  <a:schemeClr val="tx1"/>
                </a:solidFill>
              </a:rPr>
              <a:t>Erschließung aus dem Kontext</a:t>
            </a:r>
          </a:p>
          <a:p>
            <a:pPr marL="342900" indent="-342900" algn="l">
              <a:buClr>
                <a:srgbClr val="004620"/>
              </a:buClr>
              <a:buFont typeface="Wingdings 3" charset="2"/>
              <a:buAutoNum type="arabicPeriod"/>
            </a:pPr>
            <a:r>
              <a:rPr lang="de-DE" sz="1800" b="1" dirty="0" smtClean="0">
                <a:solidFill>
                  <a:schemeClr val="tx1"/>
                </a:solidFill>
              </a:rPr>
              <a:t>Wege zur Aneignung </a:t>
            </a:r>
            <a:r>
              <a:rPr lang="de-DE" sz="1800" b="1" dirty="0" smtClean="0">
                <a:solidFill>
                  <a:schemeClr val="tx1"/>
                </a:solidFill>
              </a:rPr>
              <a:t>des</a:t>
            </a:r>
            <a:r>
              <a:rPr lang="cs-CZ" sz="1800" b="1" dirty="0" smtClean="0">
                <a:solidFill>
                  <a:schemeClr val="tx1"/>
                </a:solidFill>
              </a:rPr>
              <a:t> </a:t>
            </a:r>
            <a:r>
              <a:rPr lang="de-DE" sz="1800" b="1" dirty="0" smtClean="0">
                <a:solidFill>
                  <a:schemeClr val="tx1"/>
                </a:solidFill>
              </a:rPr>
              <a:t>juristischen </a:t>
            </a:r>
            <a:r>
              <a:rPr lang="de-DE" sz="1800" b="1" dirty="0" smtClean="0">
                <a:solidFill>
                  <a:schemeClr val="tx1"/>
                </a:solidFill>
              </a:rPr>
              <a:t>Wortschatzes</a:t>
            </a:r>
          </a:p>
          <a:p>
            <a:pPr marL="342900" indent="-342900">
              <a:buClr>
                <a:srgbClr val="004620"/>
              </a:buClr>
              <a:buFont typeface="Wingdings 3" charset="2"/>
              <a:buAutoNum type="arabicPeriod"/>
            </a:pPr>
            <a:r>
              <a:rPr lang="de-DE" sz="1800" b="1" dirty="0" smtClean="0">
                <a:solidFill>
                  <a:schemeClr val="tx1"/>
                </a:solidFill>
              </a:rPr>
              <a:t>Literatur</a:t>
            </a:r>
            <a:endParaRPr lang="de-DE" sz="1800" dirty="0">
              <a:solidFill>
                <a:schemeClr val="tx1"/>
              </a:solidFill>
            </a:endParaRPr>
          </a:p>
        </p:txBody>
      </p:sp>
      <p:pic>
        <p:nvPicPr>
          <p:cNvPr id="6" name="Zvuk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331640" y="620688"/>
            <a:ext cx="6624736" cy="782960"/>
          </a:xfrm>
          <a:blipFill>
            <a:blip r:embed="rId4"/>
            <a:tile tx="0" ty="0" sx="100000" sy="100000" flip="none" algn="tl"/>
          </a:blipFill>
        </p:spPr>
        <p:txBody>
          <a:bodyPr>
            <a:noAutofit/>
          </a:bodyPr>
          <a:lstStyle/>
          <a:p>
            <a:pPr algn="ctr"/>
            <a:r>
              <a:rPr lang="de-DE" sz="3200" b="1" dirty="0" smtClean="0">
                <a:solidFill>
                  <a:srgbClr val="C00000"/>
                </a:solidFill>
              </a:rPr>
              <a:t>Erschließung über eine Definition</a:t>
            </a:r>
            <a:endParaRPr lang="de-DE" sz="3200" b="1" cap="all" dirty="0">
              <a:solidFill>
                <a:srgbClr val="C00000"/>
              </a:solidFill>
            </a:endParaRPr>
          </a:p>
        </p:txBody>
      </p:sp>
      <p:sp>
        <p:nvSpPr>
          <p:cNvPr id="5" name="Zástupný symbol pro obsah 4"/>
          <p:cNvSpPr>
            <a:spLocks noGrp="1"/>
          </p:cNvSpPr>
          <p:nvPr>
            <p:ph idx="1"/>
          </p:nvPr>
        </p:nvSpPr>
        <p:spPr>
          <a:xfrm>
            <a:off x="323528" y="1594810"/>
            <a:ext cx="8748464" cy="4930534"/>
          </a:xfrm>
        </p:spPr>
        <p:txBody>
          <a:bodyPr>
            <a:noAutofit/>
          </a:bodyPr>
          <a:lstStyle/>
          <a:p>
            <a:pPr>
              <a:lnSpc>
                <a:spcPct val="110000"/>
              </a:lnSpc>
              <a:buClr>
                <a:srgbClr val="800080"/>
              </a:buClr>
              <a:buSzPct val="100000"/>
              <a:buFont typeface="Wingdings" panose="05000000000000000000" pitchFamily="2" charset="2"/>
              <a:buChar char="Ø"/>
            </a:pPr>
            <a:r>
              <a:rPr lang="de-DE" sz="1600" b="1" dirty="0" smtClean="0">
                <a:solidFill>
                  <a:srgbClr val="CC0099"/>
                </a:solidFill>
              </a:rPr>
              <a:t>Etymologie nach </a:t>
            </a:r>
            <a:r>
              <a:rPr lang="de-DE" sz="1600" b="1" dirty="0" smtClean="0">
                <a:solidFill>
                  <a:srgbClr val="CC0099"/>
                </a:solidFill>
              </a:rPr>
              <a:t>Duden: </a:t>
            </a:r>
            <a:r>
              <a:rPr lang="de-DE" sz="1600" dirty="0" smtClean="0"/>
              <a:t>	</a:t>
            </a:r>
            <a:r>
              <a:rPr lang="de-DE" sz="1600" i="1" dirty="0" smtClean="0"/>
              <a:t>„lat. </a:t>
            </a:r>
            <a:r>
              <a:rPr lang="de-DE" sz="1600" i="1" dirty="0" err="1" smtClean="0"/>
              <a:t>defnitio</a:t>
            </a:r>
            <a:r>
              <a:rPr lang="de-DE" sz="1600" i="1" dirty="0" smtClean="0"/>
              <a:t> = Abgrenzung, Bestimmung“</a:t>
            </a:r>
          </a:p>
          <a:p>
            <a:pPr>
              <a:lnSpc>
                <a:spcPct val="110000"/>
              </a:lnSpc>
              <a:buClr>
                <a:srgbClr val="800080"/>
              </a:buClr>
              <a:buSzPct val="100000"/>
              <a:buFont typeface="Wingdings" panose="05000000000000000000" pitchFamily="2" charset="2"/>
              <a:buChar char="Ø"/>
            </a:pPr>
            <a:r>
              <a:rPr lang="de-DE" sz="1600" b="1" dirty="0" smtClean="0">
                <a:solidFill>
                  <a:srgbClr val="CC0099"/>
                </a:solidFill>
              </a:rPr>
              <a:t>Ziel einer Definition:</a:t>
            </a:r>
            <a:r>
              <a:rPr lang="de-DE" sz="1600" dirty="0" smtClean="0"/>
              <a:t> </a:t>
            </a:r>
            <a:r>
              <a:rPr lang="cs-CZ" sz="1600" dirty="0" smtClean="0"/>
              <a:t>	</a:t>
            </a:r>
            <a:r>
              <a:rPr lang="de-DE" sz="1600" dirty="0" smtClean="0"/>
              <a:t>Ein </a:t>
            </a:r>
            <a:r>
              <a:rPr lang="de-DE" sz="1600" dirty="0" smtClean="0"/>
              <a:t>Begriff wird durch Erklärung seines Inhalts genau bestimmt.</a:t>
            </a:r>
            <a:endParaRPr lang="de-DE" sz="1600" i="1" dirty="0" smtClean="0"/>
          </a:p>
          <a:p>
            <a:pPr>
              <a:lnSpc>
                <a:spcPct val="110000"/>
              </a:lnSpc>
              <a:buClr>
                <a:srgbClr val="800080"/>
              </a:buClr>
              <a:buSzPct val="100000"/>
              <a:buFont typeface="Wingdings" panose="05000000000000000000" pitchFamily="2" charset="2"/>
              <a:buChar char="Ø"/>
            </a:pPr>
            <a:r>
              <a:rPr lang="de-DE" sz="1600" b="1" dirty="0">
                <a:solidFill>
                  <a:srgbClr val="CC0099"/>
                </a:solidFill>
              </a:rPr>
              <a:t>im juristischen </a:t>
            </a:r>
            <a:r>
              <a:rPr lang="de-DE" sz="1600" b="1" dirty="0" smtClean="0">
                <a:solidFill>
                  <a:srgbClr val="CC0099"/>
                </a:solidFill>
              </a:rPr>
              <a:t>Sinne</a:t>
            </a:r>
            <a:r>
              <a:rPr lang="de-DE" sz="1600" dirty="0" smtClean="0"/>
              <a:t>:</a:t>
            </a:r>
            <a:r>
              <a:rPr lang="cs-CZ" sz="1600" dirty="0"/>
              <a:t> </a:t>
            </a:r>
            <a:r>
              <a:rPr lang="cs-CZ" sz="1600" dirty="0" smtClean="0"/>
              <a:t>	</a:t>
            </a:r>
            <a:r>
              <a:rPr lang="de-DE" sz="1600" dirty="0" smtClean="0"/>
              <a:t>Ein </a:t>
            </a:r>
            <a:r>
              <a:rPr lang="de-DE" sz="1600" dirty="0" smtClean="0"/>
              <a:t>Rechtsbegriff in einem Gesetz wird festgelegt.	</a:t>
            </a:r>
          </a:p>
          <a:p>
            <a:pPr>
              <a:lnSpc>
                <a:spcPct val="110000"/>
              </a:lnSpc>
              <a:buClr>
                <a:srgbClr val="800080"/>
              </a:buClr>
              <a:buSzPct val="100000"/>
              <a:buFont typeface="Wingdings" panose="05000000000000000000" pitchFamily="2" charset="2"/>
              <a:buChar char="Ø"/>
            </a:pPr>
            <a:r>
              <a:rPr lang="de-DE" sz="1600" b="1" dirty="0">
                <a:solidFill>
                  <a:srgbClr val="CC0099"/>
                </a:solidFill>
              </a:rPr>
              <a:t>Synonyme und Wörter mit einer ähnlichen Bedeutung: </a:t>
            </a:r>
            <a:r>
              <a:rPr lang="de-DE" sz="1600" dirty="0" smtClean="0"/>
              <a:t>					</a:t>
            </a:r>
            <a:r>
              <a:rPr lang="cs-CZ" sz="1600" dirty="0" smtClean="0"/>
              <a:t>	</a:t>
            </a:r>
            <a:r>
              <a:rPr lang="de-DE" sz="1600" dirty="0" smtClean="0"/>
              <a:t>Begriffsbestimmung,</a:t>
            </a:r>
            <a:r>
              <a:rPr lang="cs-CZ" sz="1600" dirty="0"/>
              <a:t> </a:t>
            </a:r>
            <a:r>
              <a:rPr lang="de-DE" sz="1600" dirty="0" smtClean="0"/>
              <a:t>Darlegung</a:t>
            </a:r>
            <a:r>
              <a:rPr lang="cs-CZ" sz="1600" dirty="0" smtClean="0"/>
              <a:t>, </a:t>
            </a:r>
            <a:r>
              <a:rPr lang="de-DE" sz="1600" dirty="0" smtClean="0"/>
              <a:t>Wortbedeutung</a:t>
            </a:r>
            <a:endParaRPr lang="de-DE" sz="1600" dirty="0" smtClean="0"/>
          </a:p>
          <a:p>
            <a:pPr>
              <a:lnSpc>
                <a:spcPct val="110000"/>
              </a:lnSpc>
              <a:buClr>
                <a:srgbClr val="800080"/>
              </a:buClr>
              <a:buSzPct val="100000"/>
              <a:buFont typeface="Wingdings" panose="05000000000000000000" pitchFamily="2" charset="2"/>
              <a:buChar char="Ø"/>
            </a:pPr>
            <a:r>
              <a:rPr lang="de-DE" sz="1600" b="1" dirty="0" smtClean="0">
                <a:solidFill>
                  <a:srgbClr val="CC0099"/>
                </a:solidFill>
              </a:rPr>
              <a:t>syntaktische </a:t>
            </a:r>
            <a:r>
              <a:rPr lang="de-DE" sz="1600" b="1" dirty="0">
                <a:solidFill>
                  <a:srgbClr val="CC0099"/>
                </a:solidFill>
              </a:rPr>
              <a:t>Mittel: </a:t>
            </a:r>
            <a:r>
              <a:rPr lang="de-DE" sz="1600" dirty="0" smtClean="0"/>
              <a:t>	Verdichtung, Nominalisierung, erweiterte Attribute, </a:t>
            </a:r>
            <a:r>
              <a:rPr lang="de-DE" sz="1600" dirty="0" smtClean="0"/>
              <a:t>Relativsätze</a:t>
            </a:r>
            <a:endParaRPr lang="cs-CZ" sz="1600" dirty="0" smtClean="0"/>
          </a:p>
          <a:p>
            <a:pPr>
              <a:lnSpc>
                <a:spcPct val="110000"/>
              </a:lnSpc>
              <a:buClr>
                <a:srgbClr val="800080"/>
              </a:buClr>
              <a:buSzPct val="100000"/>
              <a:buFont typeface="Wingdings" panose="05000000000000000000" pitchFamily="2" charset="2"/>
              <a:buChar char="Ø"/>
            </a:pPr>
            <a:r>
              <a:rPr lang="de-DE" sz="1600" b="1" dirty="0" smtClean="0">
                <a:solidFill>
                  <a:srgbClr val="CC0099"/>
                </a:solidFill>
              </a:rPr>
              <a:t>typische Rektionen:</a:t>
            </a:r>
            <a:r>
              <a:rPr lang="de-DE" sz="1600" dirty="0" smtClean="0"/>
              <a:t>	</a:t>
            </a:r>
            <a:r>
              <a:rPr lang="de-DE" sz="1600" b="1" dirty="0" smtClean="0"/>
              <a:t>nennen</a:t>
            </a:r>
            <a:r>
              <a:rPr lang="de-DE" sz="1600" dirty="0" smtClean="0"/>
              <a:t> wir X</a:t>
            </a:r>
            <a:r>
              <a:rPr lang="cs-CZ" sz="1600" dirty="0" smtClean="0"/>
              <a:t> // </a:t>
            </a:r>
            <a:r>
              <a:rPr lang="de-DE" sz="1600" dirty="0" smtClean="0"/>
              <a:t>X </a:t>
            </a:r>
            <a:r>
              <a:rPr lang="de-DE" sz="1600" b="1" dirty="0" smtClean="0"/>
              <a:t>heißt</a:t>
            </a:r>
            <a:r>
              <a:rPr lang="de-DE" sz="1600" dirty="0" smtClean="0"/>
              <a:t> soviel wie …</a:t>
            </a:r>
            <a:r>
              <a:rPr lang="cs-CZ" sz="1600" dirty="0" smtClean="0"/>
              <a:t> // </a:t>
            </a:r>
            <a:r>
              <a:rPr lang="de-DE" sz="1600" dirty="0" smtClean="0"/>
              <a:t>unter X </a:t>
            </a:r>
            <a:r>
              <a:rPr lang="de-DE" sz="1600" b="1" dirty="0" smtClean="0"/>
              <a:t>versteht</a:t>
            </a:r>
            <a:r>
              <a:rPr lang="de-DE" sz="1600" dirty="0" smtClean="0"/>
              <a:t> man</a:t>
            </a:r>
            <a:endParaRPr lang="de-DE" sz="1600" dirty="0" smtClean="0"/>
          </a:p>
          <a:p>
            <a:pPr marL="0" indent="0">
              <a:lnSpc>
                <a:spcPct val="110000"/>
              </a:lnSpc>
              <a:buClr>
                <a:srgbClr val="800080"/>
              </a:buClr>
              <a:buSzPct val="100000"/>
              <a:buNone/>
            </a:pPr>
            <a:endParaRPr lang="de-DE" sz="800" b="1" dirty="0" smtClean="0">
              <a:solidFill>
                <a:srgbClr val="000066"/>
              </a:solidFill>
            </a:endParaRPr>
          </a:p>
          <a:p>
            <a:pPr marL="0" indent="0">
              <a:lnSpc>
                <a:spcPct val="110000"/>
              </a:lnSpc>
              <a:buClr>
                <a:srgbClr val="800080"/>
              </a:buClr>
              <a:buSzPct val="100000"/>
              <a:buNone/>
            </a:pPr>
            <a:r>
              <a:rPr lang="de-DE" sz="1600" b="1" dirty="0" smtClean="0">
                <a:solidFill>
                  <a:srgbClr val="000066"/>
                </a:solidFill>
              </a:rPr>
              <a:t>Beispiel der Definition des Einzelunternehmens: </a:t>
            </a:r>
            <a:endParaRPr lang="de-DE" sz="1600" dirty="0" smtClean="0"/>
          </a:p>
          <a:p>
            <a:pPr marL="0" indent="0">
              <a:buNone/>
            </a:pPr>
            <a:r>
              <a:rPr lang="de-DE" sz="1600" i="1" dirty="0" smtClean="0"/>
              <a:t>Einzelunternehmen ist ein Unternehmen, in dem der Unternehmer „mit seinem Privatvermögen für Schulden des Unternehmens haftet</a:t>
            </a:r>
            <a:r>
              <a:rPr lang="cs-CZ" sz="1600" i="1" dirty="0" smtClean="0"/>
              <a:t>.</a:t>
            </a:r>
            <a:r>
              <a:rPr lang="de-DE" sz="1600" i="1" dirty="0" smtClean="0"/>
              <a:t>“ </a:t>
            </a:r>
            <a:r>
              <a:rPr lang="cs-CZ" sz="1600" i="1" dirty="0" smtClean="0"/>
              <a:t>		</a:t>
            </a:r>
            <a:r>
              <a:rPr lang="de-DE" sz="1400" b="1" dirty="0" smtClean="0"/>
              <a:t>[Eismann 2013: 42]</a:t>
            </a:r>
            <a:endParaRPr lang="cs-CZ" sz="1400" b="1" dirty="0" smtClean="0"/>
          </a:p>
          <a:p>
            <a:endParaRPr lang="de-DE" sz="800" dirty="0" smtClean="0"/>
          </a:p>
          <a:p>
            <a:pPr marL="0" indent="0">
              <a:buNone/>
            </a:pPr>
            <a:r>
              <a:rPr lang="de-DE" sz="1600" b="1" dirty="0" smtClean="0">
                <a:solidFill>
                  <a:srgbClr val="000066"/>
                </a:solidFill>
              </a:rPr>
              <a:t>Beispiel der Definition der Gesellschaft mit beschränkter Haftung: </a:t>
            </a:r>
            <a:endParaRPr lang="de-DE" sz="1600" dirty="0" smtClean="0"/>
          </a:p>
          <a:p>
            <a:pPr marL="0" indent="0">
              <a:buNone/>
            </a:pPr>
            <a:r>
              <a:rPr lang="de-DE" sz="1600" i="1" dirty="0" smtClean="0"/>
              <a:t>„… haftet für die Verbindlichkeiten nur in Höhe des Gesellschaftsvermögens. Eine Erhöhung des Eigenkapitals erfolgt entweder durch weitere Stammeinlagen der bisherigen Gesellschafter oder die Aufnahme neuer Gesellschafter.“</a:t>
            </a:r>
            <a:r>
              <a:rPr lang="de-DE" sz="1600" dirty="0" smtClean="0"/>
              <a:t>	</a:t>
            </a:r>
            <a:r>
              <a:rPr lang="cs-CZ" sz="1600" dirty="0" smtClean="0"/>
              <a:t>	</a:t>
            </a:r>
            <a:r>
              <a:rPr lang="de-DE" sz="1400" b="1" dirty="0" smtClean="0"/>
              <a:t>[Rürup/Sesselmeier/Enke 2004: 298]</a:t>
            </a:r>
          </a:p>
          <a:p>
            <a:endParaRPr lang="cs-CZ" sz="800" b="1" dirty="0" smtClean="0"/>
          </a:p>
          <a:p>
            <a:pPr marL="0" indent="0">
              <a:buNone/>
            </a:pPr>
            <a:r>
              <a:rPr lang="de-DE" sz="1400" b="1" dirty="0" smtClean="0">
                <a:solidFill>
                  <a:srgbClr val="FF0000"/>
                </a:solidFill>
              </a:rPr>
              <a:t>Definitionen sind als direkte Zitate mit Anführungszeichen und mit der Quelle zu kennzeichnen. </a:t>
            </a:r>
          </a:p>
        </p:txBody>
      </p:sp>
      <p:pic>
        <p:nvPicPr>
          <p:cNvPr id="4" name="Zvuk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331640" y="836712"/>
            <a:ext cx="6986860" cy="936104"/>
          </a:xfrm>
          <a:blipFill>
            <a:blip r:embed="rId5"/>
            <a:tile tx="0" ty="0" sx="100000" sy="100000" flip="none" algn="tl"/>
          </a:blipFill>
        </p:spPr>
        <p:txBody>
          <a:bodyPr>
            <a:noAutofit/>
          </a:bodyPr>
          <a:lstStyle/>
          <a:p>
            <a:pPr algn="ctr"/>
            <a:r>
              <a:rPr lang="de-DE" sz="3200" b="1" dirty="0" smtClean="0">
                <a:solidFill>
                  <a:srgbClr val="007E39"/>
                </a:solidFill>
              </a:rPr>
              <a:t>Exemplifikation über Synonyme</a:t>
            </a:r>
            <a:endParaRPr lang="de-DE" sz="3200" b="1" cap="all" dirty="0">
              <a:solidFill>
                <a:srgbClr val="007E39"/>
              </a:solidFill>
            </a:endParaRPr>
          </a:p>
        </p:txBody>
      </p:sp>
      <p:sp>
        <p:nvSpPr>
          <p:cNvPr id="3" name="Podnadpis 2"/>
          <p:cNvSpPr>
            <a:spLocks noGrp="1"/>
          </p:cNvSpPr>
          <p:nvPr>
            <p:ph sz="half" idx="1"/>
          </p:nvPr>
        </p:nvSpPr>
        <p:spPr>
          <a:xfrm>
            <a:off x="611560" y="2060848"/>
            <a:ext cx="4176464" cy="4392488"/>
          </a:xfrm>
        </p:spPr>
        <p:txBody>
          <a:bodyPr anchor="ctr">
            <a:noAutofit/>
          </a:bodyPr>
          <a:lstStyle/>
          <a:p>
            <a:pPr>
              <a:lnSpc>
                <a:spcPct val="120000"/>
              </a:lnSpc>
              <a:spcBef>
                <a:spcPct val="50000"/>
              </a:spcBef>
              <a:buClr>
                <a:srgbClr val="003366"/>
              </a:buClr>
              <a:buNone/>
            </a:pPr>
            <a:r>
              <a:rPr lang="de-DE" altLang="de-DE" sz="1600" b="1" spc="300" dirty="0" smtClean="0">
                <a:solidFill>
                  <a:srgbClr val="003366"/>
                </a:solidFill>
              </a:rPr>
              <a:t>VORTEILE:</a:t>
            </a:r>
          </a:p>
          <a:p>
            <a:pPr marL="565200" indent="-457200">
              <a:spcBef>
                <a:spcPts val="0"/>
              </a:spcBef>
              <a:buClr>
                <a:srgbClr val="003366"/>
              </a:buClr>
              <a:buFont typeface="Wingdings" panose="05000000000000000000" pitchFamily="2" charset="2"/>
              <a:buChar char="ü"/>
            </a:pPr>
            <a:r>
              <a:rPr lang="de-DE" altLang="de-DE" sz="1600" b="1" dirty="0" smtClean="0">
                <a:solidFill>
                  <a:srgbClr val="003366"/>
                </a:solidFill>
              </a:rPr>
              <a:t>Einfachheit</a:t>
            </a:r>
          </a:p>
          <a:p>
            <a:pPr marL="565200" indent="-457200">
              <a:spcBef>
                <a:spcPts val="0"/>
              </a:spcBef>
              <a:buClr>
                <a:srgbClr val="003366"/>
              </a:buClr>
              <a:buFont typeface="Wingdings" panose="05000000000000000000" pitchFamily="2" charset="2"/>
              <a:buChar char="ü"/>
            </a:pPr>
            <a:r>
              <a:rPr lang="de-DE" altLang="de-DE" sz="1600" b="1" dirty="0" smtClean="0">
                <a:solidFill>
                  <a:srgbClr val="003366"/>
                </a:solidFill>
              </a:rPr>
              <a:t>Knappheit</a:t>
            </a:r>
          </a:p>
          <a:p>
            <a:pPr marL="565200" indent="-457200">
              <a:spcBef>
                <a:spcPts val="0"/>
              </a:spcBef>
              <a:buClr>
                <a:srgbClr val="003366"/>
              </a:buClr>
              <a:buFont typeface="Wingdings" panose="05000000000000000000" pitchFamily="2" charset="2"/>
              <a:buChar char="ü"/>
            </a:pPr>
            <a:r>
              <a:rPr lang="de-DE" altLang="de-DE" sz="1600" b="1" dirty="0" smtClean="0">
                <a:solidFill>
                  <a:srgbClr val="003366"/>
                </a:solidFill>
              </a:rPr>
              <a:t>Sprachökonomie</a:t>
            </a:r>
          </a:p>
          <a:p>
            <a:pPr marL="108000" indent="0">
              <a:spcBef>
                <a:spcPts val="600"/>
              </a:spcBef>
              <a:buClr>
                <a:srgbClr val="003366"/>
              </a:buClr>
              <a:buNone/>
            </a:pPr>
            <a:endParaRPr lang="de-DE" altLang="de-DE" sz="300" b="1" dirty="0" smtClean="0">
              <a:solidFill>
                <a:srgbClr val="003366"/>
              </a:solidFill>
            </a:endParaRPr>
          </a:p>
          <a:p>
            <a:pPr marL="108000" indent="0">
              <a:spcBef>
                <a:spcPts val="600"/>
              </a:spcBef>
              <a:buClr>
                <a:srgbClr val="003366"/>
              </a:buClr>
              <a:buNone/>
            </a:pPr>
            <a:r>
              <a:rPr lang="de-DE" altLang="de-DE" sz="1600" b="1" dirty="0" smtClean="0">
                <a:solidFill>
                  <a:srgbClr val="003366"/>
                </a:solidFill>
              </a:rPr>
              <a:t>Beispiel</a:t>
            </a:r>
            <a:r>
              <a:rPr lang="de-DE" altLang="de-DE" sz="1600" b="1" dirty="0" smtClean="0">
                <a:solidFill>
                  <a:srgbClr val="003366"/>
                </a:solidFill>
              </a:rPr>
              <a:t>e:</a:t>
            </a:r>
          </a:p>
          <a:p>
            <a:pPr marL="108000" indent="0">
              <a:spcBef>
                <a:spcPts val="600"/>
              </a:spcBef>
              <a:buClr>
                <a:srgbClr val="003366"/>
              </a:buClr>
              <a:buNone/>
            </a:pPr>
            <a:r>
              <a:rPr lang="de-DE" altLang="de-DE" sz="1400" b="1" dirty="0" smtClean="0"/>
              <a:t>Jura</a:t>
            </a:r>
            <a:r>
              <a:rPr lang="de-DE" altLang="de-DE" sz="1400" b="1" dirty="0" smtClean="0">
                <a:solidFill>
                  <a:srgbClr val="007E39"/>
                </a:solidFill>
              </a:rPr>
              <a:t> </a:t>
            </a:r>
            <a:r>
              <a:rPr lang="cs-CZ" altLang="de-DE" sz="1400" b="1" dirty="0" smtClean="0">
                <a:solidFill>
                  <a:srgbClr val="007E39"/>
                </a:solidFill>
              </a:rPr>
              <a:t>		</a:t>
            </a:r>
            <a:r>
              <a:rPr lang="de-DE" altLang="de-DE" sz="1400" b="1" dirty="0" smtClean="0">
                <a:solidFill>
                  <a:srgbClr val="007E39"/>
                </a:solidFill>
              </a:rPr>
              <a:t>= Rechtswissenschaft</a:t>
            </a:r>
          </a:p>
          <a:p>
            <a:pPr marL="108000" indent="0">
              <a:spcBef>
                <a:spcPts val="600"/>
              </a:spcBef>
              <a:buClr>
                <a:srgbClr val="003366"/>
              </a:buClr>
              <a:buNone/>
            </a:pPr>
            <a:r>
              <a:rPr lang="de-DE" altLang="de-DE" sz="1400" b="1" dirty="0" smtClean="0"/>
              <a:t>Zivilrecht</a:t>
            </a:r>
            <a:r>
              <a:rPr lang="de-DE" altLang="de-DE" sz="1400" b="1" dirty="0" smtClean="0">
                <a:solidFill>
                  <a:srgbClr val="007E39"/>
                </a:solidFill>
              </a:rPr>
              <a:t> </a:t>
            </a:r>
            <a:r>
              <a:rPr lang="cs-CZ" altLang="de-DE" sz="1400" b="1" dirty="0" smtClean="0">
                <a:solidFill>
                  <a:srgbClr val="007E39"/>
                </a:solidFill>
              </a:rPr>
              <a:t>	</a:t>
            </a:r>
            <a:r>
              <a:rPr lang="de-DE" altLang="de-DE" sz="1400" b="1" dirty="0" smtClean="0">
                <a:solidFill>
                  <a:srgbClr val="007E39"/>
                </a:solidFill>
              </a:rPr>
              <a:t>= bürgerliches Recht</a:t>
            </a:r>
          </a:p>
          <a:p>
            <a:pPr marL="108000" indent="0">
              <a:spcBef>
                <a:spcPts val="600"/>
              </a:spcBef>
              <a:buClr>
                <a:srgbClr val="003366"/>
              </a:buClr>
              <a:buNone/>
            </a:pPr>
            <a:r>
              <a:rPr lang="de-DE" altLang="de-DE" sz="1400" b="1" dirty="0" smtClean="0"/>
              <a:t>Wettbewerber</a:t>
            </a:r>
            <a:r>
              <a:rPr lang="de-DE" altLang="de-DE" sz="1400" b="1" dirty="0" smtClean="0">
                <a:solidFill>
                  <a:srgbClr val="007E39"/>
                </a:solidFill>
              </a:rPr>
              <a:t> </a:t>
            </a:r>
            <a:r>
              <a:rPr lang="cs-CZ" altLang="de-DE" sz="1400" b="1" dirty="0" smtClean="0">
                <a:solidFill>
                  <a:srgbClr val="007E39"/>
                </a:solidFill>
              </a:rPr>
              <a:t>	</a:t>
            </a:r>
            <a:r>
              <a:rPr lang="de-DE" altLang="de-DE" sz="1400" b="1" dirty="0" smtClean="0">
                <a:solidFill>
                  <a:srgbClr val="007E39"/>
                </a:solidFill>
              </a:rPr>
              <a:t>= Konkurrent</a:t>
            </a:r>
            <a:endParaRPr lang="cs-CZ" altLang="de-DE" sz="1400" b="1" dirty="0" smtClean="0">
              <a:solidFill>
                <a:srgbClr val="007E39"/>
              </a:solidFill>
            </a:endParaRPr>
          </a:p>
          <a:p>
            <a:pPr marL="108000" indent="0">
              <a:spcBef>
                <a:spcPts val="600"/>
              </a:spcBef>
              <a:buClr>
                <a:srgbClr val="003366"/>
              </a:buClr>
              <a:buNone/>
            </a:pPr>
            <a:r>
              <a:rPr lang="de-DE" altLang="de-DE" sz="1400" b="1" dirty="0" smtClean="0"/>
              <a:t>Public Relations </a:t>
            </a:r>
            <a:r>
              <a:rPr lang="cs-CZ" altLang="de-DE" sz="1400" b="1" dirty="0" smtClean="0"/>
              <a:t>	</a:t>
            </a:r>
            <a:r>
              <a:rPr lang="de-DE" altLang="de-DE" sz="1400" b="1" dirty="0" smtClean="0">
                <a:solidFill>
                  <a:srgbClr val="007E39"/>
                </a:solidFill>
              </a:rPr>
              <a:t>= Öffentlichkeitsarbeit</a:t>
            </a:r>
          </a:p>
          <a:p>
            <a:pPr marL="108000" indent="0">
              <a:spcBef>
                <a:spcPts val="600"/>
              </a:spcBef>
              <a:buClr>
                <a:srgbClr val="003366"/>
              </a:buClr>
              <a:buNone/>
            </a:pPr>
            <a:endParaRPr lang="de-DE" altLang="de-DE" sz="300" b="1" dirty="0" smtClean="0">
              <a:solidFill>
                <a:srgbClr val="007E39"/>
              </a:solidFill>
            </a:endParaRPr>
          </a:p>
          <a:p>
            <a:pPr marL="108000" indent="0">
              <a:spcBef>
                <a:spcPts val="600"/>
              </a:spcBef>
              <a:buClr>
                <a:srgbClr val="003366"/>
              </a:buClr>
              <a:buNone/>
            </a:pPr>
            <a:r>
              <a:rPr lang="de-DE" altLang="de-DE" sz="1400" b="1" dirty="0" smtClean="0">
                <a:solidFill>
                  <a:srgbClr val="C00000"/>
                </a:solidFill>
              </a:rPr>
              <a:t>Man kann auch zwei Synonyme oder Aufzählung nennen:</a:t>
            </a:r>
          </a:p>
          <a:p>
            <a:pPr marL="108000" indent="0">
              <a:spcBef>
                <a:spcPts val="600"/>
              </a:spcBef>
              <a:buClr>
                <a:srgbClr val="003366"/>
              </a:buClr>
              <a:buNone/>
            </a:pPr>
            <a:r>
              <a:rPr lang="de-DE" altLang="de-DE" sz="1400" b="1" dirty="0" smtClean="0"/>
              <a:t>Produktion</a:t>
            </a:r>
            <a:r>
              <a:rPr lang="de-DE" altLang="de-DE" sz="1400" b="1" dirty="0" smtClean="0">
                <a:solidFill>
                  <a:srgbClr val="007E39"/>
                </a:solidFill>
              </a:rPr>
              <a:t> </a:t>
            </a:r>
            <a:r>
              <a:rPr lang="cs-CZ" altLang="de-DE" sz="1400" b="1" dirty="0" smtClean="0">
                <a:solidFill>
                  <a:srgbClr val="007E39"/>
                </a:solidFill>
              </a:rPr>
              <a:t>	</a:t>
            </a:r>
            <a:r>
              <a:rPr lang="de-DE" altLang="de-DE" sz="1400" b="1" dirty="0" smtClean="0">
                <a:solidFill>
                  <a:srgbClr val="007E39"/>
                </a:solidFill>
              </a:rPr>
              <a:t>= Herstellung, Erzeugung</a:t>
            </a:r>
          </a:p>
          <a:p>
            <a:pPr marL="108000" indent="0">
              <a:spcBef>
                <a:spcPts val="600"/>
              </a:spcBef>
              <a:buClr>
                <a:srgbClr val="003366"/>
              </a:buClr>
              <a:buNone/>
            </a:pPr>
            <a:r>
              <a:rPr lang="de-DE" altLang="de-DE" sz="1400" b="1" dirty="0" smtClean="0"/>
              <a:t>unlauter</a:t>
            </a:r>
            <a:r>
              <a:rPr lang="de-DE" altLang="de-DE" sz="1400" b="1" dirty="0" smtClean="0">
                <a:solidFill>
                  <a:srgbClr val="007E39"/>
                </a:solidFill>
              </a:rPr>
              <a:t> </a:t>
            </a:r>
            <a:r>
              <a:rPr lang="cs-CZ" altLang="de-DE" sz="1400" b="1" dirty="0" smtClean="0">
                <a:solidFill>
                  <a:srgbClr val="007E39"/>
                </a:solidFill>
              </a:rPr>
              <a:t>		</a:t>
            </a:r>
            <a:r>
              <a:rPr lang="de-DE" altLang="de-DE" sz="1400" b="1" dirty="0" smtClean="0">
                <a:solidFill>
                  <a:srgbClr val="007E39"/>
                </a:solidFill>
              </a:rPr>
              <a:t>= unehrlich, nicht legitim</a:t>
            </a:r>
          </a:p>
          <a:p>
            <a:pPr marL="108000" indent="0">
              <a:spcBef>
                <a:spcPts val="600"/>
              </a:spcBef>
              <a:buClr>
                <a:srgbClr val="003366"/>
              </a:buClr>
              <a:buNone/>
            </a:pPr>
            <a:r>
              <a:rPr lang="de-DE" altLang="de-DE" sz="1400" b="1" dirty="0" smtClean="0"/>
              <a:t>Non-Profit-Organisation</a:t>
            </a:r>
            <a:r>
              <a:rPr lang="de-DE" altLang="de-DE" sz="1400" b="1" dirty="0" smtClean="0">
                <a:solidFill>
                  <a:srgbClr val="007E39"/>
                </a:solidFill>
              </a:rPr>
              <a:t> = Organisation wie Universität, Museum, Krankenhaus etc.</a:t>
            </a:r>
            <a:endParaRPr lang="de-DE" altLang="de-DE" sz="1400" b="1" dirty="0" smtClean="0">
              <a:solidFill>
                <a:srgbClr val="007E39"/>
              </a:solidFill>
            </a:endParaRPr>
          </a:p>
        </p:txBody>
      </p:sp>
      <p:sp>
        <p:nvSpPr>
          <p:cNvPr id="5" name="Zástupný symbol pro obsah 4"/>
          <p:cNvSpPr>
            <a:spLocks noGrp="1"/>
          </p:cNvSpPr>
          <p:nvPr>
            <p:ph sz="half" idx="2"/>
          </p:nvPr>
        </p:nvSpPr>
        <p:spPr>
          <a:xfrm>
            <a:off x="5292080" y="2204864"/>
            <a:ext cx="3528392" cy="3600400"/>
          </a:xfrm>
        </p:spPr>
        <p:txBody>
          <a:bodyPr>
            <a:noAutofit/>
          </a:bodyPr>
          <a:lstStyle/>
          <a:p>
            <a:pPr marL="82296" indent="0">
              <a:lnSpc>
                <a:spcPct val="120000"/>
              </a:lnSpc>
              <a:buNone/>
            </a:pPr>
            <a:r>
              <a:rPr lang="cs-CZ" sz="1600" b="1" spc="300" dirty="0" smtClean="0">
                <a:solidFill>
                  <a:srgbClr val="FF0000"/>
                </a:solidFill>
              </a:rPr>
              <a:t>× </a:t>
            </a:r>
            <a:r>
              <a:rPr lang="cs-CZ" sz="1600" b="1" spc="300" dirty="0" smtClean="0">
                <a:solidFill>
                  <a:srgbClr val="FF0000"/>
                </a:solidFill>
              </a:rPr>
              <a:t>NACHTEILE</a:t>
            </a:r>
          </a:p>
          <a:p>
            <a:pPr marL="82296" indent="0">
              <a:lnSpc>
                <a:spcPct val="120000"/>
              </a:lnSpc>
              <a:buNone/>
            </a:pPr>
            <a:endParaRPr lang="cs-CZ" sz="300" b="1" spc="300" dirty="0" smtClean="0"/>
          </a:p>
          <a:p>
            <a:pPr marL="400050" indent="-400050">
              <a:lnSpc>
                <a:spcPct val="120000"/>
              </a:lnSpc>
              <a:spcBef>
                <a:spcPct val="50000"/>
              </a:spcBef>
              <a:buClr>
                <a:srgbClr val="003366"/>
              </a:buClr>
              <a:buFont typeface="+mj-lt"/>
              <a:buAutoNum type="romanUcPeriod"/>
              <a:defRPr/>
            </a:pPr>
            <a:r>
              <a:rPr lang="de-DE" altLang="de-DE" sz="1600" b="1" dirty="0" smtClean="0"/>
              <a:t>nicht immer sind vollständige Synonyme vorhanden</a:t>
            </a:r>
            <a:endParaRPr lang="de-DE" altLang="de-DE" sz="1600" dirty="0" smtClean="0"/>
          </a:p>
          <a:p>
            <a:pPr marL="400050" indent="-400050">
              <a:lnSpc>
                <a:spcPct val="120000"/>
              </a:lnSpc>
              <a:spcBef>
                <a:spcPct val="50000"/>
              </a:spcBef>
              <a:buClr>
                <a:srgbClr val="003366"/>
              </a:buClr>
              <a:buFont typeface="+mj-lt"/>
              <a:buAutoNum type="romanUcPeriod"/>
              <a:defRPr/>
            </a:pPr>
            <a:r>
              <a:rPr lang="de-DE" altLang="de-DE" sz="1600" b="1" dirty="0" smtClean="0"/>
              <a:t>für den Empfänger ist so eine Synonymdefinition nur wenig  hilfreich, wenn er einen</a:t>
            </a:r>
            <a:r>
              <a:rPr lang="cs-CZ" altLang="de-DE" sz="1600" b="1" dirty="0" smtClean="0"/>
              <a:t> </a:t>
            </a:r>
            <a:r>
              <a:rPr lang="de-DE" altLang="de-DE" sz="1600" b="1" dirty="0" smtClean="0"/>
              <a:t>Sachverhalt komplex verstehen will</a:t>
            </a:r>
            <a:endParaRPr lang="de-DE" altLang="de-DE" sz="1600" dirty="0" smtClean="0"/>
          </a:p>
          <a:p>
            <a:pPr marL="400050" indent="-400050">
              <a:lnSpc>
                <a:spcPct val="120000"/>
              </a:lnSpc>
              <a:spcBef>
                <a:spcPct val="50000"/>
              </a:spcBef>
              <a:buClr>
                <a:srgbClr val="003366"/>
              </a:buClr>
              <a:buFont typeface="+mj-lt"/>
              <a:buAutoNum type="romanUcPeriod"/>
              <a:defRPr/>
            </a:pPr>
            <a:r>
              <a:rPr lang="de-DE" altLang="de-DE" sz="1600" b="1" dirty="0" smtClean="0"/>
              <a:t>wissenschaftlich werden solche Definitionen nicht anerkannt</a:t>
            </a:r>
            <a:endParaRPr lang="cs-CZ" altLang="de-DE" sz="1600" b="1" dirty="0" smtClean="0"/>
          </a:p>
          <a:p>
            <a:pPr marL="0" indent="0">
              <a:lnSpc>
                <a:spcPct val="120000"/>
              </a:lnSpc>
              <a:spcBef>
                <a:spcPct val="50000"/>
              </a:spcBef>
              <a:buClr>
                <a:srgbClr val="003366"/>
              </a:buClr>
              <a:buNone/>
              <a:defRPr/>
            </a:pPr>
            <a:r>
              <a:rPr lang="cs-CZ" altLang="de-DE" sz="1600" b="1" dirty="0"/>
              <a:t>V</a:t>
            </a:r>
            <a:r>
              <a:rPr lang="cs-CZ" altLang="de-DE" sz="1600" b="1" dirty="0" smtClean="0"/>
              <a:t>ORSICHT:   TERMINI</a:t>
            </a:r>
            <a:endParaRPr lang="de-DE" altLang="de-DE" sz="1600" dirty="0"/>
          </a:p>
        </p:txBody>
      </p:sp>
      <p:sp>
        <p:nvSpPr>
          <p:cNvPr id="4" name="AutoShape 2" descr="Výsledek obrázku pro zkamenělý pastýř obrázek"/>
          <p:cNvSpPr>
            <a:spLocks noChangeAspect="1" noChangeArrowheads="1"/>
          </p:cNvSpPr>
          <p:nvPr/>
        </p:nvSpPr>
        <p:spPr bwMode="auto">
          <a:xfrm>
            <a:off x="155575" y="-419100"/>
            <a:ext cx="657225" cy="8763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cs-CZ"/>
          </a:p>
        </p:txBody>
      </p:sp>
      <p:pic>
        <p:nvPicPr>
          <p:cNvPr id="6" name="Zvuk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73054080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484186" y="908720"/>
            <a:ext cx="8048253" cy="1656184"/>
          </a:xfrm>
          <a:blipFill>
            <a:blip r:embed="rId4"/>
            <a:tile tx="0" ty="0" sx="100000" sy="100000" flip="none" algn="tl"/>
          </a:blipFill>
        </p:spPr>
        <p:txBody>
          <a:bodyPr>
            <a:noAutofit/>
          </a:bodyPr>
          <a:lstStyle/>
          <a:p>
            <a:pPr algn="ctr"/>
            <a:r>
              <a:rPr lang="de-DE" sz="3200" b="1" dirty="0" smtClean="0">
                <a:solidFill>
                  <a:srgbClr val="C00000"/>
                </a:solidFill>
              </a:rPr>
              <a:t>Herstellen von Text-Bild-Bezügen</a:t>
            </a:r>
            <a:r>
              <a:rPr lang="cs-CZ" sz="3200" b="1" dirty="0" smtClean="0">
                <a:solidFill>
                  <a:srgbClr val="C00000"/>
                </a:solidFill>
              </a:rPr>
              <a:t/>
            </a:r>
            <a:br>
              <a:rPr lang="cs-CZ" sz="3200" b="1" dirty="0" smtClean="0">
                <a:solidFill>
                  <a:srgbClr val="C00000"/>
                </a:solidFill>
              </a:rPr>
            </a:br>
            <a:r>
              <a:rPr lang="de-DE" sz="2000" cap="none" dirty="0" smtClean="0">
                <a:solidFill>
                  <a:schemeClr val="tx1"/>
                </a:solidFill>
                <a:effectLst/>
              </a:rPr>
              <a:t>In Texten können sich unterschiedliche Textelemente finden, die für </a:t>
            </a:r>
            <a:r>
              <a:rPr lang="de-DE" sz="2000" cap="none" dirty="0" smtClean="0">
                <a:solidFill>
                  <a:schemeClr val="tx1"/>
                </a:solidFill>
                <a:effectLst/>
              </a:rPr>
              <a:t>den Kohärenzaufbau von Bedeutung sind und die ebenfalls im Layout sichtbar werden. Das Bildmaterial erleichtert die Strukturierung des Leseprozesses.</a:t>
            </a:r>
            <a:endParaRPr lang="de-DE" sz="2000" b="1" cap="none" dirty="0">
              <a:solidFill>
                <a:schemeClr val="tx1"/>
              </a:solidFill>
            </a:endParaRPr>
          </a:p>
        </p:txBody>
      </p:sp>
      <p:sp>
        <p:nvSpPr>
          <p:cNvPr id="3" name="Podnadpis 2"/>
          <p:cNvSpPr>
            <a:spLocks noGrp="1"/>
          </p:cNvSpPr>
          <p:nvPr>
            <p:ph type="subTitle" idx="1"/>
          </p:nvPr>
        </p:nvSpPr>
        <p:spPr>
          <a:xfrm>
            <a:off x="251520" y="3212976"/>
            <a:ext cx="8442314" cy="3312368"/>
          </a:xfrm>
        </p:spPr>
        <p:txBody>
          <a:bodyPr anchor="ctr">
            <a:normAutofit/>
          </a:bodyPr>
          <a:lstStyle/>
          <a:p>
            <a:pPr marL="342900" indent="-342900" algn="l">
              <a:buClr>
                <a:schemeClr val="accent2">
                  <a:lumMod val="50000"/>
                </a:schemeClr>
              </a:buClr>
              <a:buFont typeface="+mj-lt"/>
              <a:buAutoNum type="alphaLcPeriod"/>
            </a:pPr>
            <a:endParaRPr lang="cs-CZ" b="1" dirty="0" smtClean="0">
              <a:solidFill>
                <a:srgbClr val="004620"/>
              </a:solidFill>
            </a:endParaRPr>
          </a:p>
          <a:p>
            <a:pPr marL="342900" indent="-342900" algn="l">
              <a:buClr>
                <a:schemeClr val="accent2">
                  <a:lumMod val="50000"/>
                </a:schemeClr>
              </a:buClr>
              <a:buFont typeface="+mj-lt"/>
              <a:buAutoNum type="alphaUcPeriod"/>
            </a:pPr>
            <a:endParaRPr lang="cs-CZ" sz="5000" b="1" dirty="0" smtClean="0">
              <a:solidFill>
                <a:srgbClr val="004620"/>
              </a:solidFill>
            </a:endParaRPr>
          </a:p>
          <a:p>
            <a:pPr marL="800100" lvl="1" indent="-342900" algn="l">
              <a:buClr>
                <a:schemeClr val="accent2">
                  <a:lumMod val="50000"/>
                </a:schemeClr>
              </a:buClr>
              <a:buFont typeface="+mj-lt"/>
              <a:buAutoNum type="alphaLcPeriod"/>
            </a:pPr>
            <a:endParaRPr lang="cs-CZ" b="1" dirty="0" smtClean="0">
              <a:solidFill>
                <a:schemeClr val="tx1"/>
              </a:solidFill>
            </a:endParaRPr>
          </a:p>
          <a:p>
            <a:pPr marL="342900" indent="-342900" algn="l">
              <a:buAutoNum type="alphaLcParenR"/>
            </a:pPr>
            <a:endParaRPr lang="cs-CZ" b="1" dirty="0" smtClean="0">
              <a:solidFill>
                <a:schemeClr val="tx1"/>
              </a:solidFill>
            </a:endParaRPr>
          </a:p>
          <a:p>
            <a:pPr marL="342900" indent="-342900" algn="l">
              <a:buAutoNum type="alphaUcParenR"/>
            </a:pPr>
            <a:endParaRPr lang="cs-CZ" b="1" dirty="0">
              <a:solidFill>
                <a:schemeClr val="tx1"/>
              </a:solidFill>
            </a:endParaRPr>
          </a:p>
        </p:txBody>
      </p:sp>
      <p:sp>
        <p:nvSpPr>
          <p:cNvPr id="4" name="AutoShape 2" descr="Výsledek obrázku pro zkamenělý pastýř obrázek"/>
          <p:cNvSpPr>
            <a:spLocks noChangeAspect="1" noChangeArrowheads="1"/>
          </p:cNvSpPr>
          <p:nvPr/>
        </p:nvSpPr>
        <p:spPr bwMode="auto">
          <a:xfrm>
            <a:off x="155575" y="-419100"/>
            <a:ext cx="657225" cy="8763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cs-CZ"/>
          </a:p>
        </p:txBody>
      </p:sp>
      <p:graphicFrame>
        <p:nvGraphicFramePr>
          <p:cNvPr id="6" name="Tabulka 5"/>
          <p:cNvGraphicFramePr>
            <a:graphicFrameLocks noGrp="1"/>
          </p:cNvGraphicFramePr>
          <p:nvPr>
            <p:extLst>
              <p:ext uri="{D42A27DB-BD31-4B8C-83A1-F6EECF244321}">
                <p14:modId xmlns:p14="http://schemas.microsoft.com/office/powerpoint/2010/main" val="3342885166"/>
              </p:ext>
            </p:extLst>
          </p:nvPr>
        </p:nvGraphicFramePr>
        <p:xfrm>
          <a:off x="484187" y="3068960"/>
          <a:ext cx="2359621" cy="3383280"/>
        </p:xfrm>
        <a:graphic>
          <a:graphicData uri="http://schemas.openxmlformats.org/drawingml/2006/table">
            <a:tbl>
              <a:tblPr firstRow="1" bandRow="1">
                <a:tableStyleId>{93296810-A885-4BE3-A3E7-6D5BEEA58F35}</a:tableStyleId>
              </a:tblPr>
              <a:tblGrid>
                <a:gridCol w="2359621"/>
              </a:tblGrid>
              <a:tr h="1032115">
                <a:tc>
                  <a:txBody>
                    <a:bodyPr/>
                    <a:lstStyle/>
                    <a:p>
                      <a:pPr algn="ctr"/>
                      <a:r>
                        <a:rPr lang="de-DE" sz="1700" dirty="0" smtClean="0">
                          <a:solidFill>
                            <a:schemeClr val="tx1"/>
                          </a:solidFill>
                        </a:rPr>
                        <a:t>1.</a:t>
                      </a:r>
                      <a:r>
                        <a:rPr lang="de-DE" sz="1700" baseline="0" dirty="0" smtClean="0">
                          <a:solidFill>
                            <a:schemeClr val="tx1"/>
                          </a:solidFill>
                        </a:rPr>
                        <a:t> realistische </a:t>
                      </a:r>
                      <a:r>
                        <a:rPr lang="de-DE" sz="1700" baseline="0" noProof="0" dirty="0" smtClean="0">
                          <a:solidFill>
                            <a:schemeClr val="tx1"/>
                          </a:solidFill>
                        </a:rPr>
                        <a:t>Abbildungen (Darstellungen, Bilder, Fotos)</a:t>
                      </a:r>
                      <a:endParaRPr lang="de-DE" sz="1700" noProof="0" dirty="0">
                        <a:solidFill>
                          <a:schemeClr val="tx1"/>
                        </a:solidFill>
                      </a:endParaRPr>
                    </a:p>
                  </a:txBody>
                  <a:tcPr>
                    <a:solidFill>
                      <a:srgbClr val="C7978F"/>
                    </a:solidFill>
                  </a:tcPr>
                </a:tc>
              </a:tr>
              <a:tr h="1032115">
                <a:tc>
                  <a:txBody>
                    <a:bodyPr/>
                    <a:lstStyle/>
                    <a:p>
                      <a:pPr algn="ctr"/>
                      <a:r>
                        <a:rPr lang="de-DE" sz="1700" b="1" dirty="0" smtClean="0"/>
                        <a:t>2. </a:t>
                      </a:r>
                      <a:r>
                        <a:rPr lang="de-DE" sz="1700" b="1" noProof="1" smtClean="0"/>
                        <a:t>schematische</a:t>
                      </a:r>
                      <a:r>
                        <a:rPr lang="de-DE" sz="1700" b="1" noProof="0" dirty="0" smtClean="0"/>
                        <a:t> Abbildungen (Grafiken,</a:t>
                      </a:r>
                      <a:r>
                        <a:rPr lang="de-DE" sz="1700" b="1" baseline="0" noProof="0" dirty="0" smtClean="0"/>
                        <a:t> Querschnitte)</a:t>
                      </a:r>
                      <a:endParaRPr lang="de-DE" sz="1700" b="1" noProof="0" dirty="0"/>
                    </a:p>
                  </a:txBody>
                  <a:tcPr/>
                </a:tc>
              </a:tr>
              <a:tr h="1032115">
                <a:tc>
                  <a:txBody>
                    <a:bodyPr/>
                    <a:lstStyle/>
                    <a:p>
                      <a:pPr algn="ctr"/>
                      <a:r>
                        <a:rPr lang="de-DE" sz="1700" b="1" noProof="0" dirty="0" smtClean="0"/>
                        <a:t>3. abgesetzte Textblöcke (Merkboxen,</a:t>
                      </a:r>
                      <a:r>
                        <a:rPr lang="de-DE" sz="1700" b="1" baseline="0" noProof="0" dirty="0" smtClean="0"/>
                        <a:t> Frageblöcke</a:t>
                      </a:r>
                      <a:r>
                        <a:rPr lang="de-DE" sz="1700" b="1" noProof="0" dirty="0" smtClean="0"/>
                        <a:t>)</a:t>
                      </a:r>
                      <a:endParaRPr lang="de-DE" sz="1700" b="1" noProof="0" dirty="0"/>
                    </a:p>
                  </a:txBody>
                  <a:tcPr/>
                </a:tc>
              </a:tr>
            </a:tbl>
          </a:graphicData>
        </a:graphic>
      </p:graphicFrame>
      <p:pic>
        <p:nvPicPr>
          <p:cNvPr id="1026" name="Picture 2" descr="C:\Users\Zdeněk\Desktop\329639_1_De_20_Fig2_HTML.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75856" y="3578253"/>
            <a:ext cx="4824536" cy="2759047"/>
          </a:xfrm>
          <a:prstGeom prst="rect">
            <a:avLst/>
          </a:prstGeom>
          <a:noFill/>
          <a:extLst>
            <a:ext uri="{909E8E84-426E-40DD-AFC4-6F175D3DCCD1}">
              <a14:hiddenFill xmlns:a14="http://schemas.microsoft.com/office/drawing/2010/main">
                <a:solidFill>
                  <a:srgbClr val="FFFFFF"/>
                </a:solidFill>
              </a14:hiddenFill>
            </a:ext>
          </a:extLst>
        </p:spPr>
      </p:pic>
      <p:pic>
        <p:nvPicPr>
          <p:cNvPr id="5" name="Zvuk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3991594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692696"/>
            <a:ext cx="8229600" cy="831304"/>
          </a:xfrm>
          <a:blipFill>
            <a:blip r:embed="rId4"/>
            <a:tile tx="0" ty="0" sx="100000" sy="100000" flip="none" algn="tl"/>
          </a:blipFill>
        </p:spPr>
        <p:txBody>
          <a:bodyPr>
            <a:normAutofit fontScale="90000"/>
          </a:bodyPr>
          <a:lstStyle/>
          <a:p>
            <a:pPr algn="ctr"/>
            <a:r>
              <a:rPr lang="de-DE" b="1" dirty="0" smtClean="0">
                <a:solidFill>
                  <a:srgbClr val="800080"/>
                </a:solidFill>
              </a:rPr>
              <a:t>Paraphrasierung und Wortzerlegung</a:t>
            </a:r>
            <a:endParaRPr lang="de-DE" b="1" dirty="0">
              <a:solidFill>
                <a:srgbClr val="800080"/>
              </a:solidFill>
            </a:endParaRPr>
          </a:p>
        </p:txBody>
      </p:sp>
      <p:sp>
        <p:nvSpPr>
          <p:cNvPr id="3" name="Zástupný symbol pro obsah 2"/>
          <p:cNvSpPr>
            <a:spLocks noGrp="1"/>
          </p:cNvSpPr>
          <p:nvPr>
            <p:ph idx="1"/>
          </p:nvPr>
        </p:nvSpPr>
        <p:spPr>
          <a:xfrm>
            <a:off x="539552" y="1844824"/>
            <a:ext cx="8083748" cy="4797276"/>
          </a:xfrm>
          <a:gradFill flip="none" rotWithShape="1">
            <a:gsLst>
              <a:gs pos="0">
                <a:schemeClr val="bg1"/>
              </a:gs>
              <a:gs pos="50000">
                <a:srgbClr val="EFDAD5"/>
              </a:gs>
              <a:gs pos="100000">
                <a:srgbClr val="E4A698"/>
              </a:gs>
            </a:gsLst>
            <a:lin ang="2700000" scaled="1"/>
            <a:tileRect/>
          </a:gradFill>
        </p:spPr>
        <p:txBody>
          <a:bodyPr>
            <a:noAutofit/>
          </a:bodyPr>
          <a:lstStyle/>
          <a:p>
            <a:pPr marL="82296" indent="0" algn="just">
              <a:buClr>
                <a:schemeClr val="tx1"/>
              </a:buClr>
              <a:buSzPct val="100000"/>
              <a:buNone/>
            </a:pPr>
            <a:endParaRPr lang="cs-CZ" sz="300" dirty="0" smtClean="0"/>
          </a:p>
          <a:p>
            <a:pPr marL="82296" indent="0" algn="just">
              <a:buClr>
                <a:schemeClr val="tx1"/>
              </a:buClr>
              <a:buSzPct val="100000"/>
              <a:buNone/>
            </a:pPr>
            <a:r>
              <a:rPr lang="de-DE" sz="2000" b="1" dirty="0" smtClean="0">
                <a:solidFill>
                  <a:srgbClr val="C00000"/>
                </a:solidFill>
              </a:rPr>
              <a:t>PARAPHRASIERUNG</a:t>
            </a:r>
            <a:r>
              <a:rPr lang="de-DE" sz="1700" dirty="0" smtClean="0"/>
              <a:t> </a:t>
            </a:r>
            <a:r>
              <a:rPr lang="cs-CZ" sz="1700" dirty="0" smtClean="0"/>
              <a:t> </a:t>
            </a:r>
            <a:r>
              <a:rPr lang="de-DE" sz="1700" dirty="0" smtClean="0"/>
              <a:t>(aus dem Griechischen </a:t>
            </a:r>
            <a:r>
              <a:rPr lang="de-DE" sz="1700" i="1" dirty="0" err="1" smtClean="0"/>
              <a:t>paraphrázein</a:t>
            </a:r>
            <a:r>
              <a:rPr lang="de-DE" sz="1700" dirty="0" smtClean="0"/>
              <a:t> = umschreiben)</a:t>
            </a:r>
          </a:p>
          <a:p>
            <a:pPr marL="368046" indent="-285750" algn="just">
              <a:buClr>
                <a:schemeClr val="tx1"/>
              </a:buClr>
              <a:buSzPct val="100000"/>
              <a:buFont typeface="Wingdings" panose="05000000000000000000" pitchFamily="2" charset="2"/>
              <a:buChar char="q"/>
            </a:pPr>
            <a:r>
              <a:rPr lang="de-DE" sz="1700" dirty="0" smtClean="0"/>
              <a:t>der Inhalt wird in eigenen Worten wiedergegeben</a:t>
            </a:r>
            <a:r>
              <a:rPr lang="de-DE" sz="1700" dirty="0" smtClean="0"/>
              <a:t>, der sprachliche Ausdruck wird mit anderen Wörtern umschrieben</a:t>
            </a:r>
            <a:r>
              <a:rPr lang="cs-CZ" sz="1700" dirty="0" smtClean="0"/>
              <a:t> </a:t>
            </a:r>
            <a:r>
              <a:rPr lang="de-DE" sz="1700" dirty="0" smtClean="0"/>
              <a:t>(auch: Semantisierung)</a:t>
            </a:r>
          </a:p>
          <a:p>
            <a:pPr marL="368046" indent="-285750" algn="just">
              <a:buClr>
                <a:schemeClr val="tx1"/>
              </a:buClr>
              <a:buSzPct val="100000"/>
              <a:buFont typeface="Wingdings" panose="05000000000000000000" pitchFamily="2" charset="2"/>
              <a:buChar char="q"/>
            </a:pPr>
            <a:r>
              <a:rPr lang="de-DE" sz="1700" dirty="0" smtClean="0"/>
              <a:t>in der mündlichen Geschäftskommunikation besonders günstig, man kann dem Kunden einen Sachverhalt besser erklären; der Händler kann sich in die Lage des Kunden hineinversetzen und auf seine Bedürfnisse besser eingehen; ein konkreter Nutzungszweck kann genannt werden.</a:t>
            </a:r>
          </a:p>
          <a:p>
            <a:pPr marL="368046" indent="-285750" algn="just">
              <a:buClr>
                <a:schemeClr val="tx1"/>
              </a:buClr>
              <a:buSzPct val="100000"/>
              <a:buFont typeface="Wingdings" panose="05000000000000000000" pitchFamily="2" charset="2"/>
              <a:buChar char="q"/>
            </a:pPr>
            <a:r>
              <a:rPr lang="de-DE" sz="1700" b="1" dirty="0" smtClean="0"/>
              <a:t>Beispiel:</a:t>
            </a:r>
            <a:r>
              <a:rPr lang="de-DE" sz="1700" dirty="0" smtClean="0"/>
              <a:t> </a:t>
            </a:r>
            <a:r>
              <a:rPr lang="de-DE" sz="1700" i="1" dirty="0" smtClean="0"/>
              <a:t>Gesellschaft des bürgerlichen Rechts (GbR) ist eine Personengesellschaft, die einen bestimmten </a:t>
            </a:r>
            <a:r>
              <a:rPr lang="de-DE" sz="1700" b="1" i="1" dirty="0" smtClean="0"/>
              <a:t>Zweck</a:t>
            </a:r>
            <a:r>
              <a:rPr lang="de-DE" sz="1700" i="1" dirty="0" smtClean="0"/>
              <a:t> </a:t>
            </a:r>
            <a:r>
              <a:rPr lang="de-DE" sz="1700" b="1" i="1" dirty="0" smtClean="0"/>
              <a:t>wie Mieten eines Lokals </a:t>
            </a:r>
            <a:r>
              <a:rPr lang="de-DE" sz="1700" i="1" dirty="0" smtClean="0"/>
              <a:t>verfolgt</a:t>
            </a:r>
            <a:r>
              <a:rPr lang="de-DE" sz="1700" dirty="0" smtClean="0"/>
              <a:t> </a:t>
            </a:r>
            <a:r>
              <a:rPr lang="de-DE" sz="1400" dirty="0" smtClean="0"/>
              <a:t>[</a:t>
            </a:r>
            <a:r>
              <a:rPr lang="de-DE" sz="1400" dirty="0" err="1" smtClean="0"/>
              <a:t>Vávra</a:t>
            </a:r>
            <a:r>
              <a:rPr lang="de-DE" sz="1400" dirty="0" smtClean="0"/>
              <a:t> 2020: 19]</a:t>
            </a:r>
            <a:r>
              <a:rPr lang="cs-CZ" sz="1400" dirty="0" smtClean="0"/>
              <a:t>.</a:t>
            </a:r>
            <a:endParaRPr lang="de-DE" sz="1400" dirty="0" smtClean="0"/>
          </a:p>
          <a:p>
            <a:pPr marL="82296" indent="0" algn="just">
              <a:buClr>
                <a:schemeClr val="tx1"/>
              </a:buClr>
              <a:buSzPct val="100000"/>
              <a:buNone/>
            </a:pPr>
            <a:r>
              <a:rPr lang="de-DE" sz="2000" b="1" dirty="0" smtClean="0">
                <a:solidFill>
                  <a:srgbClr val="C00000"/>
                </a:solidFill>
              </a:rPr>
              <a:t>WORTZERLEGUNG</a:t>
            </a:r>
            <a:r>
              <a:rPr lang="cs-CZ" sz="2000" b="1" dirty="0" smtClean="0">
                <a:solidFill>
                  <a:srgbClr val="C00000"/>
                </a:solidFill>
              </a:rPr>
              <a:t>  </a:t>
            </a:r>
            <a:r>
              <a:rPr lang="de-DE" sz="1700" dirty="0" smtClean="0"/>
              <a:t>(</a:t>
            </a:r>
            <a:r>
              <a:rPr lang="cs-CZ" sz="1700" dirty="0" smtClean="0"/>
              <a:t>Kompositum = </a:t>
            </a:r>
            <a:r>
              <a:rPr lang="de-DE" sz="1700" dirty="0" smtClean="0"/>
              <a:t>Bestimmungswort </a:t>
            </a:r>
            <a:r>
              <a:rPr lang="de-DE" sz="1700" dirty="0"/>
              <a:t>+ Grundwort)</a:t>
            </a:r>
            <a:endParaRPr lang="de-DE" sz="1700" b="1" dirty="0" smtClean="0">
              <a:solidFill>
                <a:srgbClr val="C00000"/>
              </a:solidFill>
            </a:endParaRPr>
          </a:p>
          <a:p>
            <a:pPr marL="368046" indent="-285750" algn="just">
              <a:buClr>
                <a:schemeClr val="tx1"/>
              </a:buClr>
              <a:buSzPct val="100000"/>
              <a:buFont typeface="Wingdings" panose="05000000000000000000" pitchFamily="2" charset="2"/>
              <a:buChar char="q"/>
            </a:pPr>
            <a:r>
              <a:rPr lang="de-DE" sz="1700" dirty="0" smtClean="0"/>
              <a:t>Zerlegung einer Wortzusammensetzung</a:t>
            </a:r>
          </a:p>
          <a:p>
            <a:pPr marL="368046" indent="-285750" algn="just">
              <a:buClr>
                <a:schemeClr val="tx1"/>
              </a:buClr>
              <a:buSzPct val="100000"/>
              <a:buFont typeface="Wingdings" panose="05000000000000000000" pitchFamily="2" charset="2"/>
              <a:buChar char="q"/>
            </a:pPr>
            <a:r>
              <a:rPr lang="de-DE" sz="1700" dirty="0" smtClean="0"/>
              <a:t>Man kann auch den zweiten Teil eines zusammengesetzten Wortes (d.h. das Grundwort) selbstständig hervorheben</a:t>
            </a:r>
            <a:r>
              <a:rPr lang="cs-CZ" sz="1700" dirty="0" smtClean="0"/>
              <a:t> (</a:t>
            </a:r>
            <a:r>
              <a:rPr lang="de-DE" sz="1700" dirty="0" smtClean="0"/>
              <a:t>Nachteil</a:t>
            </a:r>
            <a:r>
              <a:rPr lang="cs-CZ" sz="1700" dirty="0" smtClean="0"/>
              <a:t>:</a:t>
            </a:r>
            <a:r>
              <a:rPr lang="de-DE" sz="1700" dirty="0" smtClean="0"/>
              <a:t> wenn der Empfänger das Bestimmungs- oder Grundwort nicht versteht, dann hilft diese Methode nicht</a:t>
            </a:r>
            <a:r>
              <a:rPr lang="cs-CZ" sz="1700" dirty="0" smtClean="0"/>
              <a:t>)</a:t>
            </a:r>
            <a:r>
              <a:rPr lang="de-DE" sz="1700" dirty="0" smtClean="0"/>
              <a:t>.</a:t>
            </a:r>
          </a:p>
          <a:p>
            <a:pPr marL="368046" indent="-285750" algn="just">
              <a:buClr>
                <a:schemeClr val="tx1"/>
              </a:buClr>
              <a:buSzPct val="100000"/>
              <a:buFont typeface="Wingdings" panose="05000000000000000000" pitchFamily="2" charset="2"/>
              <a:buChar char="q"/>
            </a:pPr>
            <a:r>
              <a:rPr lang="de-DE" sz="1700" b="1" dirty="0" smtClean="0"/>
              <a:t>Beispiel:</a:t>
            </a:r>
            <a:r>
              <a:rPr lang="de-DE" sz="1700" dirty="0" smtClean="0"/>
              <a:t> </a:t>
            </a:r>
            <a:r>
              <a:rPr lang="de-DE" sz="1700" i="1" dirty="0" smtClean="0"/>
              <a:t>Unternehmensziel </a:t>
            </a:r>
            <a:r>
              <a:rPr lang="de-DE" sz="1800" i="1" dirty="0" smtClean="0"/>
              <a:t>=&gt; </a:t>
            </a:r>
            <a:r>
              <a:rPr lang="de-DE" sz="1800" b="1" i="1" dirty="0" smtClean="0"/>
              <a:t>Ziel</a:t>
            </a:r>
            <a:r>
              <a:rPr lang="de-DE" sz="1800" i="1" dirty="0" smtClean="0"/>
              <a:t> des Unternehmens</a:t>
            </a:r>
            <a:endParaRPr lang="de-DE" sz="1700" i="1" dirty="0" smtClean="0"/>
          </a:p>
          <a:p>
            <a:pPr marL="82296" indent="0" algn="just">
              <a:buClr>
                <a:schemeClr val="tx1"/>
              </a:buClr>
              <a:buSzPct val="100000"/>
              <a:buNone/>
            </a:pPr>
            <a:endParaRPr lang="cs-CZ" sz="1700" dirty="0" smtClean="0"/>
          </a:p>
          <a:p>
            <a:pPr marL="82296" indent="0" algn="just">
              <a:buClr>
                <a:schemeClr val="tx1"/>
              </a:buClr>
              <a:buSzPct val="100000"/>
              <a:buNone/>
            </a:pPr>
            <a:endParaRPr lang="cs-CZ" sz="1700" dirty="0"/>
          </a:p>
          <a:p>
            <a:pPr marL="82296" indent="0" algn="just">
              <a:buClr>
                <a:schemeClr val="tx1"/>
              </a:buClr>
              <a:buSzPct val="100000"/>
              <a:buNone/>
            </a:pPr>
            <a:endParaRPr lang="cs-CZ" sz="1700" dirty="0" smtClean="0"/>
          </a:p>
        </p:txBody>
      </p:sp>
      <p:pic>
        <p:nvPicPr>
          <p:cNvPr id="4" name="Zvuk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2011714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755576" y="764704"/>
            <a:ext cx="7867724" cy="759296"/>
          </a:xfrm>
          <a:blipFill>
            <a:blip r:embed="rId4"/>
            <a:tile tx="0" ty="0" sx="100000" sy="100000" flip="none" algn="tl"/>
          </a:blipFill>
        </p:spPr>
        <p:txBody>
          <a:bodyPr>
            <a:normAutofit/>
          </a:bodyPr>
          <a:lstStyle/>
          <a:p>
            <a:pPr algn="ctr"/>
            <a:r>
              <a:rPr lang="de-DE" b="1" dirty="0" smtClean="0">
                <a:solidFill>
                  <a:schemeClr val="tx1">
                    <a:lumMod val="95000"/>
                    <a:lumOff val="5000"/>
                  </a:schemeClr>
                </a:solidFill>
              </a:rPr>
              <a:t>Erschließung aus </a:t>
            </a:r>
            <a:r>
              <a:rPr lang="cs-CZ" b="1" dirty="0" smtClean="0">
                <a:solidFill>
                  <a:schemeClr val="tx1">
                    <a:lumMod val="95000"/>
                    <a:lumOff val="5000"/>
                  </a:schemeClr>
                </a:solidFill>
              </a:rPr>
              <a:t>dem Kontext</a:t>
            </a:r>
            <a:endParaRPr lang="de-DE" b="1" dirty="0">
              <a:solidFill>
                <a:schemeClr val="tx1">
                  <a:lumMod val="95000"/>
                  <a:lumOff val="5000"/>
                </a:schemeClr>
              </a:solidFill>
            </a:endParaRPr>
          </a:p>
        </p:txBody>
      </p:sp>
      <p:sp>
        <p:nvSpPr>
          <p:cNvPr id="3" name="Zástupný symbol pro obsah 2"/>
          <p:cNvSpPr>
            <a:spLocks noGrp="1"/>
          </p:cNvSpPr>
          <p:nvPr>
            <p:ph idx="1"/>
          </p:nvPr>
        </p:nvSpPr>
        <p:spPr>
          <a:xfrm>
            <a:off x="539552" y="1772816"/>
            <a:ext cx="8083748" cy="4259684"/>
          </a:xfrm>
          <a:gradFill flip="none" rotWithShape="1">
            <a:gsLst>
              <a:gs pos="0">
                <a:schemeClr val="tx2">
                  <a:lumMod val="60000"/>
                  <a:lumOff val="40000"/>
                </a:schemeClr>
              </a:gs>
              <a:gs pos="50000">
                <a:schemeClr val="bg2">
                  <a:lumMod val="90000"/>
                  <a:tint val="44500"/>
                  <a:satMod val="160000"/>
                </a:schemeClr>
              </a:gs>
              <a:gs pos="100000">
                <a:schemeClr val="bg2">
                  <a:lumMod val="90000"/>
                  <a:tint val="23500"/>
                  <a:satMod val="160000"/>
                </a:schemeClr>
              </a:gs>
            </a:gsLst>
            <a:lin ang="13500000" scaled="1"/>
            <a:tileRect/>
          </a:gradFill>
        </p:spPr>
        <p:txBody>
          <a:bodyPr>
            <a:normAutofit fontScale="62500" lnSpcReduction="20000"/>
          </a:bodyPr>
          <a:lstStyle/>
          <a:p>
            <a:pPr indent="0">
              <a:lnSpc>
                <a:spcPct val="120000"/>
              </a:lnSpc>
              <a:spcBef>
                <a:spcPct val="50000"/>
              </a:spcBef>
              <a:buClr>
                <a:srgbClr val="003366"/>
              </a:buClr>
              <a:buNone/>
            </a:pPr>
            <a:r>
              <a:rPr lang="de-DE" sz="2400" b="1" dirty="0" smtClean="0"/>
              <a:t>Diese Methode ist zeitaufwändig</a:t>
            </a:r>
            <a:r>
              <a:rPr lang="de-DE" b="1" dirty="0" smtClean="0"/>
              <a:t>, denn der Gesprächspartner den Kontext kennenlernen muss. Man kann verschiedene Situationen nennen und miteinander vergleichen. Weil man induktiv vorgeht, spricht man auch über sokratische Methode.</a:t>
            </a:r>
            <a:endParaRPr lang="cs-CZ" b="1" dirty="0" smtClean="0"/>
          </a:p>
          <a:p>
            <a:pPr indent="0">
              <a:lnSpc>
                <a:spcPct val="120000"/>
              </a:lnSpc>
              <a:spcBef>
                <a:spcPct val="50000"/>
              </a:spcBef>
              <a:buClr>
                <a:srgbClr val="003366"/>
              </a:buClr>
              <a:buNone/>
            </a:pPr>
            <a:endParaRPr lang="de-DE" b="1" dirty="0" smtClean="0"/>
          </a:p>
          <a:p>
            <a:pPr indent="0">
              <a:lnSpc>
                <a:spcPct val="120000"/>
              </a:lnSpc>
              <a:spcBef>
                <a:spcPct val="50000"/>
              </a:spcBef>
              <a:buClr>
                <a:srgbClr val="003366"/>
              </a:buClr>
              <a:buNone/>
            </a:pPr>
            <a:r>
              <a:rPr lang="cs-CZ" b="1" dirty="0" err="1" smtClean="0"/>
              <a:t>Fallbeispiel</a:t>
            </a:r>
            <a:r>
              <a:rPr lang="cs-CZ" b="1" dirty="0" smtClean="0"/>
              <a:t> – </a:t>
            </a:r>
            <a:r>
              <a:rPr lang="cs-CZ" b="1" dirty="0" err="1" smtClean="0"/>
              <a:t>Unternehmergesellschaft</a:t>
            </a:r>
            <a:r>
              <a:rPr lang="cs-CZ" b="1" dirty="0" smtClean="0"/>
              <a:t> (UG):</a:t>
            </a:r>
          </a:p>
          <a:p>
            <a:endParaRPr lang="cs-CZ" dirty="0"/>
          </a:p>
          <a:p>
            <a:pPr marL="0" indent="0">
              <a:buNone/>
            </a:pPr>
            <a:r>
              <a:rPr lang="de-DE" sz="2700" dirty="0"/>
              <a:t>Herr </a:t>
            </a:r>
            <a:r>
              <a:rPr lang="de-DE" sz="2700" dirty="0" err="1"/>
              <a:t>Schinkewitz</a:t>
            </a:r>
            <a:r>
              <a:rPr lang="de-DE" sz="2700" dirty="0"/>
              <a:t> hat lange überlegt, welche Rechtsform er für seinen Fußpflege-Salon wählt. </a:t>
            </a:r>
            <a:r>
              <a:rPr lang="cs-CZ" sz="2700" dirty="0" smtClean="0"/>
              <a:t>Er </a:t>
            </a:r>
            <a:r>
              <a:rPr lang="de-DE" sz="2700" dirty="0" smtClean="0"/>
              <a:t>wollte </a:t>
            </a:r>
            <a:r>
              <a:rPr lang="de-DE" sz="2700" dirty="0"/>
              <a:t>alleine unternehmerisch tätig sein. GbR, OHG, KG und KGaA kamen nicht in Frage, da sie mindestens zweier Gesellschafter bedürfen. Er wollte sich nicht auf andere Partner verlassen. Auch eine unbeschränkte Haftung kam ihm zu riskant vor. Er schloss ein Einzelunternehmen aus, denn er hätte somit mit seinem Privatvermögen für die Schulden seines Unternehmens haften müssen. Bei einer AG sei die Haftung auf Kaufpreis der Aktie beschränkt, aber die formellen Anforderungen waren ihm zu kompliziert. Bei der GmbH wirkte auf ihn die Beschaffung des Stammkapitals von 25.000 Euro abschreckend. Er suchte nach einer Alternative zur klassischen GmbH und stellte fest, dass es sie seit 2008 gibt. Als Stammkapital reichte ihm ein einziger Euro </a:t>
            </a:r>
            <a:r>
              <a:rPr lang="de-DE" sz="2700" dirty="0" smtClean="0"/>
              <a:t>aus</a:t>
            </a:r>
            <a:r>
              <a:rPr lang="cs-CZ" dirty="0"/>
              <a:t> </a:t>
            </a:r>
            <a:r>
              <a:rPr lang="de-DE" dirty="0"/>
              <a:t>[</a:t>
            </a:r>
            <a:r>
              <a:rPr lang="de-DE" dirty="0" err="1"/>
              <a:t>Vávra</a:t>
            </a:r>
            <a:r>
              <a:rPr lang="de-DE" dirty="0"/>
              <a:t> 2020: </a:t>
            </a:r>
            <a:r>
              <a:rPr lang="cs-CZ" dirty="0" smtClean="0"/>
              <a:t>20</a:t>
            </a:r>
            <a:r>
              <a:rPr lang="de-DE" dirty="0" smtClean="0"/>
              <a:t>]</a:t>
            </a:r>
            <a:r>
              <a:rPr lang="cs-CZ" dirty="0" smtClean="0"/>
              <a:t>.</a:t>
            </a:r>
            <a:endParaRPr lang="cs-CZ" sz="2400" b="1" dirty="0"/>
          </a:p>
        </p:txBody>
      </p:sp>
      <p:pic>
        <p:nvPicPr>
          <p:cNvPr id="4" name="Zvuk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73081640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blipFill>
            <a:blip r:embed="rId4"/>
            <a:tile tx="0" ty="0" sx="100000" sy="100000" flip="none" algn="tl"/>
          </a:blipFill>
        </p:spPr>
        <p:txBody>
          <a:bodyPr>
            <a:noAutofit/>
          </a:bodyPr>
          <a:lstStyle/>
          <a:p>
            <a:pPr marL="342900" indent="-342900" algn="ctr"/>
            <a:r>
              <a:rPr lang="de-DE" sz="2500" b="1" dirty="0">
                <a:solidFill>
                  <a:schemeClr val="accent1">
                    <a:lumMod val="50000"/>
                  </a:schemeClr>
                </a:solidFill>
              </a:rPr>
              <a:t>Wege zur Aneignung </a:t>
            </a:r>
            <a:r>
              <a:rPr lang="cs-CZ" sz="2500" b="1" dirty="0" smtClean="0">
                <a:solidFill>
                  <a:schemeClr val="accent1">
                    <a:lumMod val="50000"/>
                  </a:schemeClr>
                </a:solidFill>
              </a:rPr>
              <a:t>des </a:t>
            </a:r>
            <a:r>
              <a:rPr lang="de-DE" sz="2500" b="1" dirty="0" smtClean="0">
                <a:solidFill>
                  <a:schemeClr val="accent1">
                    <a:lumMod val="50000"/>
                  </a:schemeClr>
                </a:solidFill>
              </a:rPr>
              <a:t>juristischen</a:t>
            </a:r>
            <a:r>
              <a:rPr lang="cs-CZ" sz="2500" b="1" dirty="0" smtClean="0">
                <a:solidFill>
                  <a:schemeClr val="accent1">
                    <a:lumMod val="50000"/>
                  </a:schemeClr>
                </a:solidFill>
              </a:rPr>
              <a:t> </a:t>
            </a:r>
            <a:r>
              <a:rPr lang="de-DE" sz="2500" b="1" dirty="0" smtClean="0">
                <a:solidFill>
                  <a:schemeClr val="accent1">
                    <a:lumMod val="50000"/>
                  </a:schemeClr>
                </a:solidFill>
              </a:rPr>
              <a:t>Wortschatzes</a:t>
            </a:r>
            <a:endParaRPr lang="de-DE" sz="2500" b="1" dirty="0">
              <a:solidFill>
                <a:schemeClr val="accent1">
                  <a:lumMod val="50000"/>
                </a:schemeClr>
              </a:solidFill>
            </a:endParaRPr>
          </a:p>
        </p:txBody>
      </p:sp>
      <p:sp>
        <p:nvSpPr>
          <p:cNvPr id="3" name="Zástupný symbol pro obsah 2"/>
          <p:cNvSpPr>
            <a:spLocks noGrp="1"/>
          </p:cNvSpPr>
          <p:nvPr>
            <p:ph idx="1"/>
          </p:nvPr>
        </p:nvSpPr>
        <p:spPr>
          <a:xfrm>
            <a:off x="323528" y="1556792"/>
            <a:ext cx="8604572" cy="4608512"/>
          </a:xfrm>
        </p:spPr>
        <p:txBody>
          <a:bodyPr>
            <a:noAutofit/>
          </a:bodyPr>
          <a:lstStyle/>
          <a:p>
            <a:pPr marL="82296" indent="0">
              <a:lnSpc>
                <a:spcPct val="120000"/>
              </a:lnSpc>
              <a:buClrTx/>
              <a:buNone/>
            </a:pPr>
            <a:r>
              <a:rPr lang="cs-CZ" sz="1400" dirty="0" smtClean="0"/>
              <a:t>1. </a:t>
            </a:r>
            <a:r>
              <a:rPr lang="de-DE" sz="1400" b="1" dirty="0" smtClean="0">
                <a:solidFill>
                  <a:srgbClr val="C00000"/>
                </a:solidFill>
              </a:rPr>
              <a:t>über- </a:t>
            </a:r>
            <a:r>
              <a:rPr lang="de-DE" sz="1400" b="1" dirty="0">
                <a:solidFill>
                  <a:srgbClr val="C00000"/>
                </a:solidFill>
              </a:rPr>
              <a:t>und untergeordnete </a:t>
            </a:r>
            <a:r>
              <a:rPr lang="de-DE" sz="1400" b="1" dirty="0" smtClean="0">
                <a:solidFill>
                  <a:srgbClr val="C00000"/>
                </a:solidFill>
              </a:rPr>
              <a:t>Begriffe</a:t>
            </a:r>
            <a:r>
              <a:rPr lang="cs-CZ" sz="1400" b="1" dirty="0" smtClean="0">
                <a:solidFill>
                  <a:srgbClr val="C00000"/>
                </a:solidFill>
              </a:rPr>
              <a:t> (</a:t>
            </a:r>
            <a:r>
              <a:rPr lang="de-DE" sz="1400" b="1" dirty="0" smtClean="0">
                <a:solidFill>
                  <a:srgbClr val="C00000"/>
                </a:solidFill>
              </a:rPr>
              <a:t>Hyperonyme vs. Hyponyme</a:t>
            </a:r>
            <a:r>
              <a:rPr lang="cs-CZ" sz="1400" b="1" dirty="0" smtClean="0">
                <a:solidFill>
                  <a:srgbClr val="C00000"/>
                </a:solidFill>
              </a:rPr>
              <a:t>)</a:t>
            </a:r>
            <a:r>
              <a:rPr lang="cs-CZ" sz="1400" b="1" dirty="0" smtClean="0">
                <a:solidFill>
                  <a:srgbClr val="C00000"/>
                </a:solidFill>
              </a:rPr>
              <a:t>	</a:t>
            </a:r>
            <a:r>
              <a:rPr lang="cs-CZ" sz="1400" b="1" dirty="0" smtClean="0">
                <a:solidFill>
                  <a:srgbClr val="007E39"/>
                </a:solidFill>
              </a:rPr>
              <a:t>			</a:t>
            </a:r>
            <a:r>
              <a:rPr lang="de-DE" sz="1400" b="1" dirty="0" smtClean="0">
                <a:solidFill>
                  <a:srgbClr val="007E39"/>
                </a:solidFill>
              </a:rPr>
              <a:t> </a:t>
            </a:r>
            <a:r>
              <a:rPr lang="de-DE" sz="1400" dirty="0" smtClean="0"/>
              <a:t>z. B. </a:t>
            </a:r>
            <a:r>
              <a:rPr lang="de-DE" sz="1400" b="1" i="1" dirty="0" smtClean="0"/>
              <a:t>Kommanditgesellschaft (KG): a. Komplementär, b. Kommanditist</a:t>
            </a:r>
            <a:endParaRPr lang="de-DE" sz="1400" b="1" dirty="0" smtClean="0"/>
          </a:p>
          <a:p>
            <a:pPr marL="82296" indent="0">
              <a:lnSpc>
                <a:spcPct val="120000"/>
              </a:lnSpc>
              <a:buClrTx/>
              <a:buNone/>
            </a:pPr>
            <a:r>
              <a:rPr lang="de-DE" sz="1400" dirty="0" smtClean="0"/>
              <a:t>2. </a:t>
            </a:r>
            <a:r>
              <a:rPr lang="de-DE" sz="1400" b="1" dirty="0">
                <a:solidFill>
                  <a:srgbClr val="C00000"/>
                </a:solidFill>
              </a:rPr>
              <a:t>Synonyme</a:t>
            </a:r>
            <a:r>
              <a:rPr lang="de-DE" sz="1400" dirty="0" smtClean="0">
                <a:solidFill>
                  <a:srgbClr val="007E39"/>
                </a:solidFill>
              </a:rPr>
              <a:t> 									</a:t>
            </a:r>
            <a:r>
              <a:rPr lang="de-DE" sz="1400" dirty="0" smtClean="0"/>
              <a:t>z. B. </a:t>
            </a:r>
            <a:r>
              <a:rPr lang="de-DE" sz="1400" b="1" i="1" dirty="0" smtClean="0"/>
              <a:t>Zivilrecht – bürgerliches Recht – Privatrecht</a:t>
            </a:r>
            <a:r>
              <a:rPr lang="de-DE" sz="1400" b="1" dirty="0" smtClean="0"/>
              <a:t> </a:t>
            </a:r>
            <a:r>
              <a:rPr lang="de-DE" sz="1400" dirty="0" smtClean="0"/>
              <a:t>					und </a:t>
            </a:r>
            <a:r>
              <a:rPr lang="de-DE" sz="1400" b="1" dirty="0" smtClean="0">
                <a:solidFill>
                  <a:srgbClr val="C00000"/>
                </a:solidFill>
              </a:rPr>
              <a:t>Antonyme</a:t>
            </a:r>
            <a:r>
              <a:rPr lang="de-DE" sz="1400" dirty="0" smtClean="0">
                <a:solidFill>
                  <a:srgbClr val="C00000"/>
                </a:solidFill>
              </a:rPr>
              <a:t> </a:t>
            </a:r>
            <a:r>
              <a:rPr lang="de-DE" sz="1400" dirty="0" smtClean="0"/>
              <a:t>z. B. </a:t>
            </a:r>
            <a:r>
              <a:rPr lang="de-DE" sz="1400" b="1" i="1" dirty="0" smtClean="0"/>
              <a:t>praxisnahe </a:t>
            </a:r>
            <a:r>
              <a:rPr lang="de-DE" sz="1400" b="1" dirty="0" smtClean="0"/>
              <a:t>vs.</a:t>
            </a:r>
            <a:r>
              <a:rPr lang="de-DE" sz="1400" b="1" i="1" dirty="0" smtClean="0"/>
              <a:t> praxisferne Ausbildung</a:t>
            </a:r>
            <a:endParaRPr lang="de-DE" sz="1400" b="1" dirty="0" smtClean="0"/>
          </a:p>
          <a:p>
            <a:pPr marL="82296" indent="0">
              <a:lnSpc>
                <a:spcPct val="120000"/>
              </a:lnSpc>
              <a:buClrTx/>
              <a:buNone/>
            </a:pPr>
            <a:r>
              <a:rPr lang="de-DE" sz="1400" dirty="0" smtClean="0"/>
              <a:t>3</a:t>
            </a:r>
            <a:r>
              <a:rPr lang="de-DE" sz="1400" b="1" dirty="0">
                <a:solidFill>
                  <a:srgbClr val="C00000"/>
                </a:solidFill>
              </a:rPr>
              <a:t>. Transponieren der Adjektive mit Nomen in substantivische Komposita</a:t>
            </a:r>
            <a:r>
              <a:rPr lang="de-DE" sz="1400" b="1" dirty="0" smtClean="0">
                <a:solidFill>
                  <a:srgbClr val="007E39"/>
                </a:solidFill>
              </a:rPr>
              <a:t>				</a:t>
            </a:r>
            <a:r>
              <a:rPr lang="de-DE" sz="1400" dirty="0" smtClean="0"/>
              <a:t>z. B. </a:t>
            </a:r>
            <a:r>
              <a:rPr lang="de-DE" sz="1400" b="1" i="1" dirty="0" smtClean="0"/>
              <a:t>juristische Sprache </a:t>
            </a:r>
            <a:r>
              <a:rPr lang="de-DE" sz="1400" b="1" dirty="0" smtClean="0"/>
              <a:t>=&gt; </a:t>
            </a:r>
            <a:r>
              <a:rPr lang="de-DE" sz="1400" b="1" i="1" dirty="0" smtClean="0"/>
              <a:t>Rechtssprache; strafbare Handlung </a:t>
            </a:r>
            <a:r>
              <a:rPr lang="de-DE" sz="1400" b="1" dirty="0" smtClean="0"/>
              <a:t>=&gt; </a:t>
            </a:r>
            <a:r>
              <a:rPr lang="de-DE" sz="1400" b="1" i="1" dirty="0" smtClean="0"/>
              <a:t>Straftat</a:t>
            </a:r>
            <a:endParaRPr lang="de-DE" sz="1400" b="1" dirty="0" smtClean="0"/>
          </a:p>
          <a:p>
            <a:pPr marL="82296" indent="0">
              <a:lnSpc>
                <a:spcPct val="120000"/>
              </a:lnSpc>
              <a:buClrTx/>
              <a:buNone/>
            </a:pPr>
            <a:r>
              <a:rPr lang="de-DE" sz="1400" dirty="0" smtClean="0"/>
              <a:t>4</a:t>
            </a:r>
            <a:r>
              <a:rPr lang="de-DE" sz="1400" b="1" dirty="0">
                <a:solidFill>
                  <a:srgbClr val="C00000"/>
                </a:solidFill>
              </a:rPr>
              <a:t>. komplementäre Begriffe 								</a:t>
            </a:r>
            <a:r>
              <a:rPr lang="de-DE" sz="1400" dirty="0"/>
              <a:t>z. B. </a:t>
            </a:r>
            <a:r>
              <a:rPr lang="de-DE" sz="1400" b="1" noProof="1"/>
              <a:t>Groß-, Mittel- </a:t>
            </a:r>
            <a:r>
              <a:rPr lang="de-DE" sz="1400" b="1" i="1" noProof="1" smtClean="0"/>
              <a:t>und Kleinbetriebe; Investitions- und Konsumgüter</a:t>
            </a:r>
            <a:endParaRPr lang="de-DE" sz="1400" b="1" dirty="0" smtClean="0"/>
          </a:p>
          <a:p>
            <a:pPr marL="82296" indent="0">
              <a:lnSpc>
                <a:spcPct val="120000"/>
              </a:lnSpc>
              <a:buClrTx/>
              <a:buNone/>
            </a:pPr>
            <a:r>
              <a:rPr lang="de-DE" sz="1400" dirty="0" smtClean="0"/>
              <a:t>5. </a:t>
            </a:r>
            <a:r>
              <a:rPr lang="de-DE" sz="1400" b="1" dirty="0">
                <a:solidFill>
                  <a:srgbClr val="C00000"/>
                </a:solidFill>
              </a:rPr>
              <a:t>Alphabetisierung der kohärenten Reihen </a:t>
            </a:r>
            <a:r>
              <a:rPr lang="de-DE" sz="1400" b="1" dirty="0" smtClean="0">
                <a:solidFill>
                  <a:srgbClr val="007E39"/>
                </a:solidFill>
              </a:rPr>
              <a:t>						</a:t>
            </a:r>
            <a:r>
              <a:rPr lang="de-DE" sz="1400" dirty="0" smtClean="0"/>
              <a:t>z. B. </a:t>
            </a:r>
            <a:r>
              <a:rPr lang="de-DE" sz="1400" b="1" i="1" dirty="0" smtClean="0">
                <a:solidFill>
                  <a:srgbClr val="FF0000"/>
                </a:solidFill>
              </a:rPr>
              <a:t>A</a:t>
            </a:r>
            <a:r>
              <a:rPr lang="de-DE" sz="1400" b="1" i="1" dirty="0" smtClean="0"/>
              <a:t>ufsichtsrat – </a:t>
            </a:r>
            <a:r>
              <a:rPr lang="de-DE" sz="1400" b="1" i="1" dirty="0">
                <a:solidFill>
                  <a:srgbClr val="FF0000"/>
                </a:solidFill>
              </a:rPr>
              <a:t>H</a:t>
            </a:r>
            <a:r>
              <a:rPr lang="de-DE" sz="1400" b="1" i="1" dirty="0"/>
              <a:t>auptversammlung – </a:t>
            </a:r>
            <a:r>
              <a:rPr lang="de-DE" sz="1400" b="1" i="1" dirty="0" smtClean="0">
                <a:solidFill>
                  <a:srgbClr val="FF0000"/>
                </a:solidFill>
              </a:rPr>
              <a:t>V</a:t>
            </a:r>
            <a:r>
              <a:rPr lang="de-DE" sz="1400" b="1" i="1" dirty="0" smtClean="0"/>
              <a:t>orstand</a:t>
            </a:r>
            <a:endParaRPr lang="de-DE" sz="1400" b="1" dirty="0" smtClean="0"/>
          </a:p>
          <a:p>
            <a:pPr marL="82296" indent="0">
              <a:lnSpc>
                <a:spcPct val="120000"/>
              </a:lnSpc>
              <a:buClrTx/>
              <a:buNone/>
            </a:pPr>
            <a:r>
              <a:rPr lang="de-DE" sz="1400" dirty="0" smtClean="0"/>
              <a:t>6. </a:t>
            </a:r>
            <a:r>
              <a:rPr lang="de-DE" sz="1400" b="1" dirty="0">
                <a:solidFill>
                  <a:srgbClr val="C00000"/>
                </a:solidFill>
              </a:rPr>
              <a:t>Wortfamilien</a:t>
            </a:r>
            <a:r>
              <a:rPr lang="de-DE" sz="1400" dirty="0" smtClean="0">
                <a:solidFill>
                  <a:srgbClr val="007E39"/>
                </a:solidFill>
              </a:rPr>
              <a:t> 									</a:t>
            </a:r>
            <a:r>
              <a:rPr lang="de-DE" sz="1400" dirty="0" smtClean="0"/>
              <a:t>z. B. </a:t>
            </a:r>
            <a:r>
              <a:rPr lang="de-DE" sz="1400" b="1" i="1" dirty="0" smtClean="0"/>
              <a:t>gründen – Gründung – Gründungskapital</a:t>
            </a:r>
            <a:endParaRPr lang="de-DE" sz="1400" b="1" dirty="0" smtClean="0"/>
          </a:p>
          <a:p>
            <a:pPr marL="82296" indent="0">
              <a:lnSpc>
                <a:spcPct val="120000"/>
              </a:lnSpc>
              <a:buClrTx/>
              <a:buNone/>
            </a:pPr>
            <a:r>
              <a:rPr lang="de-DE" sz="1400" dirty="0" smtClean="0"/>
              <a:t>7</a:t>
            </a:r>
            <a:r>
              <a:rPr lang="de-DE" sz="1400" dirty="0"/>
              <a:t>.</a:t>
            </a:r>
            <a:r>
              <a:rPr lang="de-DE" sz="1400" b="1" dirty="0">
                <a:solidFill>
                  <a:srgbClr val="C00000"/>
                </a:solidFill>
              </a:rPr>
              <a:t> Beziehung zwischen Ursache und Folge</a:t>
            </a:r>
            <a:r>
              <a:rPr lang="de-DE" sz="1400" b="1" dirty="0" smtClean="0">
                <a:solidFill>
                  <a:srgbClr val="007E39"/>
                </a:solidFill>
              </a:rPr>
              <a:t>							</a:t>
            </a:r>
            <a:r>
              <a:rPr lang="de-DE" sz="1400" dirty="0" smtClean="0"/>
              <a:t>z. B. </a:t>
            </a:r>
            <a:r>
              <a:rPr lang="de-DE" sz="1400" b="1" i="1" dirty="0" smtClean="0"/>
              <a:t>unfallträchtige Kreuzung </a:t>
            </a:r>
            <a:r>
              <a:rPr lang="de-DE" sz="1400" b="1" dirty="0" smtClean="0"/>
              <a:t>=&gt; </a:t>
            </a:r>
            <a:r>
              <a:rPr lang="de-DE" sz="1400" b="1" i="1" dirty="0" smtClean="0"/>
              <a:t>tödlicher Unfall</a:t>
            </a:r>
            <a:endParaRPr lang="de-DE" sz="1400" b="1" dirty="0" smtClean="0"/>
          </a:p>
          <a:p>
            <a:pPr marL="82296" indent="0">
              <a:lnSpc>
                <a:spcPct val="120000"/>
              </a:lnSpc>
              <a:buClrTx/>
              <a:buNone/>
            </a:pPr>
            <a:r>
              <a:rPr lang="de-DE" sz="1400" dirty="0" smtClean="0"/>
              <a:t>8. </a:t>
            </a:r>
            <a:r>
              <a:rPr lang="de-DE" sz="1400" b="1" dirty="0" smtClean="0">
                <a:solidFill>
                  <a:srgbClr val="C00000"/>
                </a:solidFill>
              </a:rPr>
              <a:t>geographische Zuordnung </a:t>
            </a:r>
            <a:r>
              <a:rPr lang="de-DE" sz="1400" b="1" dirty="0" smtClean="0">
                <a:solidFill>
                  <a:srgbClr val="007E39"/>
                </a:solidFill>
              </a:rPr>
              <a:t>								</a:t>
            </a:r>
            <a:r>
              <a:rPr lang="de-DE" sz="1400" dirty="0" smtClean="0"/>
              <a:t>z. B. </a:t>
            </a:r>
            <a:r>
              <a:rPr lang="de-DE" sz="1400" b="1" i="1" dirty="0" err="1" smtClean="0"/>
              <a:t>Škoda</a:t>
            </a:r>
            <a:r>
              <a:rPr lang="de-DE" sz="1400" b="1" i="1" dirty="0" smtClean="0"/>
              <a:t> Transportation: Plzeň</a:t>
            </a:r>
            <a:r>
              <a:rPr lang="de-DE" sz="1400" b="1" dirty="0" smtClean="0"/>
              <a:t> </a:t>
            </a:r>
            <a:r>
              <a:rPr lang="de-DE" sz="1400" b="1" i="1" dirty="0" smtClean="0"/>
              <a:t>&amp; </a:t>
            </a:r>
            <a:r>
              <a:rPr lang="de-DE" sz="1400" b="1" dirty="0" smtClean="0"/>
              <a:t>München</a:t>
            </a:r>
            <a:r>
              <a:rPr lang="de-DE" sz="1400" dirty="0" smtClean="0"/>
              <a:t> </a:t>
            </a:r>
            <a:r>
              <a:rPr lang="cs-CZ" sz="1400" i="1" dirty="0" smtClean="0"/>
              <a:t>(Š</a:t>
            </a:r>
            <a:r>
              <a:rPr lang="de-DE" sz="1400" i="1" dirty="0" err="1" smtClean="0"/>
              <a:t>koda</a:t>
            </a:r>
            <a:r>
              <a:rPr lang="de-DE" sz="1400" i="1" dirty="0" smtClean="0"/>
              <a:t> </a:t>
            </a:r>
            <a:r>
              <a:rPr lang="de-DE" sz="1400" i="1" dirty="0" smtClean="0"/>
              <a:t>Transportation hat die 	Tochtergesellschaft </a:t>
            </a:r>
            <a:r>
              <a:rPr lang="de-DE" sz="1400" i="1" dirty="0" err="1" smtClean="0"/>
              <a:t>Škoda</a:t>
            </a:r>
            <a:r>
              <a:rPr lang="de-DE" sz="1400" i="1" dirty="0" smtClean="0"/>
              <a:t> Transportation Deutschland </a:t>
            </a:r>
            <a:r>
              <a:rPr lang="de-DE" sz="1400" i="1" dirty="0"/>
              <a:t>mit Sitz in München gegründet</a:t>
            </a:r>
            <a:r>
              <a:rPr lang="de-DE" sz="1400" i="1" dirty="0" smtClean="0"/>
              <a:t>.</a:t>
            </a:r>
            <a:r>
              <a:rPr lang="cs-CZ" sz="1400" i="1" dirty="0" smtClean="0"/>
              <a:t>)</a:t>
            </a:r>
            <a:r>
              <a:rPr lang="de-DE" sz="1400" i="1" dirty="0"/>
              <a:t> </a:t>
            </a:r>
            <a:endParaRPr lang="cs-CZ" sz="1400" i="1" dirty="0" smtClean="0">
              <a:solidFill>
                <a:srgbClr val="7030A0"/>
              </a:solidFill>
            </a:endParaRPr>
          </a:p>
        </p:txBody>
      </p:sp>
      <p:pic>
        <p:nvPicPr>
          <p:cNvPr id="4" name="Zvuk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75734751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5508104" y="980728"/>
            <a:ext cx="3456384" cy="4608512"/>
          </a:xfrm>
        </p:spPr>
        <p:txBody>
          <a:bodyPr>
            <a:normAutofit/>
          </a:bodyPr>
          <a:lstStyle/>
          <a:p>
            <a:r>
              <a:rPr lang="cs-CZ" sz="2000" b="1" dirty="0" smtClean="0">
                <a:solidFill>
                  <a:srgbClr val="C00000"/>
                </a:solidFill>
              </a:rPr>
              <a:t>LITERATUR:</a:t>
            </a:r>
            <a:r>
              <a:rPr lang="cs-CZ" sz="1700" b="0" dirty="0" smtClean="0">
                <a:solidFill>
                  <a:schemeClr val="tx1"/>
                </a:solidFill>
              </a:rPr>
              <a:t/>
            </a:r>
            <a:br>
              <a:rPr lang="cs-CZ" sz="1700" b="0" dirty="0" smtClean="0">
                <a:solidFill>
                  <a:schemeClr val="tx1"/>
                </a:solidFill>
              </a:rPr>
            </a:br>
            <a:r>
              <a:rPr lang="cs-CZ" sz="1800" dirty="0"/>
              <a:t/>
            </a:r>
            <a:br>
              <a:rPr lang="cs-CZ" sz="1800" dirty="0"/>
            </a:br>
            <a:r>
              <a:rPr lang="de-DE" sz="1700" dirty="0">
                <a:solidFill>
                  <a:schemeClr val="tx1"/>
                </a:solidFill>
              </a:rPr>
              <a:t>EISMANN, </a:t>
            </a:r>
            <a:r>
              <a:rPr lang="de-DE" sz="1700" dirty="0" smtClean="0">
                <a:solidFill>
                  <a:schemeClr val="tx1"/>
                </a:solidFill>
              </a:rPr>
              <a:t>V.</a:t>
            </a:r>
            <a:r>
              <a:rPr lang="cs-CZ" sz="1700" dirty="0" smtClean="0">
                <a:solidFill>
                  <a:schemeClr val="tx1"/>
                </a:solidFill>
              </a:rPr>
              <a:t> (2013):</a:t>
            </a:r>
            <a:r>
              <a:rPr lang="de-DE" sz="1700" dirty="0" smtClean="0">
                <a:solidFill>
                  <a:schemeClr val="tx1"/>
                </a:solidFill>
              </a:rPr>
              <a:t> </a:t>
            </a:r>
            <a:r>
              <a:rPr lang="de-DE" sz="1700" i="1" dirty="0">
                <a:solidFill>
                  <a:schemeClr val="tx1"/>
                </a:solidFill>
              </a:rPr>
              <a:t>Wirtschaftskommunikation Deutsch – neu. </a:t>
            </a:r>
            <a:r>
              <a:rPr lang="de-DE" sz="1700" dirty="0">
                <a:solidFill>
                  <a:schemeClr val="tx1"/>
                </a:solidFill>
              </a:rPr>
              <a:t>München : </a:t>
            </a:r>
            <a:r>
              <a:rPr lang="de-DE" sz="1700" dirty="0" smtClean="0">
                <a:solidFill>
                  <a:schemeClr val="tx1"/>
                </a:solidFill>
              </a:rPr>
              <a:t>Klett-Langenscheidt</a:t>
            </a:r>
            <a:r>
              <a:rPr lang="cs-CZ" sz="1700" dirty="0">
                <a:solidFill>
                  <a:schemeClr val="tx1"/>
                </a:solidFill>
              </a:rPr>
              <a:t>.</a:t>
            </a:r>
            <a:r>
              <a:rPr lang="cs-CZ" sz="1700" dirty="0" smtClean="0">
                <a:solidFill>
                  <a:schemeClr val="tx1"/>
                </a:solidFill>
              </a:rPr>
              <a:t/>
            </a:r>
            <a:br>
              <a:rPr lang="cs-CZ" sz="1700" dirty="0" smtClean="0">
                <a:solidFill>
                  <a:schemeClr val="tx1"/>
                </a:solidFill>
              </a:rPr>
            </a:br>
            <a:r>
              <a:rPr lang="cs-CZ" sz="1800" dirty="0"/>
              <a:t/>
            </a:r>
            <a:br>
              <a:rPr lang="cs-CZ" sz="1800" dirty="0"/>
            </a:br>
            <a:r>
              <a:rPr lang="de-DE" sz="1700" dirty="0" smtClean="0">
                <a:solidFill>
                  <a:schemeClr val="tx1"/>
                </a:solidFill>
              </a:rPr>
              <a:t>RÜRUP</a:t>
            </a:r>
            <a:r>
              <a:rPr lang="de-DE" sz="1700" dirty="0">
                <a:solidFill>
                  <a:schemeClr val="tx1"/>
                </a:solidFill>
              </a:rPr>
              <a:t>, </a:t>
            </a:r>
            <a:r>
              <a:rPr lang="de-DE" sz="1700" dirty="0" smtClean="0">
                <a:solidFill>
                  <a:schemeClr val="tx1"/>
                </a:solidFill>
              </a:rPr>
              <a:t>B</a:t>
            </a:r>
            <a:r>
              <a:rPr lang="cs-CZ" sz="1700" dirty="0" smtClean="0">
                <a:solidFill>
                  <a:schemeClr val="tx1"/>
                </a:solidFill>
              </a:rPr>
              <a:t>.;</a:t>
            </a:r>
            <a:r>
              <a:rPr lang="de-DE" sz="1700" dirty="0" smtClean="0">
                <a:solidFill>
                  <a:schemeClr val="tx1"/>
                </a:solidFill>
              </a:rPr>
              <a:t>SESSELMEIER</a:t>
            </a:r>
            <a:r>
              <a:rPr lang="de-DE" sz="1700" dirty="0">
                <a:solidFill>
                  <a:schemeClr val="tx1"/>
                </a:solidFill>
              </a:rPr>
              <a:t>, </a:t>
            </a:r>
            <a:r>
              <a:rPr lang="de-DE" sz="1700" dirty="0" smtClean="0">
                <a:solidFill>
                  <a:schemeClr val="tx1"/>
                </a:solidFill>
              </a:rPr>
              <a:t>W</a:t>
            </a:r>
            <a:r>
              <a:rPr lang="cs-CZ" sz="1700" dirty="0" smtClean="0">
                <a:solidFill>
                  <a:schemeClr val="tx1"/>
                </a:solidFill>
              </a:rPr>
              <a:t>.;</a:t>
            </a:r>
            <a:r>
              <a:rPr lang="de-DE" sz="1700" dirty="0" smtClean="0">
                <a:solidFill>
                  <a:schemeClr val="tx1"/>
                </a:solidFill>
              </a:rPr>
              <a:t> </a:t>
            </a:r>
            <a:r>
              <a:rPr lang="de-DE" sz="1700" dirty="0">
                <a:solidFill>
                  <a:schemeClr val="tx1"/>
                </a:solidFill>
              </a:rPr>
              <a:t>ENKE, </a:t>
            </a:r>
            <a:r>
              <a:rPr lang="de-DE" sz="1700" dirty="0" smtClean="0">
                <a:solidFill>
                  <a:schemeClr val="tx1"/>
                </a:solidFill>
              </a:rPr>
              <a:t>M</a:t>
            </a:r>
            <a:r>
              <a:rPr lang="cs-CZ" sz="1700" dirty="0" smtClean="0">
                <a:solidFill>
                  <a:schemeClr val="tx1"/>
                </a:solidFill>
              </a:rPr>
              <a:t>. (2004):</a:t>
            </a:r>
            <a:r>
              <a:rPr lang="de-DE" sz="1700" dirty="0" smtClean="0">
                <a:solidFill>
                  <a:schemeClr val="tx1"/>
                </a:solidFill>
              </a:rPr>
              <a:t> </a:t>
            </a:r>
            <a:r>
              <a:rPr lang="de-DE" sz="1700" i="1" dirty="0">
                <a:solidFill>
                  <a:schemeClr val="tx1"/>
                </a:solidFill>
              </a:rPr>
              <a:t>Fischer Wirtschaftslexikon. </a:t>
            </a:r>
            <a:r>
              <a:rPr lang="de-DE" sz="1700" dirty="0">
                <a:solidFill>
                  <a:schemeClr val="tx1"/>
                </a:solidFill>
              </a:rPr>
              <a:t>Frankfurt am Main : Fischer Taschenbuch </a:t>
            </a:r>
            <a:r>
              <a:rPr lang="de-DE" sz="1700" dirty="0" smtClean="0">
                <a:solidFill>
                  <a:schemeClr val="tx1"/>
                </a:solidFill>
              </a:rPr>
              <a:t>Verlag. </a:t>
            </a:r>
            <a:r>
              <a:rPr lang="cs-CZ" sz="1700" dirty="0" smtClean="0">
                <a:solidFill>
                  <a:schemeClr val="tx1"/>
                </a:solidFill>
              </a:rPr>
              <a:t/>
            </a:r>
            <a:br>
              <a:rPr lang="cs-CZ" sz="1700" dirty="0" smtClean="0">
                <a:solidFill>
                  <a:schemeClr val="tx1"/>
                </a:solidFill>
              </a:rPr>
            </a:br>
            <a:r>
              <a:rPr lang="de-DE" sz="1700" b="0" dirty="0" smtClean="0">
                <a:solidFill>
                  <a:schemeClr val="tx1"/>
                </a:solidFill>
              </a:rPr>
              <a:t/>
            </a:r>
            <a:br>
              <a:rPr lang="de-DE" sz="1700" b="0" dirty="0" smtClean="0">
                <a:solidFill>
                  <a:schemeClr val="tx1"/>
                </a:solidFill>
              </a:rPr>
            </a:br>
            <a:r>
              <a:rPr lang="cs-CZ" sz="1700" b="0" dirty="0" smtClean="0">
                <a:solidFill>
                  <a:schemeClr val="tx1"/>
                </a:solidFill>
              </a:rPr>
              <a:t>VÁVRA, Z. (2020): </a:t>
            </a:r>
            <a:r>
              <a:rPr lang="cs-CZ" sz="1700" b="0" i="1" dirty="0" smtClean="0">
                <a:solidFill>
                  <a:schemeClr val="tx1"/>
                </a:solidFill>
              </a:rPr>
              <a:t>Hospodářská němčina (nejen) pro bakaláře. KOncepty. KOmpetence. KOlokace. </a:t>
            </a:r>
            <a:r>
              <a:rPr lang="cs-CZ" sz="1700" b="0" dirty="0" smtClean="0">
                <a:solidFill>
                  <a:schemeClr val="tx1"/>
                </a:solidFill>
              </a:rPr>
              <a:t>Plzeň : Západočeská univerzita. </a:t>
            </a:r>
            <a:r>
              <a:rPr lang="cs-CZ" sz="1700" dirty="0" smtClean="0">
                <a:solidFill>
                  <a:schemeClr val="tx1"/>
                </a:solidFill>
              </a:rPr>
              <a:t>URL: </a:t>
            </a:r>
            <a:r>
              <a:rPr lang="cs-CZ" sz="1700" i="1" dirty="0" smtClean="0">
                <a:solidFill>
                  <a:schemeClr val="tx1"/>
                </a:solidFill>
              </a:rPr>
              <a:t>https</a:t>
            </a:r>
            <a:r>
              <a:rPr lang="cs-CZ" sz="1700" i="1" dirty="0">
                <a:solidFill>
                  <a:schemeClr val="tx1"/>
                </a:solidFill>
              </a:rPr>
              <a:t>://dspace5.zcu.cz/handle/11025/36870 </a:t>
            </a:r>
            <a:r>
              <a:rPr lang="en-US" sz="1700" dirty="0" smtClean="0">
                <a:solidFill>
                  <a:schemeClr val="tx1"/>
                </a:solidFill>
              </a:rPr>
              <a:t>[</a:t>
            </a:r>
            <a:r>
              <a:rPr lang="cs-CZ" sz="1700" dirty="0" err="1" smtClean="0">
                <a:solidFill>
                  <a:schemeClr val="tx1"/>
                </a:solidFill>
              </a:rPr>
              <a:t>Stand</a:t>
            </a:r>
            <a:r>
              <a:rPr lang="cs-CZ" sz="1700" dirty="0" smtClean="0">
                <a:solidFill>
                  <a:schemeClr val="tx1"/>
                </a:solidFill>
              </a:rPr>
              <a:t>: 28.10.2020</a:t>
            </a:r>
            <a:r>
              <a:rPr lang="en-US" sz="1700" dirty="0" smtClean="0">
                <a:solidFill>
                  <a:schemeClr val="tx1"/>
                </a:solidFill>
              </a:rPr>
              <a:t>]</a:t>
            </a:r>
            <a:r>
              <a:rPr lang="cs-CZ" sz="1700" b="0" dirty="0" smtClean="0">
                <a:solidFill>
                  <a:schemeClr val="tx1"/>
                </a:solidFill>
              </a:rPr>
              <a:t>.</a:t>
            </a:r>
            <a:endParaRPr lang="de-DE" sz="1700" b="0" dirty="0">
              <a:solidFill>
                <a:schemeClr val="tx1"/>
              </a:solidFill>
            </a:endParaRPr>
          </a:p>
        </p:txBody>
      </p:sp>
      <p:pic>
        <p:nvPicPr>
          <p:cNvPr id="3" name="Zástupný symbol pro obrázek 2"/>
          <p:cNvPicPr>
            <a:picLocks noGrp="1" noChangeAspect="1"/>
          </p:cNvPicPr>
          <p:nvPr>
            <p:ph type="pic" idx="1"/>
          </p:nvPr>
        </p:nvPicPr>
        <p:blipFill>
          <a:blip r:embed="rId4">
            <a:extLst>
              <a:ext uri="{28A0092B-C50C-407E-A947-70E740481C1C}">
                <a14:useLocalDpi xmlns:a14="http://schemas.microsoft.com/office/drawing/2010/main" val="0"/>
              </a:ext>
            </a:extLst>
          </a:blip>
          <a:srcRect l="9715" r="9715"/>
          <a:stretch>
            <a:fillRect/>
          </a:stretch>
        </p:blipFill>
        <p:spPr>
          <a:xfrm>
            <a:off x="467544" y="980728"/>
            <a:ext cx="4869507" cy="4536372"/>
          </a:xfrm>
        </p:spPr>
      </p:pic>
      <p:sp>
        <p:nvSpPr>
          <p:cNvPr id="6" name="Zástupný symbol pro text 5"/>
          <p:cNvSpPr>
            <a:spLocks noGrp="1"/>
          </p:cNvSpPr>
          <p:nvPr>
            <p:ph type="body" sz="half" idx="2"/>
          </p:nvPr>
        </p:nvSpPr>
        <p:spPr>
          <a:xfrm>
            <a:off x="838200" y="5805264"/>
            <a:ext cx="4419600" cy="648072"/>
          </a:xfrm>
        </p:spPr>
        <p:txBody>
          <a:bodyPr>
            <a:normAutofit/>
          </a:bodyPr>
          <a:lstStyle/>
          <a:p>
            <a:r>
              <a:rPr lang="de-DE" sz="2200" b="1" dirty="0" smtClean="0">
                <a:solidFill>
                  <a:srgbClr val="C00000"/>
                </a:solidFill>
              </a:rPr>
              <a:t>Danke für Ihre Aufmerksamkeit</a:t>
            </a:r>
            <a:r>
              <a:rPr lang="cs-CZ" sz="2200" b="1" dirty="0" smtClean="0">
                <a:solidFill>
                  <a:srgbClr val="C00000"/>
                </a:solidFill>
              </a:rPr>
              <a:t>!</a:t>
            </a:r>
            <a:endParaRPr lang="de-DE" sz="2200" b="1" dirty="0">
              <a:solidFill>
                <a:srgbClr val="C00000"/>
              </a:solidFill>
            </a:endParaRPr>
          </a:p>
        </p:txBody>
      </p:sp>
      <p:pic>
        <p:nvPicPr>
          <p:cNvPr id="2" name="Zvu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93524155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řehlednost">
  <a:themeElements>
    <a:clrScheme name="Přehlednost">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 klasické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řehlednost">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2067</TotalTime>
  <Words>489</Words>
  <Application>Microsoft Office PowerPoint</Application>
  <PresentationFormat>Předvádění na obrazovce (4:3)</PresentationFormat>
  <Paragraphs>81</Paragraphs>
  <Slides>8</Slides>
  <Notes>1</Notes>
  <HiddenSlides>0</HiddenSlides>
  <MMClips>8</MMClips>
  <ScaleCrop>false</ScaleCrop>
  <HeadingPairs>
    <vt:vector size="4" baseType="variant">
      <vt:variant>
        <vt:lpstr>Motiv</vt:lpstr>
      </vt:variant>
      <vt:variant>
        <vt:i4>1</vt:i4>
      </vt:variant>
      <vt:variant>
        <vt:lpstr>Nadpisy snímků</vt:lpstr>
      </vt:variant>
      <vt:variant>
        <vt:i4>8</vt:i4>
      </vt:variant>
    </vt:vector>
  </HeadingPairs>
  <TitlesOfParts>
    <vt:vector size="9" baseType="lpstr">
      <vt:lpstr>Přehlednost</vt:lpstr>
      <vt:lpstr>JURISTISCHE  ASPEKTE IM  WIRTSCHAFTSDEUTSCHEN:  Definieren von Begriffen klipp und klar KGS/aon1 Ing. Zdeněk Vávra, Ph.D., Westböhmische Universität in Plzeň</vt:lpstr>
      <vt:lpstr>Erschließung über eine Definition</vt:lpstr>
      <vt:lpstr>Exemplifikation über Synonyme</vt:lpstr>
      <vt:lpstr>Herstellen von Text-Bild-Bezügen In Texten können sich unterschiedliche Textelemente finden, die für den Kohärenzaufbau von Bedeutung sind und die ebenfalls im Layout sichtbar werden. Das Bildmaterial erleichtert die Strukturierung des Leseprozesses.</vt:lpstr>
      <vt:lpstr>Paraphrasierung und Wortzerlegung</vt:lpstr>
      <vt:lpstr>Erschließung aus dem Kontext</vt:lpstr>
      <vt:lpstr>Wege zur Aneignung des juristischen Wortschatzes</vt:lpstr>
      <vt:lpstr>LITERATUR:  EISMANN, V. (2013): Wirtschaftskommunikation Deutsch – neu. München : Klett-Langenscheidt.  RÜRUP, B.;SESSELMEIER, W.; ENKE, M. (2004): Fischer Wirtschaftslexikon. Frankfurt am Main : Fischer Taschenbuch Verlag.   VÁVRA, Z. (2020): Hospodářská němčina (nejen) pro bakaláře. KOncepty. KOmpetence. KOlokace. Plzeň : Západočeská univerzita. URL: https://dspace5.zcu.cz/handle/11025/36870 [Stand: 28.10.2020].</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PŘÍNOS KONCEPTU RUDOLFA STEINERA K ROZVOJI ČINNOSTNÍHO VYUČOVÁNÍ</dc:title>
  <dc:creator>Zdeněk Vávra</dc:creator>
  <cp:lastModifiedBy>Zdeněk</cp:lastModifiedBy>
  <cp:revision>190</cp:revision>
  <cp:lastPrinted>2020-10-22T15:39:12Z</cp:lastPrinted>
  <dcterms:created xsi:type="dcterms:W3CDTF">2011-03-31T11:23:57Z</dcterms:created>
  <dcterms:modified xsi:type="dcterms:W3CDTF">2020-10-28T20:16:20Z</dcterms:modified>
</cp:coreProperties>
</file>