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3"/>
  </p:notesMasterIdLst>
  <p:handoutMasterIdLst>
    <p:handoutMasterId r:id="rId34"/>
  </p:handoutMasterIdLst>
  <p:sldIdLst>
    <p:sldId id="257" r:id="rId2"/>
    <p:sldId id="262" r:id="rId3"/>
    <p:sldId id="263" r:id="rId4"/>
    <p:sldId id="264" r:id="rId5"/>
    <p:sldId id="265"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Lst>
  <p:sldSz cx="12192000" cy="6858000"/>
  <p:notesSz cx="6858000" cy="9144000"/>
  <p:defaultTextStyle>
    <a:defPPr rtl="0">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C6D6"/>
    <a:srgbClr val="3488A0"/>
    <a:srgbClr val="FCF7F1"/>
    <a:srgbClr val="F8D22F"/>
    <a:srgbClr val="F03F2B"/>
    <a:srgbClr val="344529"/>
    <a:srgbClr val="2B3922"/>
    <a:srgbClr val="2E3722"/>
    <a:srgbClr val="B8D233"/>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86" d="100"/>
          <a:sy n="86" d="100"/>
        </p:scale>
        <p:origin x="562" y="82"/>
      </p:cViewPr>
      <p:guideLst/>
    </p:cSldViewPr>
  </p:slideViewPr>
  <p:notesTextViewPr>
    <p:cViewPr>
      <p:scale>
        <a:sx n="1" d="1"/>
        <a:sy n="1" d="1"/>
      </p:scale>
      <p:origin x="0" y="0"/>
    </p:cViewPr>
  </p:notesTextViewPr>
  <p:notesViewPr>
    <p:cSldViewPr snapToGrid="0">
      <p:cViewPr varScale="1">
        <p:scale>
          <a:sx n="120" d="100"/>
          <a:sy n="120" d="100"/>
        </p:scale>
        <p:origin x="5040"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é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Zástupný symbol pro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D43E978-523C-4533-8BC1-3E15517B0CAD}" type="datetime1">
              <a:rPr lang="cs-CZ" smtClean="0"/>
              <a:t>11.11.2024</a:t>
            </a:fld>
            <a:endParaRPr lang="en-US" dirty="0"/>
          </a:p>
        </p:txBody>
      </p:sp>
      <p:sp>
        <p:nvSpPr>
          <p:cNvPr id="4" name="Zástupný symbol pro zápatí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Zástupný symbol pro číslo snímk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7ACF5E7-ACB0-497B-A8C6-F2E617B4631D}" type="slidenum">
              <a:rPr lang="en-US" smtClean="0"/>
              <a:t>‹#›</a:t>
            </a:fld>
            <a:endParaRPr lang="en-US"/>
          </a:p>
        </p:txBody>
      </p:sp>
    </p:spTree>
    <p:extLst>
      <p:ext uri="{BB962C8B-B14F-4D97-AF65-F5344CB8AC3E}">
        <p14:creationId xmlns:p14="http://schemas.microsoft.com/office/powerpoint/2010/main" val="193853396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é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04C72AE4-F412-4D0F-98D9-8DF7EF13BAD4}" type="datetime1">
              <a:rPr lang="cs-CZ" smtClean="0"/>
              <a:t>11.11.2024</a:t>
            </a:fld>
            <a:endParaRPr lang="en-US"/>
          </a:p>
        </p:txBody>
      </p:sp>
      <p:sp>
        <p:nvSpPr>
          <p:cNvPr id="4" name="Zástupný symbol obrázku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cs"/>
              <a:t>Kliknutím můžete upravit styly předlohy textu.</a:t>
            </a:r>
            <a:endParaRPr lang="en-US"/>
          </a:p>
          <a:p>
            <a:pPr lvl="1" rtl="0"/>
            <a:r>
              <a:rPr lang="cs"/>
              <a:t>Druhá úroveň</a:t>
            </a:r>
          </a:p>
          <a:p>
            <a:pPr lvl="2" rtl="0"/>
            <a:r>
              <a:rPr lang="cs"/>
              <a:t>Třetí úroveň</a:t>
            </a:r>
          </a:p>
          <a:p>
            <a:pPr lvl="3" rtl="0"/>
            <a:r>
              <a:rPr lang="cs"/>
              <a:t>Čtvrtá úroveň</a:t>
            </a:r>
          </a:p>
          <a:p>
            <a:pPr lvl="4" rtl="0"/>
            <a:r>
              <a:rPr lang="cs"/>
              <a:t>Pátá úroveň</a:t>
            </a:r>
            <a:endParaRPr lang="en-US"/>
          </a:p>
        </p:txBody>
      </p:sp>
      <p:sp>
        <p:nvSpPr>
          <p:cNvPr id="6" name="Zástupné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A705E3-E620-489D-9973-6221209A4B3B}" type="slidenum">
              <a:rPr lang="en-US" smtClean="0"/>
              <a:t>‹#›</a:t>
            </a:fld>
            <a:endParaRPr lang="en-US"/>
          </a:p>
        </p:txBody>
      </p:sp>
    </p:spTree>
    <p:extLst>
      <p:ext uri="{BB962C8B-B14F-4D97-AF65-F5344CB8AC3E}">
        <p14:creationId xmlns:p14="http://schemas.microsoft.com/office/powerpoint/2010/main" val="38895818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10" name="Obdélník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Obdélník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Obdélník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Skupina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Přímá spojnice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Přímá spojnice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Přímá spojnice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Nadpis 1"/>
          <p:cNvSpPr>
            <a:spLocks noGrp="1"/>
          </p:cNvSpPr>
          <p:nvPr>
            <p:ph type="ctrTitle"/>
          </p:nvPr>
        </p:nvSpPr>
        <p:spPr>
          <a:xfrm>
            <a:off x="1629103" y="2244830"/>
            <a:ext cx="8933796" cy="2437232"/>
          </a:xfrm>
        </p:spPr>
        <p:txBody>
          <a:bodyPr tIns="45720" bIns="45720" rtlCol="0" anchor="ctr">
            <a:noAutofit/>
          </a:bodyPr>
          <a:lstStyle>
            <a:lvl1pPr algn="ctr">
              <a:lnSpc>
                <a:spcPct val="83000"/>
              </a:lnSpc>
              <a:defRPr lang="en-US" sz="6000" b="0" kern="1200" cap="all" spc="-100" baseline="0" dirty="0">
                <a:solidFill>
                  <a:schemeClr val="tx1">
                    <a:lumMod val="85000"/>
                    <a:lumOff val="15000"/>
                  </a:schemeClr>
                </a:solidFill>
                <a:effectLst/>
                <a:latin typeface="+mj-lt"/>
                <a:ea typeface="+mn-ea"/>
                <a:cs typeface="+mn-cs"/>
              </a:defRPr>
            </a:lvl1pPr>
          </a:lstStyle>
          <a:p>
            <a:pPr rtl="0"/>
            <a:r>
              <a:rPr lang="cs-CZ"/>
              <a:t>Kliknutím lze upravit styl.</a:t>
            </a:r>
            <a:endParaRPr lang="en-US" dirty="0"/>
          </a:p>
        </p:txBody>
      </p:sp>
      <p:sp>
        <p:nvSpPr>
          <p:cNvPr id="3" name="Podnadpis 2"/>
          <p:cNvSpPr>
            <a:spLocks noGrp="1"/>
          </p:cNvSpPr>
          <p:nvPr>
            <p:ph type="subTitle" idx="1"/>
          </p:nvPr>
        </p:nvSpPr>
        <p:spPr>
          <a:xfrm>
            <a:off x="1629101" y="4682062"/>
            <a:ext cx="8936846" cy="457201"/>
          </a:xfrm>
        </p:spPr>
        <p:txBody>
          <a:bodyPr rtlCol="0">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cs-CZ"/>
              <a:t>Kliknutím můžete upravit styl předlohy.</a:t>
            </a:r>
            <a:endParaRPr lang="en-US" dirty="0"/>
          </a:p>
        </p:txBody>
      </p:sp>
      <p:sp>
        <p:nvSpPr>
          <p:cNvPr id="20" name="Zástupný symbol pro datum 19"/>
          <p:cNvSpPr>
            <a:spLocks noGrp="1"/>
          </p:cNvSpPr>
          <p:nvPr>
            <p:ph type="dt" sz="half" idx="10"/>
          </p:nvPr>
        </p:nvSpPr>
        <p:spPr>
          <a:xfrm>
            <a:off x="5318760" y="1341256"/>
            <a:ext cx="1554480" cy="485546"/>
          </a:xfrm>
        </p:spPr>
        <p:txBody>
          <a:bodyPr rtlCol="0"/>
          <a:lstStyle>
            <a:lvl1pPr algn="ctr">
              <a:defRPr sz="1300" spc="0" baseline="0">
                <a:solidFill>
                  <a:srgbClr val="FFFFFF"/>
                </a:solidFill>
                <a:latin typeface="+mn-lt"/>
              </a:defRPr>
            </a:lvl1pPr>
          </a:lstStyle>
          <a:p>
            <a:pPr rtl="0"/>
            <a:fld id="{6962437A-69DF-4FC4-82E7-095787E88CA2}" type="datetime1">
              <a:rPr lang="cs-CZ" smtClean="0"/>
              <a:t>11.11.2024</a:t>
            </a:fld>
            <a:endParaRPr lang="en-US" dirty="0"/>
          </a:p>
        </p:txBody>
      </p:sp>
      <p:sp>
        <p:nvSpPr>
          <p:cNvPr id="21" name="Zástupný symbol pro zápatí 20"/>
          <p:cNvSpPr>
            <a:spLocks noGrp="1"/>
          </p:cNvSpPr>
          <p:nvPr>
            <p:ph type="ftr" sz="quarter" idx="11"/>
          </p:nvPr>
        </p:nvSpPr>
        <p:spPr>
          <a:xfrm>
            <a:off x="1629100" y="5177408"/>
            <a:ext cx="5730295" cy="228600"/>
          </a:xfrm>
        </p:spPr>
        <p:txBody>
          <a:bodyPr rtlCol="0"/>
          <a:lstStyle>
            <a:lvl1pPr algn="l">
              <a:defRPr>
                <a:solidFill>
                  <a:schemeClr val="tx1">
                    <a:lumMod val="85000"/>
                    <a:lumOff val="15000"/>
                  </a:schemeClr>
                </a:solidFill>
              </a:defRPr>
            </a:lvl1pPr>
          </a:lstStyle>
          <a:p>
            <a:pPr rtl="0"/>
            <a:endParaRPr lang="en-US" dirty="0"/>
          </a:p>
        </p:txBody>
      </p:sp>
      <p:sp>
        <p:nvSpPr>
          <p:cNvPr id="22" name="Zástupný symbol pro číslo snímku 21"/>
          <p:cNvSpPr>
            <a:spLocks noGrp="1"/>
          </p:cNvSpPr>
          <p:nvPr>
            <p:ph type="sldNum" sz="quarter" idx="12"/>
          </p:nvPr>
        </p:nvSpPr>
        <p:spPr>
          <a:xfrm>
            <a:off x="8606920" y="5177408"/>
            <a:ext cx="1955980"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lstStyle/>
          <a:p>
            <a:pPr rtl="0"/>
            <a:r>
              <a:rPr lang="cs-CZ"/>
              <a:t>Kliknutím lze upravit styl.</a:t>
            </a:r>
            <a:endParaRPr lang="en-US" dirty="0"/>
          </a:p>
        </p:txBody>
      </p:sp>
      <p:sp>
        <p:nvSpPr>
          <p:cNvPr id="3" name="Zástupný symbol pro obsah 2"/>
          <p:cNvSpPr>
            <a:spLocks noGrp="1"/>
          </p:cNvSpPr>
          <p:nvPr>
            <p:ph idx="1"/>
          </p:nvPr>
        </p:nvSpPr>
        <p:spPr/>
        <p:txBody>
          <a:bodyPr rtlCol="0"/>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en-US" dirty="0"/>
          </a:p>
        </p:txBody>
      </p:sp>
      <p:sp>
        <p:nvSpPr>
          <p:cNvPr id="4" name="Zástupný symbol pro datum 3"/>
          <p:cNvSpPr>
            <a:spLocks noGrp="1"/>
          </p:cNvSpPr>
          <p:nvPr>
            <p:ph type="dt" sz="half" idx="10"/>
          </p:nvPr>
        </p:nvSpPr>
        <p:spPr/>
        <p:txBody>
          <a:bodyPr rtlCol="0"/>
          <a:lstStyle/>
          <a:p>
            <a:pPr rtl="0"/>
            <a:fld id="{3B2AC929-901E-466E-BE68-07E756E2CD9A}" type="datetime1">
              <a:rPr lang="cs-CZ" smtClean="0"/>
              <a:t>11.11.2024</a:t>
            </a:fld>
            <a:endParaRPr lang="en-US"/>
          </a:p>
        </p:txBody>
      </p:sp>
      <p:sp>
        <p:nvSpPr>
          <p:cNvPr id="5" name="Zástupný symbol pro zápatí 4"/>
          <p:cNvSpPr>
            <a:spLocks noGrp="1"/>
          </p:cNvSpPr>
          <p:nvPr>
            <p:ph type="ftr" sz="quarter" idx="11"/>
          </p:nvPr>
        </p:nvSpPr>
        <p:spPr/>
        <p:txBody>
          <a:bodyPr rtlCol="0"/>
          <a:lstStyle/>
          <a:p>
            <a:pPr rtl="0"/>
            <a:endParaRPr lang="en-US"/>
          </a:p>
        </p:txBody>
      </p:sp>
      <p:sp>
        <p:nvSpPr>
          <p:cNvPr id="6" name="Zástupný symbol pro číslo snímku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oddílu">
    <p:spTree>
      <p:nvGrpSpPr>
        <p:cNvPr id="1" name=""/>
        <p:cNvGrpSpPr/>
        <p:nvPr/>
      </p:nvGrpSpPr>
      <p:grpSpPr>
        <a:xfrm>
          <a:off x="0" y="0"/>
          <a:ext cx="0" cy="0"/>
          <a:chOff x="0" y="0"/>
          <a:chExt cx="0" cy="0"/>
        </a:xfrm>
      </p:grpSpPr>
      <p:sp>
        <p:nvSpPr>
          <p:cNvPr id="15" name="Obdélník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23" name="Obdélník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Obdélník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Obdélník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Nadpis 1"/>
          <p:cNvSpPr>
            <a:spLocks noGrp="1"/>
          </p:cNvSpPr>
          <p:nvPr>
            <p:ph type="title"/>
          </p:nvPr>
        </p:nvSpPr>
        <p:spPr>
          <a:xfrm>
            <a:off x="1629156" y="2275165"/>
            <a:ext cx="8933688" cy="2406895"/>
          </a:xfrm>
        </p:spPr>
        <p:txBody>
          <a:bodyPr rtlCol="0" anchor="ctr">
            <a:normAutofit/>
          </a:bodyPr>
          <a:lstStyle>
            <a:lvl1pPr algn="ctr">
              <a:lnSpc>
                <a:spcPct val="83000"/>
              </a:lnSpc>
              <a:defRPr lang="en-US" sz="6000" kern="1200" cap="all" spc="-100" baseline="0" dirty="0">
                <a:solidFill>
                  <a:schemeClr val="tx1">
                    <a:lumMod val="85000"/>
                    <a:lumOff val="15000"/>
                  </a:schemeClr>
                </a:solidFill>
                <a:effectLst/>
                <a:latin typeface="+mj-lt"/>
                <a:ea typeface="+mn-ea"/>
                <a:cs typeface="+mn-cs"/>
              </a:defRPr>
            </a:lvl1pPr>
          </a:lstStyle>
          <a:p>
            <a:pPr rtl="0"/>
            <a:r>
              <a:rPr lang="cs-CZ"/>
              <a:t>Kliknutím lze upravit styl.</a:t>
            </a:r>
            <a:endParaRPr lang="en-US" dirty="0"/>
          </a:p>
        </p:txBody>
      </p:sp>
      <p:grpSp>
        <p:nvGrpSpPr>
          <p:cNvPr id="16" name="Skupina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Přímá spojnice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Přímá spojnice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Přímá spojnice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Zástupný symbol pro text 2"/>
          <p:cNvSpPr>
            <a:spLocks noGrp="1"/>
          </p:cNvSpPr>
          <p:nvPr>
            <p:ph type="body" idx="1"/>
          </p:nvPr>
        </p:nvSpPr>
        <p:spPr>
          <a:xfrm>
            <a:off x="1629156" y="4682062"/>
            <a:ext cx="8939784" cy="457200"/>
          </a:xfrm>
        </p:spPr>
        <p:txBody>
          <a:bodyPr rtlCol="0"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cs-CZ"/>
              <a:t>Po kliknutí můžete upravovat styly textu v předloze.</a:t>
            </a:r>
          </a:p>
        </p:txBody>
      </p:sp>
      <p:sp>
        <p:nvSpPr>
          <p:cNvPr id="4" name="Zástupný symbol pro datum 3"/>
          <p:cNvSpPr>
            <a:spLocks noGrp="1"/>
          </p:cNvSpPr>
          <p:nvPr>
            <p:ph type="dt" sz="half" idx="10"/>
          </p:nvPr>
        </p:nvSpPr>
        <p:spPr>
          <a:xfrm>
            <a:off x="5318760" y="1344502"/>
            <a:ext cx="1554480" cy="498781"/>
          </a:xfrm>
        </p:spPr>
        <p:txBody>
          <a:bodyPr rtlCol="0"/>
          <a:lstStyle>
            <a:lvl1pPr algn="ctr">
              <a:defRPr lang="en-US" sz="1300" kern="1200" spc="0" baseline="0">
                <a:solidFill>
                  <a:srgbClr val="FFFFFF"/>
                </a:solidFill>
                <a:latin typeface="+mn-lt"/>
                <a:ea typeface="+mn-ea"/>
                <a:cs typeface="+mn-cs"/>
              </a:defRPr>
            </a:lvl1pPr>
          </a:lstStyle>
          <a:p>
            <a:pPr rtl="0"/>
            <a:fld id="{8CF5898F-43A4-4623-95FA-D301F8EA43EB}" type="datetime1">
              <a:rPr lang="cs-CZ" smtClean="0"/>
              <a:t>11.11.2024</a:t>
            </a:fld>
            <a:endParaRPr lang="en-US" dirty="0"/>
          </a:p>
        </p:txBody>
      </p:sp>
      <p:sp>
        <p:nvSpPr>
          <p:cNvPr id="5" name="Zástupný symbol pro zápatí 4"/>
          <p:cNvSpPr>
            <a:spLocks noGrp="1"/>
          </p:cNvSpPr>
          <p:nvPr>
            <p:ph type="ftr" sz="quarter" idx="11"/>
          </p:nvPr>
        </p:nvSpPr>
        <p:spPr>
          <a:xfrm>
            <a:off x="1629157" y="5177408"/>
            <a:ext cx="5660134" cy="228600"/>
          </a:xfrm>
        </p:spPr>
        <p:txBody>
          <a:bodyPr rtlCol="0"/>
          <a:lstStyle>
            <a:lvl1pPr algn="l">
              <a:defRPr>
                <a:solidFill>
                  <a:schemeClr val="tx1">
                    <a:lumMod val="85000"/>
                    <a:lumOff val="15000"/>
                  </a:schemeClr>
                </a:solidFill>
              </a:defRPr>
            </a:lvl1pPr>
          </a:lstStyle>
          <a:p>
            <a:pPr rtl="0"/>
            <a:endParaRPr lang="en-US" dirty="0"/>
          </a:p>
        </p:txBody>
      </p:sp>
      <p:sp>
        <p:nvSpPr>
          <p:cNvPr id="6" name="Zástupný symbol pro číslo snímku 5"/>
          <p:cNvSpPr>
            <a:spLocks noGrp="1"/>
          </p:cNvSpPr>
          <p:nvPr>
            <p:ph type="sldNum" sz="quarter" idx="12"/>
          </p:nvPr>
        </p:nvSpPr>
        <p:spPr>
          <a:xfrm>
            <a:off x="8604504" y="5177408"/>
            <a:ext cx="1958339"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ě obsahové části">
    <p:spTree>
      <p:nvGrpSpPr>
        <p:cNvPr id="1" name=""/>
        <p:cNvGrpSpPr/>
        <p:nvPr/>
      </p:nvGrpSpPr>
      <p:grpSpPr>
        <a:xfrm>
          <a:off x="0" y="0"/>
          <a:ext cx="0" cy="0"/>
          <a:chOff x="0" y="0"/>
          <a:chExt cx="0" cy="0"/>
        </a:xfrm>
      </p:grpSpPr>
      <p:sp>
        <p:nvSpPr>
          <p:cNvPr id="8" name="Nadpis 7"/>
          <p:cNvSpPr>
            <a:spLocks noGrp="1"/>
          </p:cNvSpPr>
          <p:nvPr>
            <p:ph type="title"/>
          </p:nvPr>
        </p:nvSpPr>
        <p:spPr/>
        <p:txBody>
          <a:bodyPr rtlCol="0"/>
          <a:lstStyle/>
          <a:p>
            <a:pPr rtl="0"/>
            <a:r>
              <a:rPr lang="cs-CZ"/>
              <a:t>Kliknutím lze upravit styl.</a:t>
            </a:r>
            <a:endParaRPr lang="en-US" dirty="0"/>
          </a:p>
        </p:txBody>
      </p:sp>
      <p:sp>
        <p:nvSpPr>
          <p:cNvPr id="3" name="Zástupný symbol pro obsah 2"/>
          <p:cNvSpPr>
            <a:spLocks noGrp="1"/>
          </p:cNvSpPr>
          <p:nvPr>
            <p:ph sz="half" idx="1"/>
          </p:nvPr>
        </p:nvSpPr>
        <p:spPr>
          <a:xfrm>
            <a:off x="106680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en-US" dirty="0"/>
          </a:p>
        </p:txBody>
      </p:sp>
      <p:sp>
        <p:nvSpPr>
          <p:cNvPr id="4" name="Zástupný symbol pro obsah 3"/>
          <p:cNvSpPr>
            <a:spLocks noGrp="1"/>
          </p:cNvSpPr>
          <p:nvPr>
            <p:ph sz="half" idx="2"/>
          </p:nvPr>
        </p:nvSpPr>
        <p:spPr>
          <a:xfrm>
            <a:off x="646176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en-US" dirty="0"/>
          </a:p>
        </p:txBody>
      </p:sp>
      <p:sp>
        <p:nvSpPr>
          <p:cNvPr id="5" name="Zástupný symbol pro datum 4"/>
          <p:cNvSpPr>
            <a:spLocks noGrp="1"/>
          </p:cNvSpPr>
          <p:nvPr>
            <p:ph type="dt" sz="half" idx="10"/>
          </p:nvPr>
        </p:nvSpPr>
        <p:spPr/>
        <p:txBody>
          <a:bodyPr rtlCol="0"/>
          <a:lstStyle/>
          <a:p>
            <a:pPr rtl="0"/>
            <a:fld id="{D5C62D49-C56C-41BE-AB9D-F32C0FDB497F}" type="datetime1">
              <a:rPr lang="cs-CZ" smtClean="0"/>
              <a:t>11.11.2024</a:t>
            </a:fld>
            <a:endParaRPr lang="en-US"/>
          </a:p>
        </p:txBody>
      </p:sp>
      <p:sp>
        <p:nvSpPr>
          <p:cNvPr id="6" name="Zástupný symbol pro zápatí 5"/>
          <p:cNvSpPr>
            <a:spLocks noGrp="1"/>
          </p:cNvSpPr>
          <p:nvPr>
            <p:ph type="ftr" sz="quarter" idx="11"/>
          </p:nvPr>
        </p:nvSpPr>
        <p:spPr/>
        <p:txBody>
          <a:bodyPr rtlCol="0"/>
          <a:lstStyle/>
          <a:p>
            <a:pPr rtl="0"/>
            <a:endParaRPr lang="en-US"/>
          </a:p>
        </p:txBody>
      </p:sp>
      <p:sp>
        <p:nvSpPr>
          <p:cNvPr id="7" name="Zástupný symbol pro číslo snímku 6"/>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lstStyle/>
          <a:p>
            <a:pPr rtl="0"/>
            <a:r>
              <a:rPr lang="cs-CZ"/>
              <a:t>Kliknutím lze upravit styl.</a:t>
            </a:r>
            <a:endParaRPr lang="en-US" dirty="0"/>
          </a:p>
        </p:txBody>
      </p:sp>
      <p:sp>
        <p:nvSpPr>
          <p:cNvPr id="3" name="Zástupný symbol pro text 2"/>
          <p:cNvSpPr>
            <a:spLocks noGrp="1"/>
          </p:cNvSpPr>
          <p:nvPr>
            <p:ph type="body" idx="1"/>
          </p:nvPr>
        </p:nvSpPr>
        <p:spPr>
          <a:xfrm>
            <a:off x="1069848" y="2074334"/>
            <a:ext cx="4663440" cy="640080"/>
          </a:xfrm>
        </p:spPr>
        <p:txBody>
          <a:bodyPr rtlCol="0"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cs-CZ"/>
              <a:t>Po kliknutí můžete upravovat styly textu v předloze.</a:t>
            </a:r>
          </a:p>
        </p:txBody>
      </p:sp>
      <p:sp>
        <p:nvSpPr>
          <p:cNvPr id="4" name="Zástupný symbol pro obsah 3"/>
          <p:cNvSpPr>
            <a:spLocks noGrp="1"/>
          </p:cNvSpPr>
          <p:nvPr>
            <p:ph sz="half" idx="2"/>
          </p:nvPr>
        </p:nvSpPr>
        <p:spPr>
          <a:xfrm>
            <a:off x="1069848" y="2792472"/>
            <a:ext cx="4663440" cy="3163825"/>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cs"/>
          </a:p>
        </p:txBody>
      </p:sp>
      <p:sp>
        <p:nvSpPr>
          <p:cNvPr id="5" name="Zástupný symbol pro text 4"/>
          <p:cNvSpPr>
            <a:spLocks noGrp="1"/>
          </p:cNvSpPr>
          <p:nvPr>
            <p:ph type="body" sz="quarter" idx="3"/>
          </p:nvPr>
        </p:nvSpPr>
        <p:spPr>
          <a:xfrm>
            <a:off x="6458712" y="2074334"/>
            <a:ext cx="4663440" cy="640080"/>
          </a:xfrm>
        </p:spPr>
        <p:txBody>
          <a:bodyPr rtlCol="0"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cs-CZ"/>
              <a:t>Po kliknutí můžete upravovat styly textu v předloze.</a:t>
            </a:r>
          </a:p>
        </p:txBody>
      </p:sp>
      <p:sp>
        <p:nvSpPr>
          <p:cNvPr id="6" name="Zástupný symbol pro obsah 5"/>
          <p:cNvSpPr>
            <a:spLocks noGrp="1"/>
          </p:cNvSpPr>
          <p:nvPr>
            <p:ph sz="quarter" idx="4"/>
          </p:nvPr>
        </p:nvSpPr>
        <p:spPr>
          <a:xfrm>
            <a:off x="6458712" y="2792471"/>
            <a:ext cx="4663440" cy="3164509"/>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cs"/>
          </a:p>
        </p:txBody>
      </p:sp>
      <p:sp>
        <p:nvSpPr>
          <p:cNvPr id="7" name="Zástupný symbol pro datum 6"/>
          <p:cNvSpPr>
            <a:spLocks noGrp="1"/>
          </p:cNvSpPr>
          <p:nvPr>
            <p:ph type="dt" sz="half" idx="10"/>
          </p:nvPr>
        </p:nvSpPr>
        <p:spPr/>
        <p:txBody>
          <a:bodyPr rtlCol="0"/>
          <a:lstStyle/>
          <a:p>
            <a:pPr rtl="0"/>
            <a:fld id="{6E71B7C9-1526-4531-B1BE-04E9A37FA2CE}" type="datetime1">
              <a:rPr lang="cs-CZ" smtClean="0"/>
              <a:t>11.11.2024</a:t>
            </a:fld>
            <a:endParaRPr lang="en-US"/>
          </a:p>
        </p:txBody>
      </p:sp>
      <p:sp>
        <p:nvSpPr>
          <p:cNvPr id="8" name="Zástupný symbol pro zápatí 7"/>
          <p:cNvSpPr>
            <a:spLocks noGrp="1"/>
          </p:cNvSpPr>
          <p:nvPr>
            <p:ph type="ftr" sz="quarter" idx="11"/>
          </p:nvPr>
        </p:nvSpPr>
        <p:spPr/>
        <p:txBody>
          <a:bodyPr rtlCol="0"/>
          <a:lstStyle/>
          <a:p>
            <a:pPr rtl="0"/>
            <a:endParaRPr lang="en-US"/>
          </a:p>
        </p:txBody>
      </p:sp>
      <p:sp>
        <p:nvSpPr>
          <p:cNvPr id="9" name="Zástupný symbol pro číslo snímku 8"/>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lstStyle/>
          <a:p>
            <a:pPr rtl="0"/>
            <a:r>
              <a:rPr lang="cs-CZ"/>
              <a:t>Kliknutím lze upravit styl.</a:t>
            </a:r>
            <a:endParaRPr lang="en-US" dirty="0"/>
          </a:p>
        </p:txBody>
      </p:sp>
      <p:sp>
        <p:nvSpPr>
          <p:cNvPr id="3" name="Zástupný symbol pro datum 2"/>
          <p:cNvSpPr>
            <a:spLocks noGrp="1"/>
          </p:cNvSpPr>
          <p:nvPr>
            <p:ph type="dt" sz="half" idx="10"/>
          </p:nvPr>
        </p:nvSpPr>
        <p:spPr/>
        <p:txBody>
          <a:bodyPr rtlCol="0"/>
          <a:lstStyle/>
          <a:p>
            <a:pPr rtl="0"/>
            <a:fld id="{36E9C2DB-08C5-4A26-B491-AB99DD10A99E}" type="datetime1">
              <a:rPr lang="cs-CZ" smtClean="0"/>
              <a:t>11.11.2024</a:t>
            </a:fld>
            <a:endParaRPr lang="en-US"/>
          </a:p>
        </p:txBody>
      </p:sp>
      <p:sp>
        <p:nvSpPr>
          <p:cNvPr id="4" name="Zástupný symbol pro zápatí 3"/>
          <p:cNvSpPr>
            <a:spLocks noGrp="1"/>
          </p:cNvSpPr>
          <p:nvPr>
            <p:ph type="ftr" sz="quarter" idx="11"/>
          </p:nvPr>
        </p:nvSpPr>
        <p:spPr/>
        <p:txBody>
          <a:bodyPr rtlCol="0"/>
          <a:lstStyle/>
          <a:p>
            <a:pPr rtl="0"/>
            <a:endParaRPr lang="en-US"/>
          </a:p>
        </p:txBody>
      </p:sp>
      <p:sp>
        <p:nvSpPr>
          <p:cNvPr id="5" name="Zástupný symbol pro číslo snímku 4"/>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é">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rtlCol="0"/>
          <a:lstStyle/>
          <a:p>
            <a:pPr rtl="0"/>
            <a:fld id="{99FBE077-9F05-484F-8622-4E9E9067A7C5}" type="datetime1">
              <a:rPr lang="cs-CZ" smtClean="0"/>
              <a:t>11.11.2024</a:t>
            </a:fld>
            <a:endParaRPr lang="en-US"/>
          </a:p>
        </p:txBody>
      </p:sp>
      <p:sp>
        <p:nvSpPr>
          <p:cNvPr id="3" name="Zástupný symbol pro zápatí 2"/>
          <p:cNvSpPr>
            <a:spLocks noGrp="1"/>
          </p:cNvSpPr>
          <p:nvPr>
            <p:ph type="ftr" sz="quarter" idx="11"/>
          </p:nvPr>
        </p:nvSpPr>
        <p:spPr/>
        <p:txBody>
          <a:bodyPr rtlCol="0"/>
          <a:lstStyle/>
          <a:p>
            <a:pPr rtl="0"/>
            <a:endParaRPr lang="en-US"/>
          </a:p>
        </p:txBody>
      </p:sp>
      <p:sp>
        <p:nvSpPr>
          <p:cNvPr id="4" name="Zástupný symbol pro číslo snímku 3"/>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0" name="Obdélník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bdélník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Nadpis 1"/>
          <p:cNvSpPr>
            <a:spLocks noGrp="1"/>
          </p:cNvSpPr>
          <p:nvPr>
            <p:ph type="title"/>
          </p:nvPr>
        </p:nvSpPr>
        <p:spPr>
          <a:xfrm>
            <a:off x="8458200" y="607392"/>
            <a:ext cx="3161963" cy="1645920"/>
          </a:xfrm>
        </p:spPr>
        <p:txBody>
          <a:bodyPr rtlCol="0" anchor="b">
            <a:noAutofit/>
          </a:bodyPr>
          <a:lstStyle>
            <a:lvl1pPr algn="l" defTabSz="914400" rtl="0" eaLnBrk="1" latinLnBrk="0" hangingPunct="1">
              <a:lnSpc>
                <a:spcPct val="100000"/>
              </a:lnSpc>
              <a:spcBef>
                <a:spcPct val="0"/>
              </a:spcBef>
              <a:buNone/>
              <a:defRPr lang="en-US" sz="2600" b="0" kern="1200" cap="none" spc="0" baseline="0" dirty="0">
                <a:solidFill>
                  <a:schemeClr val="tx1"/>
                </a:solidFill>
                <a:effectLst/>
                <a:latin typeface="+mj-lt"/>
                <a:ea typeface="+mn-ea"/>
                <a:cs typeface="+mn-cs"/>
              </a:defRPr>
            </a:lvl1pPr>
          </a:lstStyle>
          <a:p>
            <a:pPr rtl="0"/>
            <a:r>
              <a:rPr lang="cs-CZ"/>
              <a:t>Kliknutím lze upravit styl.</a:t>
            </a:r>
            <a:endParaRPr lang="en-US" dirty="0"/>
          </a:p>
        </p:txBody>
      </p:sp>
      <p:sp>
        <p:nvSpPr>
          <p:cNvPr id="3" name="Zástupný symbol pro obsah 2"/>
          <p:cNvSpPr>
            <a:spLocks noGrp="1"/>
          </p:cNvSpPr>
          <p:nvPr>
            <p:ph idx="1"/>
          </p:nvPr>
        </p:nvSpPr>
        <p:spPr>
          <a:xfrm>
            <a:off x="685800" y="609600"/>
            <a:ext cx="6858000" cy="5334000"/>
          </a:xfrm>
        </p:spPr>
        <p:txBody>
          <a:bodyPr rtlCol="0"/>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en-US" dirty="0"/>
          </a:p>
        </p:txBody>
      </p:sp>
      <p:sp>
        <p:nvSpPr>
          <p:cNvPr id="4" name="Zástupný symbol pro text 3"/>
          <p:cNvSpPr>
            <a:spLocks noGrp="1"/>
          </p:cNvSpPr>
          <p:nvPr>
            <p:ph type="body" sz="half" idx="2"/>
          </p:nvPr>
        </p:nvSpPr>
        <p:spPr>
          <a:xfrm>
            <a:off x="8458200" y="2336800"/>
            <a:ext cx="3161963" cy="3606800"/>
          </a:xfrm>
        </p:spPr>
        <p:txBody>
          <a:bodyPr rtlCol="0">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cs-CZ"/>
              <a:t>Po kliknutí můžete upravovat styly textu v předloze.</a:t>
            </a:r>
          </a:p>
        </p:txBody>
      </p:sp>
      <p:sp>
        <p:nvSpPr>
          <p:cNvPr id="8" name="Zástupný symbol pro datum 7"/>
          <p:cNvSpPr>
            <a:spLocks noGrp="1"/>
          </p:cNvSpPr>
          <p:nvPr>
            <p:ph type="dt" sz="half" idx="10"/>
          </p:nvPr>
        </p:nvSpPr>
        <p:spPr>
          <a:xfrm>
            <a:off x="5588000" y="6035040"/>
            <a:ext cx="1955800" cy="365760"/>
          </a:xfrm>
        </p:spPr>
        <p:txBody>
          <a:bodyPr rtlCol="0"/>
          <a:lstStyle>
            <a:lvl1pPr>
              <a:defRPr>
                <a:solidFill>
                  <a:schemeClr val="tx1">
                    <a:lumMod val="85000"/>
                    <a:lumOff val="15000"/>
                  </a:schemeClr>
                </a:solidFill>
              </a:defRPr>
            </a:lvl1pPr>
          </a:lstStyle>
          <a:p>
            <a:pPr rtl="0"/>
            <a:fld id="{36AB81B4-CE35-4C47-882C-8A3F92B5FFD6}" type="datetime1">
              <a:rPr lang="cs-CZ" smtClean="0"/>
              <a:t>11.11.2024</a:t>
            </a:fld>
            <a:endParaRPr lang="en-US"/>
          </a:p>
        </p:txBody>
      </p:sp>
      <p:sp>
        <p:nvSpPr>
          <p:cNvPr id="9" name="Zástupný symbol pro zápatí 8"/>
          <p:cNvSpPr>
            <a:spLocks noGrp="1"/>
          </p:cNvSpPr>
          <p:nvPr>
            <p:ph type="ftr" sz="quarter" idx="11"/>
          </p:nvPr>
        </p:nvSpPr>
        <p:spPr>
          <a:xfrm>
            <a:off x="685801" y="6035040"/>
            <a:ext cx="4584700" cy="365760"/>
          </a:xfrm>
        </p:spPr>
        <p:txBody>
          <a:bodyPr rtlCol="0"/>
          <a:lstStyle>
            <a:lvl1pPr algn="l">
              <a:defRPr/>
            </a:lvl1pPr>
          </a:lstStyle>
          <a:p>
            <a:pPr rtl="0"/>
            <a:endParaRPr lang="en-US"/>
          </a:p>
        </p:txBody>
      </p:sp>
      <p:sp>
        <p:nvSpPr>
          <p:cNvPr id="11" name="Zástupný symbol pro číslo snímku 10"/>
          <p:cNvSpPr>
            <a:spLocks noGrp="1"/>
          </p:cNvSpPr>
          <p:nvPr>
            <p:ph type="sldNum" sz="quarter" idx="12"/>
          </p:nvPr>
        </p:nvSpPr>
        <p:spPr>
          <a:xfrm>
            <a:off x="10396728" y="6035040"/>
            <a:ext cx="1223435" cy="36576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1" name="Obdélník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Zástupný symbol obrázku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cs-CZ"/>
              <a:t>Kliknutím na ikonu přidáte obrázek.</a:t>
            </a:r>
            <a:endParaRPr lang="en-US" dirty="0"/>
          </a:p>
        </p:txBody>
      </p:sp>
      <p:sp>
        <p:nvSpPr>
          <p:cNvPr id="5" name="Zástupný symbol pro datum 4"/>
          <p:cNvSpPr>
            <a:spLocks noGrp="1"/>
          </p:cNvSpPr>
          <p:nvPr>
            <p:ph type="dt" sz="half" idx="10"/>
          </p:nvPr>
        </p:nvSpPr>
        <p:spPr>
          <a:xfrm>
            <a:off x="5662337" y="6035040"/>
            <a:ext cx="2071963" cy="365760"/>
          </a:xfrm>
        </p:spPr>
        <p:txBody>
          <a:bodyPr rtlCol="0"/>
          <a:lstStyle>
            <a:lvl1pPr>
              <a:defRPr b="1">
                <a:solidFill>
                  <a:srgbClr val="FFFFFF"/>
                </a:solidFill>
                <a:effectLst>
                  <a:outerShdw blurRad="19050" dist="6350" dir="2700000" algn="tl" rotWithShape="0">
                    <a:prstClr val="black">
                      <a:alpha val="40000"/>
                    </a:prstClr>
                  </a:outerShdw>
                </a:effectLst>
              </a:defRPr>
            </a:lvl1pPr>
          </a:lstStyle>
          <a:p>
            <a:pPr rtl="0"/>
            <a:fld id="{06F24F85-89C9-4554-BB3D-C9F75BD57326}" type="datetime1">
              <a:rPr lang="cs-CZ" smtClean="0"/>
              <a:t>11.11.2024</a:t>
            </a:fld>
            <a:endParaRPr lang="en-US" dirty="0"/>
          </a:p>
        </p:txBody>
      </p:sp>
      <p:sp>
        <p:nvSpPr>
          <p:cNvPr id="6" name="Zástupný symbol pro zápatí 5"/>
          <p:cNvSpPr>
            <a:spLocks noGrp="1"/>
          </p:cNvSpPr>
          <p:nvPr>
            <p:ph type="ftr" sz="quarter" idx="11"/>
          </p:nvPr>
        </p:nvSpPr>
        <p:spPr>
          <a:xfrm>
            <a:off x="612648" y="6035040"/>
            <a:ext cx="4588002" cy="365760"/>
          </a:xfrm>
        </p:spPr>
        <p:txBody>
          <a:bodyPr rtlCol="0"/>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rtl="0"/>
            <a:endParaRPr lang="en-US" dirty="0"/>
          </a:p>
        </p:txBody>
      </p:sp>
      <p:sp>
        <p:nvSpPr>
          <p:cNvPr id="7" name="Zástupný symbol pro číslo snímku 6"/>
          <p:cNvSpPr>
            <a:spLocks noGrp="1"/>
          </p:cNvSpPr>
          <p:nvPr>
            <p:ph type="sldNum" sz="quarter" idx="12"/>
          </p:nvPr>
        </p:nvSpPr>
        <p:spPr>
          <a:xfrm>
            <a:off x="10396728" y="6035040"/>
            <a:ext cx="1225296" cy="365760"/>
          </a:xfrm>
        </p:spPr>
        <p:txBody>
          <a:bodyPr rtlCol="0"/>
          <a:lstStyle/>
          <a:p>
            <a:pPr rtl="0"/>
            <a:fld id="{34B7E4EF-A1BD-40F4-AB7B-04F084DD991D}" type="slidenum">
              <a:rPr lang="en-US" smtClean="0"/>
              <a:t>‹#›</a:t>
            </a:fld>
            <a:endParaRPr lang="en-US"/>
          </a:p>
        </p:txBody>
      </p:sp>
      <p:sp>
        <p:nvSpPr>
          <p:cNvPr id="12" name="Obdélník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Nadpis 1"/>
          <p:cNvSpPr>
            <a:spLocks noGrp="1"/>
          </p:cNvSpPr>
          <p:nvPr>
            <p:ph type="title"/>
          </p:nvPr>
        </p:nvSpPr>
        <p:spPr>
          <a:xfrm>
            <a:off x="8477250" y="603504"/>
            <a:ext cx="3144774" cy="1645920"/>
          </a:xfrm>
        </p:spPr>
        <p:txBody>
          <a:bodyPr rtlCol="0" anchor="b">
            <a:noAutofit/>
          </a:bodyPr>
          <a:lstStyle>
            <a:lvl1pPr algn="l">
              <a:lnSpc>
                <a:spcPct val="100000"/>
              </a:lnSpc>
              <a:defRPr sz="2600" b="0">
                <a:solidFill>
                  <a:schemeClr val="tx1"/>
                </a:solidFill>
                <a:latin typeface="+mj-lt"/>
              </a:defRPr>
            </a:lvl1pPr>
          </a:lstStyle>
          <a:p>
            <a:pPr rtl="0"/>
            <a:r>
              <a:rPr lang="cs-CZ"/>
              <a:t>Kliknutím lze upravit styl.</a:t>
            </a:r>
            <a:endParaRPr lang="en-US" dirty="0"/>
          </a:p>
        </p:txBody>
      </p:sp>
      <p:sp>
        <p:nvSpPr>
          <p:cNvPr id="4" name="Zástupný symbol pro text 3"/>
          <p:cNvSpPr>
            <a:spLocks noGrp="1"/>
          </p:cNvSpPr>
          <p:nvPr>
            <p:ph type="body" sz="half" idx="2"/>
          </p:nvPr>
        </p:nvSpPr>
        <p:spPr>
          <a:xfrm>
            <a:off x="8477250" y="2386584"/>
            <a:ext cx="3144774" cy="3511296"/>
          </a:xfrm>
        </p:spPr>
        <p:txBody>
          <a:bodyPr rtlCol="0">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cs-CZ"/>
              <a:t>Po kliknutí můžete upravovat styly textu v předloze.</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rtlCol="0"/>
          <a:lstStyle/>
          <a:p>
            <a:pPr rtl="0"/>
            <a:r>
              <a:rPr lang="cs-CZ"/>
              <a:t>Kliknutím lze upravit styl.</a:t>
            </a:r>
            <a:endParaRPr lang="en-US" dirty="0"/>
          </a:p>
        </p:txBody>
      </p:sp>
      <p:sp>
        <p:nvSpPr>
          <p:cNvPr id="3" name="Zástupný symbol pro svislý text 2"/>
          <p:cNvSpPr>
            <a:spLocks noGrp="1"/>
          </p:cNvSpPr>
          <p:nvPr>
            <p:ph type="body" orient="vert" idx="1"/>
          </p:nvPr>
        </p:nvSpPr>
        <p:spPr/>
        <p:txBody>
          <a:bodyPr vert="eaVert" rtlCol="0"/>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en-US" dirty="0"/>
          </a:p>
        </p:txBody>
      </p:sp>
      <p:sp>
        <p:nvSpPr>
          <p:cNvPr id="4" name="Zástupný symbol pro datum 3"/>
          <p:cNvSpPr>
            <a:spLocks noGrp="1"/>
          </p:cNvSpPr>
          <p:nvPr>
            <p:ph type="dt" sz="half" idx="10"/>
          </p:nvPr>
        </p:nvSpPr>
        <p:spPr/>
        <p:txBody>
          <a:bodyPr rtlCol="0"/>
          <a:lstStyle/>
          <a:p>
            <a:pPr rtl="0"/>
            <a:fld id="{99C5B914-8B12-4555-B381-C9C72B2408B7}" type="datetime1">
              <a:rPr lang="cs-CZ" smtClean="0"/>
              <a:t>11.11.2024</a:t>
            </a:fld>
            <a:endParaRPr lang="en-US"/>
          </a:p>
        </p:txBody>
      </p:sp>
      <p:sp>
        <p:nvSpPr>
          <p:cNvPr id="5" name="Zástupný symbol pro zápatí 4"/>
          <p:cNvSpPr>
            <a:spLocks noGrp="1"/>
          </p:cNvSpPr>
          <p:nvPr>
            <p:ph type="ftr" sz="quarter" idx="11"/>
          </p:nvPr>
        </p:nvSpPr>
        <p:spPr/>
        <p:txBody>
          <a:bodyPr rtlCol="0"/>
          <a:lstStyle/>
          <a:p>
            <a:pPr rtl="0"/>
            <a:endParaRPr lang="en-US"/>
          </a:p>
        </p:txBody>
      </p:sp>
      <p:sp>
        <p:nvSpPr>
          <p:cNvPr id="6" name="Zástupný symbol pro číslo snímku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991600" y="762000"/>
            <a:ext cx="2362200" cy="5257800"/>
          </a:xfrm>
        </p:spPr>
        <p:txBody>
          <a:bodyPr vert="eaVert" rtlCol="0"/>
          <a:lstStyle/>
          <a:p>
            <a:pPr rtl="0"/>
            <a:r>
              <a:rPr lang="cs-CZ"/>
              <a:t>Kliknutím lze upravit styl.</a:t>
            </a:r>
            <a:endParaRPr lang="en-US" dirty="0"/>
          </a:p>
        </p:txBody>
      </p:sp>
      <p:sp>
        <p:nvSpPr>
          <p:cNvPr id="3" name="Zástupný symbol pro svislý text 2"/>
          <p:cNvSpPr>
            <a:spLocks noGrp="1"/>
          </p:cNvSpPr>
          <p:nvPr>
            <p:ph type="body" orient="vert" idx="1"/>
          </p:nvPr>
        </p:nvSpPr>
        <p:spPr>
          <a:xfrm>
            <a:off x="838200" y="762000"/>
            <a:ext cx="8077200" cy="5257800"/>
          </a:xfrm>
        </p:spPr>
        <p:txBody>
          <a:bodyPr vert="eaVert" rtlCol="0"/>
          <a:lstStyle/>
          <a:p>
            <a:pPr lvl="0" rtl="0"/>
            <a:r>
              <a:rPr lang="cs-CZ"/>
              <a:t>Po kliknutí můžete upravovat styly textu v předloze.</a:t>
            </a:r>
          </a:p>
          <a:p>
            <a:pPr lvl="1" rtl="0"/>
            <a:r>
              <a:rPr lang="cs-CZ"/>
              <a:t>Druhá úroveň</a:t>
            </a:r>
          </a:p>
          <a:p>
            <a:pPr lvl="2" rtl="0"/>
            <a:r>
              <a:rPr lang="cs-CZ"/>
              <a:t>Třetí úroveň</a:t>
            </a:r>
          </a:p>
          <a:p>
            <a:pPr lvl="3" rtl="0"/>
            <a:r>
              <a:rPr lang="cs-CZ"/>
              <a:t>Čtvrtá úroveň</a:t>
            </a:r>
          </a:p>
          <a:p>
            <a:pPr lvl="4" rtl="0"/>
            <a:r>
              <a:rPr lang="cs-CZ"/>
              <a:t>Pátá úroveň</a:t>
            </a:r>
            <a:endParaRPr lang="en-US" dirty="0"/>
          </a:p>
        </p:txBody>
      </p:sp>
      <p:sp>
        <p:nvSpPr>
          <p:cNvPr id="4" name="Zástupný symbol pro datum 3"/>
          <p:cNvSpPr>
            <a:spLocks noGrp="1"/>
          </p:cNvSpPr>
          <p:nvPr>
            <p:ph type="dt" sz="half" idx="10"/>
          </p:nvPr>
        </p:nvSpPr>
        <p:spPr/>
        <p:txBody>
          <a:bodyPr rtlCol="0"/>
          <a:lstStyle/>
          <a:p>
            <a:pPr rtl="0"/>
            <a:fld id="{BB8ACA46-9028-4D5D-8730-99171FAE3F06}" type="datetime1">
              <a:rPr lang="cs-CZ" smtClean="0"/>
              <a:t>11.11.2024</a:t>
            </a:fld>
            <a:endParaRPr lang="en-US"/>
          </a:p>
        </p:txBody>
      </p:sp>
      <p:sp>
        <p:nvSpPr>
          <p:cNvPr id="5" name="Zástupný symbol pro zápatí 4"/>
          <p:cNvSpPr>
            <a:spLocks noGrp="1"/>
          </p:cNvSpPr>
          <p:nvPr>
            <p:ph type="ftr" sz="quarter" idx="11"/>
          </p:nvPr>
        </p:nvSpPr>
        <p:spPr/>
        <p:txBody>
          <a:bodyPr rtlCol="0"/>
          <a:lstStyle/>
          <a:p>
            <a:pPr rtl="0"/>
            <a:endParaRPr lang="en-US"/>
          </a:p>
        </p:txBody>
      </p:sp>
      <p:sp>
        <p:nvSpPr>
          <p:cNvPr id="6" name="Zástupný symbol pro číslo snímku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Obdélník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7" name="Obdélník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Obdélník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Zástupný symbol pro nadpis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pPr rtl="0"/>
            <a:r>
              <a:rPr lang="cs" dirty="0"/>
              <a:t>Kliknutím můžete upravit styl předlohy nadpisů.</a:t>
            </a:r>
            <a:endParaRPr lang="en-US" dirty="0"/>
          </a:p>
        </p:txBody>
      </p:sp>
      <p:sp>
        <p:nvSpPr>
          <p:cNvPr id="3" name="Zástupný symbol pro text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rtl="0"/>
            <a:r>
              <a:rPr lang="cs"/>
              <a:t>Kliknutím můžete upravit styly předlohy textu.</a:t>
            </a:r>
          </a:p>
          <a:p>
            <a:pPr lvl="1" rtl="0"/>
            <a:r>
              <a:rPr lang="cs"/>
              <a:t>Druhá úroveň</a:t>
            </a:r>
          </a:p>
          <a:p>
            <a:pPr lvl="2" rtl="0"/>
            <a:r>
              <a:rPr lang="cs"/>
              <a:t>Třetí úroveň</a:t>
            </a:r>
          </a:p>
          <a:p>
            <a:pPr lvl="3" rtl="0"/>
            <a:r>
              <a:rPr lang="cs"/>
              <a:t>Čtvrtá úroveň</a:t>
            </a:r>
          </a:p>
          <a:p>
            <a:pPr lvl="4" rtl="0"/>
            <a:r>
              <a:rPr lang="cs"/>
              <a:t>Pátá úroveň</a:t>
            </a:r>
            <a:endParaRPr lang="en-US" dirty="0"/>
          </a:p>
        </p:txBody>
      </p:sp>
      <p:sp>
        <p:nvSpPr>
          <p:cNvPr id="4" name="Zástupný symbol pro datum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10639C23-9424-4615-9F2F-4DF01B7F951B}" type="datetime1">
              <a:rPr lang="cs-CZ" smtClean="0"/>
              <a:t>11.11.2024</a:t>
            </a:fld>
            <a:endParaRPr lang="en-US" dirty="0"/>
          </a:p>
        </p:txBody>
      </p:sp>
      <p:sp>
        <p:nvSpPr>
          <p:cNvPr id="5" name="Zástupné zápatí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pPr rtl="0"/>
            <a:endParaRPr lang="en-US" dirty="0"/>
          </a:p>
        </p:txBody>
      </p:sp>
      <p:sp>
        <p:nvSpPr>
          <p:cNvPr id="6" name="Zástupný symbol pro číslo snímku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Obrázek 5" descr="Logo v detailu&#10;&#10;Automaticky generovaný popis">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1" y="-133155"/>
            <a:ext cx="12191979" cy="6857990"/>
          </a:xfrm>
          <a:prstGeom prst="rect">
            <a:avLst/>
          </a:prstGeom>
        </p:spPr>
      </p:pic>
      <p:sp>
        <p:nvSpPr>
          <p:cNvPr id="82" name="Obdélník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Obdélník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Nadpis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rtlCol="0">
            <a:noAutofit/>
          </a:bodyPr>
          <a:lstStyle/>
          <a:p>
            <a:pPr marL="0" marR="0" algn="ctr">
              <a:lnSpc>
                <a:spcPct val="150000"/>
              </a:lnSpc>
              <a:spcAft>
                <a:spcPts val="800"/>
              </a:spcAft>
            </a:pPr>
            <a:r>
              <a:rPr lang="cs-CZ" sz="2400" b="1" kern="100" dirty="0">
                <a:effectLst/>
                <a:latin typeface="Times New Roman" panose="02020603050405020304" pitchFamily="18" charset="0"/>
                <a:ea typeface="Calibri" panose="020F0502020204030204" pitchFamily="34" charset="0"/>
                <a:cs typeface="Times New Roman" panose="02020603050405020304" pitchFamily="18" charset="0"/>
              </a:rPr>
              <a:t>KOLIZNÍ ÚPRAVA VĚCNÝCH PRÁV, PRACOVNÍHO PRÁVA, SMĚNEČNÉHO A ŠEKOVÉHO PRÁVA</a:t>
            </a:r>
            <a:endParaRPr lang="cs-CZ"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Podnadpis 2">
            <a:extLst>
              <a:ext uri="{FF2B5EF4-FFF2-40B4-BE49-F238E27FC236}">
                <a16:creationId xmlns:a16="http://schemas.microsoft.com/office/drawing/2014/main" id="{C8722DDC-8EEE-4A06-8DFE-B44871EAA2CF}"/>
              </a:ext>
            </a:extLst>
          </p:cNvPr>
          <p:cNvSpPr>
            <a:spLocks noGrp="1"/>
          </p:cNvSpPr>
          <p:nvPr>
            <p:ph type="subTitle" idx="1"/>
          </p:nvPr>
        </p:nvSpPr>
        <p:spPr>
          <a:xfrm>
            <a:off x="6033793" y="4252404"/>
            <a:ext cx="4775075" cy="630491"/>
          </a:xfrm>
        </p:spPr>
        <p:txBody>
          <a:bodyPr rtlCol="0">
            <a:normAutofit fontScale="77500" lnSpcReduction="20000"/>
          </a:bodyPr>
          <a:lstStyle/>
          <a:p>
            <a:pPr rtl="0">
              <a:spcAft>
                <a:spcPts val="600"/>
              </a:spcAft>
            </a:pPr>
            <a:r>
              <a:rPr lang="cs-CZ" sz="2200" dirty="0">
                <a:solidFill>
                  <a:schemeClr val="tx1"/>
                </a:solidFill>
              </a:rPr>
              <a:t>Přednáška 11/24</a:t>
            </a:r>
          </a:p>
          <a:p>
            <a:pPr rtl="0">
              <a:spcAft>
                <a:spcPts val="600"/>
              </a:spcAft>
            </a:pPr>
            <a:r>
              <a:rPr lang="cs" dirty="0">
                <a:solidFill>
                  <a:schemeClr val="tx1"/>
                </a:solidFill>
              </a:rPr>
              <a:t>V. Pejchal Grünwald</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802A14B-EC19-8EFE-5842-C66EF5DC41DD}"/>
              </a:ext>
            </a:extLst>
          </p:cNvPr>
          <p:cNvSpPr>
            <a:spLocks noGrp="1"/>
          </p:cNvSpPr>
          <p:nvPr>
            <p:ph type="title"/>
          </p:nvPr>
        </p:nvSpPr>
        <p:spPr>
          <a:xfrm>
            <a:off x="1066800" y="642594"/>
            <a:ext cx="10058400" cy="689056"/>
          </a:xfrm>
        </p:spPr>
        <p:txBody>
          <a:bodyPr/>
          <a:lstStyle/>
          <a:p>
            <a:pPr algn="ctr"/>
            <a:r>
              <a:rPr lang="cs-CZ" b="1" dirty="0">
                <a:solidFill>
                  <a:srgbClr val="C00000"/>
                </a:solidFill>
                <a:effectLst>
                  <a:outerShdw blurRad="38100" dist="38100" dir="2700000" algn="tl">
                    <a:srgbClr val="000000">
                      <a:alpha val="43137"/>
                    </a:srgbClr>
                  </a:outerShdw>
                </a:effectLst>
              </a:rPr>
              <a:t>KOLIZNÍ ÚPRAVA VĚCNÝCH PRÁV</a:t>
            </a:r>
          </a:p>
        </p:txBody>
      </p:sp>
      <p:sp>
        <p:nvSpPr>
          <p:cNvPr id="3" name="Zástupný obsah 2">
            <a:extLst>
              <a:ext uri="{FF2B5EF4-FFF2-40B4-BE49-F238E27FC236}">
                <a16:creationId xmlns:a16="http://schemas.microsoft.com/office/drawing/2014/main" id="{CB11961B-3668-D0A4-25AA-EAD4F2623EE5}"/>
              </a:ext>
            </a:extLst>
          </p:cNvPr>
          <p:cNvSpPr>
            <a:spLocks noGrp="1"/>
          </p:cNvSpPr>
          <p:nvPr>
            <p:ph idx="1"/>
          </p:nvPr>
        </p:nvSpPr>
        <p:spPr>
          <a:xfrm>
            <a:off x="1066800" y="1615736"/>
            <a:ext cx="10058400" cy="4785064"/>
          </a:xfrm>
        </p:spPr>
        <p:txBody>
          <a:bodyPr>
            <a:normAutofit lnSpcReduction="10000"/>
          </a:bodyPr>
          <a:lstStyle/>
          <a:p>
            <a:pPr marL="0" marR="0" indent="0" algn="just">
              <a:lnSpc>
                <a:spcPct val="150000"/>
              </a:lnSpc>
              <a:spcAft>
                <a:spcPts val="800"/>
              </a:spcAft>
              <a:buNone/>
            </a:pPr>
            <a:r>
              <a:rPr lang="cs-CZ" sz="32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Pan Novák s bydlištěm v Plzni a pan Neubauer s bydlištěm v Norimberku v Německu uzavřeli kupní smlouvu, jejímž předmětem je starožitná váza, která se nachází v bydlišti pana Neubauera.</a:t>
            </a:r>
            <a:endParaRPr lang="cs-CZ" sz="32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cs-CZ" sz="3200" b="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Kterým právním řádem se řídí vznik, obsah a účinky vlastnického práva k váze</a:t>
            </a:r>
            <a:r>
              <a:rPr lang="cs-CZ" sz="32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endParaRPr lang="cs-CZ" dirty="0"/>
          </a:p>
        </p:txBody>
      </p:sp>
      <p:sp>
        <p:nvSpPr>
          <p:cNvPr id="4" name="Zástupný symbol pro datum 3">
            <a:extLst>
              <a:ext uri="{FF2B5EF4-FFF2-40B4-BE49-F238E27FC236}">
                <a16:creationId xmlns:a16="http://schemas.microsoft.com/office/drawing/2014/main" id="{D827D0B5-5A0C-5B05-4141-8204120B19E5}"/>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582391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D873CD-A026-B231-706E-8B04AC1D2DE9}"/>
              </a:ext>
            </a:extLst>
          </p:cNvPr>
          <p:cNvSpPr>
            <a:spLocks noGrp="1"/>
          </p:cNvSpPr>
          <p:nvPr>
            <p:ph type="title"/>
          </p:nvPr>
        </p:nvSpPr>
        <p:spPr>
          <a:xfrm>
            <a:off x="1066800" y="642594"/>
            <a:ext cx="10058400" cy="848855"/>
          </a:xfrm>
        </p:spPr>
        <p:txBody>
          <a:bodyPr/>
          <a:lstStyle/>
          <a:p>
            <a:pPr algn="ctr"/>
            <a:r>
              <a:rPr lang="cs-CZ" b="1" dirty="0">
                <a:solidFill>
                  <a:srgbClr val="C00000"/>
                </a:solidFill>
                <a:effectLst>
                  <a:outerShdw blurRad="38100" dist="38100" dir="2700000" algn="tl">
                    <a:srgbClr val="000000">
                      <a:alpha val="43137"/>
                    </a:srgbClr>
                  </a:outerShdw>
                </a:effectLst>
              </a:rPr>
              <a:t>KOLIZNÍ ÚPRAVA VĚCNÝCH PRÁV</a:t>
            </a:r>
            <a:endParaRPr lang="cs-CZ"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11633783-2ED9-2896-DD90-640A49D9AF3C}"/>
              </a:ext>
            </a:extLst>
          </p:cNvPr>
          <p:cNvSpPr>
            <a:spLocks noGrp="1"/>
          </p:cNvSpPr>
          <p:nvPr>
            <p:ph idx="1"/>
          </p:nvPr>
        </p:nvSpPr>
        <p:spPr>
          <a:xfrm>
            <a:off x="1066800" y="1349407"/>
            <a:ext cx="10058400" cy="5362112"/>
          </a:xfrm>
        </p:spPr>
        <p:txBody>
          <a:bodyPr>
            <a:normAutofit fontScale="47500" lnSpcReduction="20000"/>
          </a:bodyPr>
          <a:lstStyle/>
          <a:p>
            <a:pPr marL="0" indent="0">
              <a:lnSpc>
                <a:spcPct val="120000"/>
              </a:lnSpc>
              <a:buNone/>
            </a:pPr>
            <a:r>
              <a:rPr lang="cs-CZ" sz="4500" u="sng" dirty="0">
                <a:solidFill>
                  <a:srgbClr val="C00000"/>
                </a:solidFill>
                <a:latin typeface="Times New Roman" panose="02020603050405020304" pitchFamily="18" charset="0"/>
                <a:cs typeface="Times New Roman" panose="02020603050405020304" pitchFamily="18" charset="0"/>
              </a:rPr>
              <a:t>Věcná práva (</a:t>
            </a:r>
            <a:r>
              <a:rPr lang="cs-CZ" sz="4500" i="1" u="sng" dirty="0" err="1">
                <a:solidFill>
                  <a:srgbClr val="C00000"/>
                </a:solidFill>
                <a:latin typeface="Times New Roman" panose="02020603050405020304" pitchFamily="18" charset="0"/>
                <a:cs typeface="Times New Roman" panose="02020603050405020304" pitchFamily="18" charset="0"/>
              </a:rPr>
              <a:t>iura</a:t>
            </a:r>
            <a:r>
              <a:rPr lang="cs-CZ" sz="4500" i="1" u="sng" dirty="0">
                <a:solidFill>
                  <a:srgbClr val="C00000"/>
                </a:solidFill>
                <a:latin typeface="Times New Roman" panose="02020603050405020304" pitchFamily="18" charset="0"/>
                <a:cs typeface="Times New Roman" panose="02020603050405020304" pitchFamily="18" charset="0"/>
              </a:rPr>
              <a:t> in </a:t>
            </a:r>
            <a:r>
              <a:rPr lang="cs-CZ" sz="4500" i="1" u="sng" dirty="0" err="1">
                <a:solidFill>
                  <a:srgbClr val="C00000"/>
                </a:solidFill>
                <a:latin typeface="Times New Roman" panose="02020603050405020304" pitchFamily="18" charset="0"/>
                <a:cs typeface="Times New Roman" panose="02020603050405020304" pitchFamily="18" charset="0"/>
              </a:rPr>
              <a:t>rem</a:t>
            </a:r>
            <a:r>
              <a:rPr lang="cs-CZ" sz="4500" u="sng" dirty="0">
                <a:solidFill>
                  <a:srgbClr val="C00000"/>
                </a:solidFill>
                <a:latin typeface="Times New Roman" panose="02020603050405020304" pitchFamily="18" charset="0"/>
                <a:cs typeface="Times New Roman" panose="02020603050405020304" pitchFamily="18" charset="0"/>
              </a:rPr>
              <a:t>): </a:t>
            </a:r>
          </a:p>
          <a:p>
            <a:pPr marL="0" indent="0">
              <a:lnSpc>
                <a:spcPct val="120000"/>
              </a:lnSpc>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(i)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držba </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possesio</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987 až 1010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endPar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ii</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vlastnické právo</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(ius </a:t>
            </a:r>
            <a:r>
              <a:rPr lang="cs-CZ" sz="45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proprietas</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1011 až 1114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sz="45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iii</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věcná práva k cizím věcem </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iura</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in re </a:t>
            </a:r>
            <a:r>
              <a:rPr lang="cs-CZ" sz="45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aliena</a:t>
            </a:r>
            <a:r>
              <a:rPr lang="cs-CZ" sz="45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5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1240 až 1399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jako jsou:</a:t>
            </a:r>
            <a:endParaRPr lang="cs-CZ" sz="45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6670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právo stavby</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1240 až 1256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45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6670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(B)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věcná břemena</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1257 až 1308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tj.</a:t>
            </a:r>
            <a:endParaRPr lang="cs-CZ" sz="4500" kern="100" dirty="0">
              <a:latin typeface="Times New Roman" panose="02020603050405020304" pitchFamily="18" charset="0"/>
              <a:ea typeface="Calibri" panose="020F0502020204030204" pitchFamily="34" charset="0"/>
              <a:cs typeface="Times New Roman" panose="02020603050405020304" pitchFamily="18" charset="0"/>
            </a:endParaRPr>
          </a:p>
          <a:p>
            <a:pPr marL="26670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cs-CZ" sz="4500"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služebnosti </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(§1267 až 1298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p>
          <a:p>
            <a:pPr marL="26670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(b) </a:t>
            </a:r>
            <a:r>
              <a:rPr lang="cs-CZ" sz="4500"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reálná břemena</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1303 až 1308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45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6670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(C)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zástavní právo</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1309 až 1394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sz="45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266700" marR="0" indent="0" algn="just">
              <a:lnSpc>
                <a:spcPct val="120000"/>
              </a:lnSpc>
              <a:spcAft>
                <a:spcPts val="800"/>
              </a:spcAft>
              <a:buNone/>
            </a:pP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 </a:t>
            </a:r>
            <a:r>
              <a:rPr lang="cs-CZ" sz="4500" b="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zadržovací právo</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 1395 až 1399 </a:t>
            </a:r>
            <a:r>
              <a:rPr lang="cs-CZ" sz="4500"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ObčZ</a:t>
            </a:r>
            <a:r>
              <a:rPr lang="cs-CZ" sz="45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45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8BF04E72-FEA7-7C12-8B7D-232EC903E0AF}"/>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712141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EB5114-5A62-A87E-D4BF-EA19F0757087}"/>
              </a:ext>
            </a:extLst>
          </p:cNvPr>
          <p:cNvSpPr>
            <a:spLocks noGrp="1"/>
          </p:cNvSpPr>
          <p:nvPr>
            <p:ph type="title"/>
          </p:nvPr>
        </p:nvSpPr>
        <p:spPr>
          <a:xfrm>
            <a:off x="1066800" y="457200"/>
            <a:ext cx="10058400" cy="963227"/>
          </a:xfrm>
        </p:spPr>
        <p:txBody>
          <a:bodyPr>
            <a:normAutofit/>
          </a:bodyPr>
          <a:lstStyle/>
          <a:p>
            <a:pPr algn="ctr"/>
            <a:r>
              <a:rPr lang="cs-CZ" sz="3600" b="1" dirty="0">
                <a:solidFill>
                  <a:srgbClr val="C00000"/>
                </a:solidFill>
                <a:effectLst>
                  <a:outerShdw blurRad="38100" dist="38100" dir="2700000" algn="tl">
                    <a:srgbClr val="000000">
                      <a:alpha val="43137"/>
                    </a:srgbClr>
                  </a:outerShdw>
                </a:effectLst>
              </a:rPr>
              <a:t>KOLIZNÍ ÚPRAVA VĚCNÝCH PRÁV</a:t>
            </a:r>
            <a:endParaRPr lang="cs-CZ" sz="3600"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F980FD41-1618-EDEF-B9FB-8CE9C704861F}"/>
              </a:ext>
            </a:extLst>
          </p:cNvPr>
          <p:cNvSpPr>
            <a:spLocks noGrp="1"/>
          </p:cNvSpPr>
          <p:nvPr>
            <p:ph idx="1"/>
          </p:nvPr>
        </p:nvSpPr>
        <p:spPr>
          <a:xfrm>
            <a:off x="1066800" y="1420427"/>
            <a:ext cx="10058400" cy="5166804"/>
          </a:xfrm>
        </p:spPr>
        <p:txBody>
          <a:bodyPr>
            <a:normAutofit/>
          </a:bodyPr>
          <a:lstStyle/>
          <a:p>
            <a:pPr marL="0" indent="0" algn="just">
              <a:buNone/>
            </a:pPr>
            <a:r>
              <a:rPr lang="cs-CZ" sz="2800" dirty="0">
                <a:solidFill>
                  <a:srgbClr val="C00000"/>
                </a:solidFill>
                <a:latin typeface="Times New Roman" panose="02020603050405020304" pitchFamily="18" charset="0"/>
                <a:cs typeface="Times New Roman" panose="02020603050405020304" pitchFamily="18" charset="0"/>
              </a:rPr>
              <a:t>Věcný statut </a:t>
            </a:r>
            <a:r>
              <a:rPr lang="cs-CZ" sz="2800" dirty="0">
                <a:latin typeface="Times New Roman" panose="02020603050405020304" pitchFamily="18" charset="0"/>
                <a:cs typeface="Times New Roman" panose="02020603050405020304" pitchFamily="18" charset="0"/>
              </a:rPr>
              <a:t>= </a:t>
            </a:r>
            <a:r>
              <a:rPr lang="cs-CZ" sz="28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právní řád</a:t>
            </a: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 kterým se řídí věcná práva k věcem movitým a nemovitým (</a:t>
            </a:r>
            <a:r>
              <a:rPr lang="cs-CZ" sz="2800" kern="100" dirty="0">
                <a:effectLst/>
                <a:latin typeface="Times New Roman" panose="02020603050405020304" pitchFamily="18" charset="0"/>
                <a:ea typeface="Calibri" panose="020F0502020204030204" pitchFamily="34" charset="0"/>
                <a:cs typeface="Times New Roman" panose="02020603050405020304" pitchFamily="18" charset="0"/>
              </a:rPr>
              <a:t>druhy věcných práv, jejich obsah, účinky, vznik, zánik, způsob, jakým lze tato práva vykonávat)</a:t>
            </a:r>
            <a:endParaRPr lang="cs-CZ"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cs-CZ" sz="28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Kolizní úprava: ZMPS, bilaterální smlouvy o právní pomoci</a:t>
            </a:r>
          </a:p>
          <a:p>
            <a:pPr marL="0" indent="0" algn="just">
              <a:buNone/>
            </a:pPr>
            <a:r>
              <a:rPr lang="cs-CZ" sz="2800" dirty="0">
                <a:solidFill>
                  <a:srgbClr val="C00000"/>
                </a:solidFill>
                <a:latin typeface="Times New Roman" panose="02020603050405020304" pitchFamily="18" charset="0"/>
                <a:cs typeface="Times New Roman" panose="02020603050405020304" pitchFamily="18" charset="0"/>
              </a:rPr>
              <a:t>ZMPS:</a:t>
            </a:r>
            <a:r>
              <a:rPr lang="cs-CZ" sz="2800" dirty="0">
                <a:latin typeface="Times New Roman" panose="02020603050405020304" pitchFamily="18" charset="0"/>
                <a:cs typeface="Times New Roman" panose="02020603050405020304" pitchFamily="18" charset="0"/>
              </a:rPr>
              <a:t> </a:t>
            </a:r>
            <a:r>
              <a:rPr lang="cs-CZ" sz="2800" b="1" i="1" kern="100" dirty="0">
                <a:effectLst/>
                <a:latin typeface="Times New Roman" panose="02020603050405020304" pitchFamily="18" charset="0"/>
                <a:ea typeface="Calibri" panose="020F0502020204030204" pitchFamily="34" charset="0"/>
                <a:cs typeface="Times New Roman" panose="02020603050405020304" pitchFamily="18" charset="0"/>
              </a:rPr>
              <a:t>lex </a:t>
            </a:r>
            <a:r>
              <a:rPr lang="cs-CZ" sz="2800" b="1" i="1" kern="100" dirty="0" err="1">
                <a:effectLst/>
                <a:latin typeface="Times New Roman" panose="02020603050405020304" pitchFamily="18" charset="0"/>
                <a:ea typeface="Calibri" panose="020F0502020204030204" pitchFamily="34" charset="0"/>
                <a:cs typeface="Times New Roman" panose="02020603050405020304" pitchFamily="18" charset="0"/>
              </a:rPr>
              <a:t>rei</a:t>
            </a:r>
            <a:r>
              <a:rPr lang="cs-CZ" sz="2800" b="1" i="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cs-CZ" sz="2800" b="1" i="1" kern="100" dirty="0" err="1">
                <a:effectLst/>
                <a:latin typeface="Times New Roman" panose="02020603050405020304" pitchFamily="18" charset="0"/>
                <a:ea typeface="Calibri" panose="020F0502020204030204" pitchFamily="34" charset="0"/>
                <a:cs typeface="Times New Roman" panose="02020603050405020304" pitchFamily="18" charset="0"/>
              </a:rPr>
              <a:t>sitae</a:t>
            </a:r>
            <a:r>
              <a:rPr lang="cs-CZ" sz="2800" b="1" i="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cs-CZ" sz="2800" b="1" kern="100" dirty="0">
                <a:effectLst/>
                <a:latin typeface="Times New Roman" panose="02020603050405020304" pitchFamily="18" charset="0"/>
                <a:ea typeface="Calibri" panose="020F0502020204030204" pitchFamily="34" charset="0"/>
                <a:cs typeface="Times New Roman" panose="02020603050405020304" pitchFamily="18" charset="0"/>
              </a:rPr>
              <a:t>– místo polohy věci (hmotné movité/nemovité)</a:t>
            </a:r>
            <a:endParaRPr lang="cs-CZ" sz="2800" b="1" i="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cs-CZ" sz="2800" dirty="0">
                <a:solidFill>
                  <a:srgbClr val="C00000"/>
                </a:solidFill>
                <a:effectLst/>
                <a:latin typeface="Times New Roman" panose="02020603050405020304" pitchFamily="18" charset="0"/>
                <a:ea typeface="Calibri" panose="020F0502020204030204" pitchFamily="34" charset="0"/>
              </a:rPr>
              <a:t>§ 69 odst. 1 ZMPS</a:t>
            </a:r>
            <a:r>
              <a:rPr lang="cs-CZ" sz="2800" dirty="0">
                <a:effectLst/>
                <a:latin typeface="Times New Roman" panose="02020603050405020304" pitchFamily="18" charset="0"/>
                <a:ea typeface="Calibri" panose="020F0502020204030204" pitchFamily="34" charset="0"/>
              </a:rPr>
              <a:t>: </a:t>
            </a:r>
            <a:r>
              <a:rPr lang="cs-CZ" sz="2800" i="1" dirty="0">
                <a:effectLst/>
                <a:latin typeface="Times New Roman" panose="02020603050405020304" pitchFamily="18" charset="0"/>
                <a:ea typeface="Calibri" panose="020F0502020204030204" pitchFamily="34" charset="0"/>
              </a:rPr>
              <a:t>„Věcná práva k nemovitým věcem i k hmotným věcem movitým se řídí, pokud v tomto zákoně nebo v jiných právních předpisech není stanoveno něco jiného, právním řádem místa, v němž věc je. Podle tohoto právního řádu se rovněž určuje, zda je věc nemovitá nebo movitá“.</a:t>
            </a:r>
            <a:endParaRPr lang="cs-CZ"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Zástupný symbol pro datum 3">
            <a:extLst>
              <a:ext uri="{FF2B5EF4-FFF2-40B4-BE49-F238E27FC236}">
                <a16:creationId xmlns:a16="http://schemas.microsoft.com/office/drawing/2014/main" id="{FA77BA79-09FE-1E99-3D38-008A0C7F9D13}"/>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082138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25FAF38-464C-0D78-44DC-E01D7A3C9C71}"/>
              </a:ext>
            </a:extLst>
          </p:cNvPr>
          <p:cNvSpPr>
            <a:spLocks noGrp="1"/>
          </p:cNvSpPr>
          <p:nvPr>
            <p:ph type="title"/>
          </p:nvPr>
        </p:nvSpPr>
        <p:spPr>
          <a:xfrm>
            <a:off x="1066800" y="642594"/>
            <a:ext cx="10058400" cy="875488"/>
          </a:xfrm>
        </p:spPr>
        <p:txBody>
          <a:bodyPr>
            <a:normAutofit fontScale="90000"/>
          </a:bodyPr>
          <a:lstStyle/>
          <a:p>
            <a:pPr algn="ctr"/>
            <a:r>
              <a:rPr lang="cs-CZ" b="1" dirty="0">
                <a:solidFill>
                  <a:srgbClr val="C00000"/>
                </a:solidFill>
                <a:effectLst>
                  <a:outerShdw blurRad="38100" dist="38100" dir="2700000" algn="tl">
                    <a:srgbClr val="000000">
                      <a:alpha val="43137"/>
                    </a:srgbClr>
                  </a:outerShdw>
                </a:effectLst>
              </a:rPr>
              <a:t>VZNIK A ZÁNIK </a:t>
            </a:r>
            <a:r>
              <a:rPr lang="cs-CZ" b="1" dirty="0">
                <a:solidFill>
                  <a:srgbClr val="C00000"/>
                </a:solidFill>
                <a:effectLst>
                  <a:outerShdw blurRad="38100" dist="38100" dir="2700000" algn="tl">
                    <a:srgbClr val="000000">
                      <a:alpha val="43137"/>
                    </a:srgbClr>
                  </a:outerShdw>
                </a:effectLst>
                <a:highlight>
                  <a:srgbClr val="FFFF00"/>
                </a:highlight>
              </a:rPr>
              <a:t>VĚCNÝCH PRÁV </a:t>
            </a:r>
            <a:r>
              <a:rPr lang="cs-CZ" b="1" dirty="0">
                <a:solidFill>
                  <a:srgbClr val="C00000"/>
                </a:solidFill>
                <a:effectLst>
                  <a:outerShdw blurRad="38100" dist="38100" dir="2700000" algn="tl">
                    <a:srgbClr val="000000">
                      <a:alpha val="43137"/>
                    </a:srgbClr>
                  </a:outerShdw>
                </a:effectLst>
              </a:rPr>
              <a:t>K HMOTNÝM MOVITÝM VĚCEM </a:t>
            </a:r>
            <a:endParaRPr lang="cs-CZ"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48C8C7B6-5367-3D5E-D5F8-95C41DE63DDF}"/>
              </a:ext>
            </a:extLst>
          </p:cNvPr>
          <p:cNvSpPr>
            <a:spLocks noGrp="1"/>
          </p:cNvSpPr>
          <p:nvPr>
            <p:ph idx="1"/>
          </p:nvPr>
        </p:nvSpPr>
        <p:spPr>
          <a:xfrm>
            <a:off x="1066800" y="1855433"/>
            <a:ext cx="10058400" cy="4545367"/>
          </a:xfrm>
        </p:spPr>
        <p:txBody>
          <a:bodyPr>
            <a:normAutofit/>
          </a:bodyPr>
          <a:lstStyle/>
          <a:p>
            <a:pPr marL="0" indent="0" algn="just">
              <a:buNone/>
            </a:pPr>
            <a:r>
              <a:rPr lang="cs-CZ" sz="3200" dirty="0">
                <a:solidFill>
                  <a:srgbClr val="C00000"/>
                </a:solidFill>
                <a:latin typeface="Times New Roman" panose="02020603050405020304" pitchFamily="18" charset="0"/>
                <a:cs typeface="Times New Roman" panose="02020603050405020304" pitchFamily="18" charset="0"/>
              </a:rPr>
              <a:t>Mobilní konflikt </a:t>
            </a:r>
            <a:r>
              <a:rPr lang="cs-CZ" sz="3200" dirty="0">
                <a:latin typeface="Times New Roman" panose="02020603050405020304" pitchFamily="18" charset="0"/>
                <a:cs typeface="Times New Roman" panose="02020603050405020304" pitchFamily="18" charset="0"/>
              </a:rPr>
              <a:t>= </a:t>
            </a:r>
            <a:r>
              <a:rPr lang="cs-CZ" sz="32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změna věcného statutu </a:t>
            </a:r>
            <a:r>
              <a:rPr lang="cs-CZ" sz="3200" dirty="0">
                <a:effectLst/>
                <a:latin typeface="Times New Roman" panose="02020603050405020304" pitchFamily="18" charset="0"/>
                <a:ea typeface="Calibri" panose="020F0502020204030204" pitchFamily="34" charset="0"/>
                <a:cs typeface="Times New Roman" panose="02020603050405020304" pitchFamily="18" charset="0"/>
              </a:rPr>
              <a:t>(rozhodného práva</a:t>
            </a:r>
            <a:r>
              <a:rPr lang="cs-CZ" sz="3200" dirty="0">
                <a:latin typeface="Times New Roman" panose="02020603050405020304" pitchFamily="18" charset="0"/>
                <a:ea typeface="Calibri" panose="020F0502020204030204" pitchFamily="34" charset="0"/>
                <a:cs typeface="Times New Roman" panose="02020603050405020304" pitchFamily="18" charset="0"/>
              </a:rPr>
              <a:t>)</a:t>
            </a:r>
            <a:r>
              <a:rPr lang="cs-CZ" sz="3200" dirty="0">
                <a:effectLst/>
                <a:latin typeface="Times New Roman" panose="02020603050405020304" pitchFamily="18" charset="0"/>
                <a:ea typeface="Calibri" panose="020F0502020204030204" pitchFamily="34" charset="0"/>
                <a:cs typeface="Times New Roman" panose="02020603050405020304" pitchFamily="18" charset="0"/>
              </a:rPr>
              <a:t> u hmotných movitých věcí </a:t>
            </a:r>
          </a:p>
          <a:p>
            <a:pPr marL="0" indent="0" algn="just">
              <a:buNone/>
            </a:pPr>
            <a:r>
              <a:rPr lang="cs-CZ" sz="3200"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70 odst. 1 ZMPS</a:t>
            </a:r>
            <a:r>
              <a:rPr lang="cs-CZ" sz="3200"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gn="just">
              <a:buNone/>
            </a:pP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cs-CZ" sz="3200" i="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Vznik a zánik </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věcných práv k hmotným věcem movitým se řídí </a:t>
            </a:r>
            <a:r>
              <a:rPr lang="cs-CZ" sz="3200" i="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právním řádem místa, kde věc byla v době, kdy nastala skutečnost, která zakládá vznik nebo zánik tohoto práva</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cs-CZ" sz="3200" dirty="0">
                <a:latin typeface="Times New Roman" panose="02020603050405020304" pitchFamily="18" charset="0"/>
                <a:cs typeface="Times New Roman" panose="02020603050405020304" pitchFamily="18" charset="0"/>
              </a:rPr>
              <a:t>VZNIK/ZÁNIK </a:t>
            </a:r>
            <a:r>
              <a:rPr lang="cs-CZ" sz="3600" b="1" dirty="0">
                <a:latin typeface="Times New Roman" panose="02020603050405020304" pitchFamily="18" charset="0"/>
                <a:cs typeface="Times New Roman" panose="02020603050405020304" pitchFamily="18" charset="0"/>
              </a:rPr>
              <a:t>X</a:t>
            </a:r>
            <a:r>
              <a:rPr lang="cs-CZ" sz="3200" dirty="0">
                <a:latin typeface="Times New Roman" panose="02020603050405020304" pitchFamily="18" charset="0"/>
                <a:cs typeface="Times New Roman" panose="02020603050405020304" pitchFamily="18" charset="0"/>
              </a:rPr>
              <a:t> OBSAH/ÚČINKY věcného práva</a:t>
            </a:r>
          </a:p>
          <a:p>
            <a:pPr marL="0" indent="0">
              <a:buNone/>
            </a:pPr>
            <a:endParaRPr lang="cs-CZ" sz="2400" dirty="0">
              <a:latin typeface="Times New Roman" panose="02020603050405020304" pitchFamily="18" charset="0"/>
              <a:cs typeface="Times New Roman" panose="02020603050405020304" pitchFamily="18" charset="0"/>
            </a:endParaRPr>
          </a:p>
        </p:txBody>
      </p:sp>
      <p:sp>
        <p:nvSpPr>
          <p:cNvPr id="4" name="Zástupný symbol pro datum 3">
            <a:extLst>
              <a:ext uri="{FF2B5EF4-FFF2-40B4-BE49-F238E27FC236}">
                <a16:creationId xmlns:a16="http://schemas.microsoft.com/office/drawing/2014/main" id="{9C528181-9D02-5B74-6351-EF2ECF35A020}"/>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084645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545051D-6D98-5A5E-8582-08A29572910F}"/>
              </a:ext>
            </a:extLst>
          </p:cNvPr>
          <p:cNvSpPr>
            <a:spLocks noGrp="1"/>
          </p:cNvSpPr>
          <p:nvPr>
            <p:ph type="title"/>
          </p:nvPr>
        </p:nvSpPr>
        <p:spPr/>
        <p:txBody>
          <a:bodyPr>
            <a:noAutofit/>
          </a:bodyPr>
          <a:lstStyle/>
          <a:p>
            <a:pPr algn="ctr"/>
            <a:r>
              <a:rPr lang="cs-CZ" sz="3200" b="1" dirty="0">
                <a:solidFill>
                  <a:srgbClr val="C00000"/>
                </a:solidFill>
                <a:effectLst>
                  <a:outerShdw blurRad="38100" dist="38100" dir="2700000" algn="tl">
                    <a:srgbClr val="000000">
                      <a:alpha val="43137"/>
                    </a:srgbClr>
                  </a:outerShdw>
                </a:effectLst>
              </a:rPr>
              <a:t>VZNIK A ZÁNIK </a:t>
            </a:r>
            <a:r>
              <a:rPr lang="cs-CZ" sz="3200" b="1" dirty="0">
                <a:solidFill>
                  <a:srgbClr val="C00000"/>
                </a:solidFill>
                <a:effectLst>
                  <a:outerShdw blurRad="38100" dist="38100" dir="2700000" algn="tl">
                    <a:srgbClr val="000000">
                      <a:alpha val="43137"/>
                    </a:srgbClr>
                  </a:outerShdw>
                </a:effectLst>
                <a:highlight>
                  <a:srgbClr val="FFFF00"/>
                </a:highlight>
              </a:rPr>
              <a:t>VLASTNICKÉHO PRÁVA </a:t>
            </a:r>
            <a:r>
              <a:rPr lang="cs-CZ" sz="3200" b="1" dirty="0">
                <a:solidFill>
                  <a:srgbClr val="C00000"/>
                </a:solidFill>
                <a:effectLst>
                  <a:outerShdw blurRad="38100" dist="38100" dir="2700000" algn="tl">
                    <a:srgbClr val="000000">
                      <a:alpha val="43137"/>
                    </a:srgbClr>
                  </a:outerShdw>
                </a:effectLst>
              </a:rPr>
              <a:t>K HMOTNÝM VĚCEM MOVITÝM, KTERÉ SE PŘEVÁDĚJÍ NA ZÁKLADĚ </a:t>
            </a:r>
            <a:r>
              <a:rPr lang="cs-CZ" sz="3200" b="1" dirty="0">
                <a:solidFill>
                  <a:srgbClr val="C00000"/>
                </a:solidFill>
                <a:effectLst>
                  <a:outerShdw blurRad="38100" dist="38100" dir="2700000" algn="tl">
                    <a:srgbClr val="000000">
                      <a:alpha val="43137"/>
                    </a:srgbClr>
                  </a:outerShdw>
                </a:effectLst>
                <a:highlight>
                  <a:srgbClr val="FFFF00"/>
                </a:highlight>
              </a:rPr>
              <a:t>SMLOUVY</a:t>
            </a:r>
            <a:r>
              <a:rPr lang="cs-CZ" sz="3200" b="1" dirty="0">
                <a:solidFill>
                  <a:srgbClr val="C00000"/>
                </a:solidFill>
                <a:effectLst>
                  <a:outerShdw blurRad="38100" dist="38100" dir="2700000" algn="tl">
                    <a:srgbClr val="000000">
                      <a:alpha val="43137"/>
                    </a:srgbClr>
                  </a:outerShdw>
                </a:effectLst>
              </a:rPr>
              <a:t> </a:t>
            </a:r>
          </a:p>
        </p:txBody>
      </p:sp>
      <p:sp>
        <p:nvSpPr>
          <p:cNvPr id="3" name="Zástupný obsah 2">
            <a:extLst>
              <a:ext uri="{FF2B5EF4-FFF2-40B4-BE49-F238E27FC236}">
                <a16:creationId xmlns:a16="http://schemas.microsoft.com/office/drawing/2014/main" id="{512D9346-AFA7-74C4-D31E-DE1030FB5856}"/>
              </a:ext>
            </a:extLst>
          </p:cNvPr>
          <p:cNvSpPr>
            <a:spLocks noGrp="1"/>
          </p:cNvSpPr>
          <p:nvPr>
            <p:ph idx="1"/>
          </p:nvPr>
        </p:nvSpPr>
        <p:spPr>
          <a:xfrm>
            <a:off x="1066800" y="2103120"/>
            <a:ext cx="10058400" cy="4200026"/>
          </a:xfrm>
        </p:spPr>
        <p:txBody>
          <a:bodyPr/>
          <a:lstStyle/>
          <a:p>
            <a:pPr marL="0" marR="0" indent="0" algn="just">
              <a:lnSpc>
                <a:spcPct val="150000"/>
              </a:lnSpc>
              <a:spcAft>
                <a:spcPts val="800"/>
              </a:spcAft>
              <a:buNone/>
            </a:pPr>
            <a:r>
              <a:rPr lang="cs-CZ" sz="32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70 odst. 2 ZMPS:	</a:t>
            </a:r>
            <a:r>
              <a:rPr lang="cs-CZ" sz="3200" b="1" i="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lex </a:t>
            </a:r>
            <a:r>
              <a:rPr lang="cs-CZ" sz="3200" b="1" i="1" kern="100" dirty="0" err="1">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contractus</a:t>
            </a:r>
            <a:endParaRPr lang="cs-CZ" sz="3200" b="1" i="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GB" sz="3200" b="1"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Vznik</a:t>
            </a:r>
            <a:r>
              <a:rPr lang="en-GB" sz="3200" b="1"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3200" b="1"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zánik</a:t>
            </a:r>
            <a:r>
              <a:rPr lang="en-GB" sz="3200" b="1"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vlastnického</a:t>
            </a:r>
            <a:r>
              <a:rPr lang="en-GB" sz="3200" b="1"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práva</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k </a:t>
            </a:r>
            <a:r>
              <a:rPr lang="en-GB" sz="3200"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hmotným</a:t>
            </a:r>
            <a:r>
              <a:rPr lang="en-GB" sz="3200"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věcem</a:t>
            </a:r>
            <a:r>
              <a:rPr lang="en-GB" sz="3200"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movitým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které</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převádějí</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na</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základě</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smlouvy</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řídí</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právním</a:t>
            </a:r>
            <a:r>
              <a:rPr lang="en-GB" sz="3200" b="1" i="1" u="sng"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řádem</a:t>
            </a:r>
            <a:r>
              <a:rPr lang="en-GB" sz="3200" b="1" i="1" u="sng"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kterým</a:t>
            </a:r>
            <a:r>
              <a:rPr lang="en-GB" sz="3200" b="1" i="1" u="sng"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se </a:t>
            </a:r>
            <a:r>
              <a:rPr lang="en-GB" sz="3200" b="1" i="1" u="sng"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řídí</a:t>
            </a:r>
            <a:r>
              <a:rPr lang="en-GB" sz="3200" b="1" i="1" u="sng"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smlouva</a:t>
            </a:r>
            <a:r>
              <a:rPr lang="en-GB" sz="3200" i="1"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která</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je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základem</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pro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vznik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nebo</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vlastnického</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práva</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F718B451-908D-CD3E-4851-F1177C355BA4}"/>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037747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C2A718-C917-5515-C9DF-D4B5737BE669}"/>
              </a:ext>
            </a:extLst>
          </p:cNvPr>
          <p:cNvSpPr>
            <a:spLocks noGrp="1"/>
          </p:cNvSpPr>
          <p:nvPr>
            <p:ph type="title"/>
          </p:nvPr>
        </p:nvSpPr>
        <p:spPr>
          <a:xfrm>
            <a:off x="1155576" y="598206"/>
            <a:ext cx="10058400" cy="786711"/>
          </a:xfrm>
        </p:spPr>
        <p:txBody>
          <a:bodyPr>
            <a:normAutofit fontScale="90000"/>
          </a:bodyPr>
          <a:lstStyle/>
          <a:p>
            <a:pPr algn="ctr"/>
            <a:r>
              <a:rPr lang="cs-CZ" b="1" dirty="0">
                <a:solidFill>
                  <a:srgbClr val="C00000"/>
                </a:solidFill>
                <a:effectLst>
                  <a:outerShdw blurRad="38100" dist="38100" dir="2700000" algn="tl">
                    <a:srgbClr val="000000">
                      <a:alpha val="43137"/>
                    </a:srgbClr>
                  </a:outerShdw>
                </a:effectLst>
              </a:rPr>
              <a:t>PRÁVA K PŘEPRAVOVANÝM VĚCEM</a:t>
            </a:r>
            <a:br>
              <a:rPr lang="cs-CZ" b="1" dirty="0">
                <a:solidFill>
                  <a:srgbClr val="C00000"/>
                </a:solidFill>
                <a:effectLst>
                  <a:outerShdw blurRad="38100" dist="38100" dir="2700000" algn="tl">
                    <a:srgbClr val="000000">
                      <a:alpha val="43137"/>
                    </a:srgbClr>
                  </a:outerShdw>
                </a:effectLst>
              </a:rPr>
            </a:br>
            <a:r>
              <a:rPr lang="cs-CZ" sz="2700" b="1" i="1" dirty="0">
                <a:solidFill>
                  <a:srgbClr val="C00000"/>
                </a:solidFill>
                <a:effectLst>
                  <a:outerShdw blurRad="38100" dist="38100" dir="2700000" algn="tl">
                    <a:srgbClr val="000000">
                      <a:alpha val="43137"/>
                    </a:srgbClr>
                  </a:outerShdw>
                </a:effectLst>
              </a:rPr>
              <a:t>RES IN TRANSITU</a:t>
            </a:r>
          </a:p>
        </p:txBody>
      </p:sp>
      <p:sp>
        <p:nvSpPr>
          <p:cNvPr id="3" name="Zástupný obsah 2">
            <a:extLst>
              <a:ext uri="{FF2B5EF4-FFF2-40B4-BE49-F238E27FC236}">
                <a16:creationId xmlns:a16="http://schemas.microsoft.com/office/drawing/2014/main" id="{E1CA3737-AE46-0F68-434C-4DD3BE153C7B}"/>
              </a:ext>
            </a:extLst>
          </p:cNvPr>
          <p:cNvSpPr>
            <a:spLocks noGrp="1"/>
          </p:cNvSpPr>
          <p:nvPr>
            <p:ph idx="1"/>
          </p:nvPr>
        </p:nvSpPr>
        <p:spPr>
          <a:xfrm>
            <a:off x="1066800" y="1597981"/>
            <a:ext cx="10058400" cy="4909351"/>
          </a:xfrm>
        </p:spPr>
        <p:txBody>
          <a:bodyPr>
            <a:normAutofit fontScale="77500" lnSpcReduction="20000"/>
          </a:bodyPr>
          <a:lstStyle/>
          <a:p>
            <a:pPr marL="0" marR="0" indent="0" algn="just">
              <a:lnSpc>
                <a:spcPct val="150000"/>
              </a:lnSpc>
              <a:spcAft>
                <a:spcPts val="800"/>
              </a:spcAft>
              <a:buNone/>
            </a:pPr>
            <a:r>
              <a:rPr lang="cs-CZ" sz="32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70 odst. 3 ZMPS: </a:t>
            </a:r>
            <a:r>
              <a:rPr lang="cs-CZ" sz="3200" kern="100" dirty="0">
                <a:solidFill>
                  <a:srgbClr val="004F88"/>
                </a:solidFill>
                <a:latin typeface="Times New Roman" panose="02020603050405020304" pitchFamily="18" charset="0"/>
                <a:ea typeface="Calibri" panose="020F0502020204030204" pitchFamily="34" charset="0"/>
                <a:cs typeface="Times New Roman" panose="02020603050405020304" pitchFamily="18" charset="0"/>
              </a:rPr>
              <a:t>	</a:t>
            </a:r>
            <a:r>
              <a:rPr lang="cs-CZ" sz="3200" i="1" dirty="0">
                <a:solidFill>
                  <a:srgbClr val="C00000"/>
                </a:solidFill>
                <a:effectLst/>
                <a:latin typeface="Times New Roman" panose="02020603050405020304" pitchFamily="18" charset="0"/>
                <a:ea typeface="Calibri" panose="020F0502020204030204" pitchFamily="34" charset="0"/>
              </a:rPr>
              <a:t>lex loci </a:t>
            </a:r>
            <a:r>
              <a:rPr lang="cs-CZ" sz="3200" i="1" dirty="0" err="1">
                <a:solidFill>
                  <a:srgbClr val="C00000"/>
                </a:solidFill>
                <a:effectLst/>
                <a:latin typeface="Times New Roman" panose="02020603050405020304" pitchFamily="18" charset="0"/>
                <a:ea typeface="Calibri" panose="020F0502020204030204" pitchFamily="34" charset="0"/>
              </a:rPr>
              <a:t>expeditionis</a:t>
            </a:r>
            <a:endParaRPr lang="cs-CZ" sz="3200"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Jestliže</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právní</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jednání</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které</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má</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být</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základem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pro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vznik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věcných</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k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hmotným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věcem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movitým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bylo</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učiněno</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po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započetí</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přepravy</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takové</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věci</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po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dobu</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trvání</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přepravy</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řídí</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tento</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vznik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právním</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řádem</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místa</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odkud</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byla</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odeslána</a:t>
            </a:r>
            <a:r>
              <a:rPr lang="en-GB" sz="3200"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Jestliže</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však</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vznik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zánik</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věcných</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k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těmto</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věcem</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uskutečňuje</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nakládáním</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cenným</a:t>
            </a:r>
            <a:r>
              <a:rPr lang="en-GB" sz="32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papírem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který</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je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nutno</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předložit</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za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účelem</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vydání</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věci</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nakládání</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ní</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použije</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právního</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řádu</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místa</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v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němž</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je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cenný</a:t>
            </a:r>
            <a:r>
              <a:rPr lang="en-GB" sz="3200" b="1"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b="1"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papír</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v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době</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nakládání</a:t>
            </a:r>
            <a:r>
              <a:rPr lang="en-GB" sz="32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GB" sz="32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ním</a:t>
            </a:r>
            <a:r>
              <a:rPr lang="en-GB" sz="32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cs-CZ" sz="3100" dirty="0">
                <a:solidFill>
                  <a:srgbClr val="C00000"/>
                </a:solidFill>
                <a:latin typeface="Times New Roman" panose="02020603050405020304" pitchFamily="18" charset="0"/>
                <a:cs typeface="Times New Roman" panose="02020603050405020304" pitchFamily="18" charset="0"/>
              </a:rPr>
              <a:t>Konosament (náložní list) – cenný papír: </a:t>
            </a:r>
            <a:r>
              <a:rPr lang="cs-CZ" sz="3100" i="1" dirty="0">
                <a:solidFill>
                  <a:srgbClr val="C00000"/>
                </a:solidFill>
                <a:latin typeface="Times New Roman" panose="02020603050405020304" pitchFamily="18" charset="0"/>
                <a:cs typeface="Times New Roman" panose="02020603050405020304" pitchFamily="18" charset="0"/>
              </a:rPr>
              <a:t>lex loci </a:t>
            </a:r>
            <a:r>
              <a:rPr lang="cs-CZ" sz="3100" i="1" dirty="0" err="1">
                <a:solidFill>
                  <a:srgbClr val="C00000"/>
                </a:solidFill>
                <a:latin typeface="Times New Roman" panose="02020603050405020304" pitchFamily="18" charset="0"/>
                <a:cs typeface="Times New Roman" panose="02020603050405020304" pitchFamily="18" charset="0"/>
              </a:rPr>
              <a:t>chartae</a:t>
            </a:r>
            <a:r>
              <a:rPr lang="cs-CZ" sz="3100" i="1" dirty="0">
                <a:solidFill>
                  <a:srgbClr val="C00000"/>
                </a:solidFill>
                <a:latin typeface="Times New Roman" panose="02020603050405020304" pitchFamily="18" charset="0"/>
                <a:cs typeface="Times New Roman" panose="02020603050405020304" pitchFamily="18" charset="0"/>
              </a:rPr>
              <a:t> </a:t>
            </a:r>
          </a:p>
        </p:txBody>
      </p:sp>
      <p:sp>
        <p:nvSpPr>
          <p:cNvPr id="4" name="Zástupný symbol pro datum 3">
            <a:extLst>
              <a:ext uri="{FF2B5EF4-FFF2-40B4-BE49-F238E27FC236}">
                <a16:creationId xmlns:a16="http://schemas.microsoft.com/office/drawing/2014/main" id="{6D425E12-25EC-006A-1249-3768329D80C0}"/>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244585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5A220EF-EC47-FEB2-C3CB-9DC4D51ADD25}"/>
              </a:ext>
            </a:extLst>
          </p:cNvPr>
          <p:cNvSpPr>
            <a:spLocks noGrp="1"/>
          </p:cNvSpPr>
          <p:nvPr>
            <p:ph type="title"/>
          </p:nvPr>
        </p:nvSpPr>
        <p:spPr>
          <a:xfrm>
            <a:off x="1066800" y="642594"/>
            <a:ext cx="10058400" cy="946509"/>
          </a:xfrm>
        </p:spPr>
        <p:txBody>
          <a:bodyPr/>
          <a:lstStyle/>
          <a:p>
            <a:pPr algn="ctr"/>
            <a:r>
              <a:rPr lang="cs-CZ" b="1" dirty="0">
                <a:solidFill>
                  <a:srgbClr val="C00000"/>
                </a:solidFill>
              </a:rPr>
              <a:t>VYDRŽENÍ</a:t>
            </a:r>
          </a:p>
        </p:txBody>
      </p:sp>
      <p:sp>
        <p:nvSpPr>
          <p:cNvPr id="3" name="Zástupný obsah 2">
            <a:extLst>
              <a:ext uri="{FF2B5EF4-FFF2-40B4-BE49-F238E27FC236}">
                <a16:creationId xmlns:a16="http://schemas.microsoft.com/office/drawing/2014/main" id="{CC2B82F1-7A59-2AE9-25DA-B83539EF7BD3}"/>
              </a:ext>
            </a:extLst>
          </p:cNvPr>
          <p:cNvSpPr>
            <a:spLocks noGrp="1"/>
          </p:cNvSpPr>
          <p:nvPr>
            <p:ph idx="1"/>
          </p:nvPr>
        </p:nvSpPr>
        <p:spPr>
          <a:xfrm>
            <a:off x="1066800" y="1589103"/>
            <a:ext cx="10058400" cy="4980373"/>
          </a:xfrm>
        </p:spPr>
        <p:txBody>
          <a:bodyPr>
            <a:normAutofit fontScale="77500" lnSpcReduction="20000"/>
          </a:bodyPr>
          <a:lstStyle/>
          <a:p>
            <a:pPr marL="0" marR="0" indent="0" algn="just">
              <a:lnSpc>
                <a:spcPct val="150000"/>
              </a:lnSpc>
              <a:spcAft>
                <a:spcPts val="800"/>
              </a:spcAft>
              <a:buNone/>
            </a:pPr>
            <a:r>
              <a:rPr lang="cs-CZ" sz="41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72 ZMPS</a:t>
            </a:r>
            <a:endParaRPr lang="cs-CZ" sz="4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Vydržení</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řídí</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právním</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řádem</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platným</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místě</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kde</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byla</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na</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počátku</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běhu</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vydržecí</a:t>
            </a:r>
            <a:r>
              <a:rPr lang="en-GB" sz="4100" b="1"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b="1"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doby</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Vydržitel</a:t>
            </a:r>
            <a:r>
              <a:rPr lang="en-GB" sz="4100"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4100"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však</a:t>
            </a:r>
            <a:r>
              <a:rPr lang="en-GB" sz="4100"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může</a:t>
            </a:r>
            <a:r>
              <a:rPr lang="en-GB" sz="4100"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dovolat</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právního</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řádu</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státu</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na</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jehož</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území</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4100"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vydržení</a:t>
            </a:r>
            <a:r>
              <a:rPr lang="en-GB" sz="4100" i="1" u="sng"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u="sng"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vykonalo</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jestliže</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od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doby</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kdy</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věc</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dostala</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do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tohoto</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státu</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jsou</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podle</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právního</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řádu</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tohoto</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státu</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splněny</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všechny</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podmínky</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4100" i="1" kern="100" dirty="0" err="1">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vydržení</a:t>
            </a:r>
            <a:r>
              <a:rPr lang="en-GB" sz="41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4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D815F417-AD8E-9234-D8B4-ACF4CCA33D1F}"/>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2934651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DD094ED-058F-6EDB-FDA3-8B3A2755C43B}"/>
              </a:ext>
            </a:extLst>
          </p:cNvPr>
          <p:cNvSpPr>
            <a:spLocks noGrp="1"/>
          </p:cNvSpPr>
          <p:nvPr>
            <p:ph type="title"/>
          </p:nvPr>
        </p:nvSpPr>
        <p:spPr/>
        <p:txBody>
          <a:bodyPr/>
          <a:lstStyle/>
          <a:p>
            <a:pPr algn="ctr"/>
            <a:r>
              <a:rPr lang="cs-CZ" dirty="0">
                <a:solidFill>
                  <a:srgbClr val="C00000"/>
                </a:solidFill>
                <a:effectLst>
                  <a:outerShdw blurRad="38100" dist="38100" dir="2700000" algn="tl">
                    <a:srgbClr val="000000">
                      <a:alpha val="43137"/>
                    </a:srgbClr>
                  </a:outerShdw>
                </a:effectLst>
              </a:rPr>
              <a:t>ZÁPISY DO VEŘEJNÝCH KNIH A PODOBNÝCH SEZNAMŮ</a:t>
            </a:r>
          </a:p>
        </p:txBody>
      </p:sp>
      <p:sp>
        <p:nvSpPr>
          <p:cNvPr id="3" name="Zástupný obsah 2">
            <a:extLst>
              <a:ext uri="{FF2B5EF4-FFF2-40B4-BE49-F238E27FC236}">
                <a16:creationId xmlns:a16="http://schemas.microsoft.com/office/drawing/2014/main" id="{C0C85FC2-C85A-F71A-FEDD-A61E4D932865}"/>
              </a:ext>
            </a:extLst>
          </p:cNvPr>
          <p:cNvSpPr>
            <a:spLocks noGrp="1"/>
          </p:cNvSpPr>
          <p:nvPr>
            <p:ph idx="1"/>
          </p:nvPr>
        </p:nvSpPr>
        <p:spPr>
          <a:xfrm>
            <a:off x="1066800" y="1908699"/>
            <a:ext cx="10058400" cy="4847207"/>
          </a:xfrm>
        </p:spPr>
        <p:txBody>
          <a:bodyPr>
            <a:noAutofit/>
          </a:bodyPr>
          <a:lstStyle/>
          <a:p>
            <a:pPr marL="0" indent="0" algn="just">
              <a:buNone/>
            </a:pPr>
            <a:r>
              <a:rPr lang="cs-CZ" sz="3200" kern="100" dirty="0">
                <a:effectLst/>
                <a:latin typeface="Times New Roman" panose="02020603050405020304" pitchFamily="18" charset="0"/>
                <a:ea typeface="Calibri" panose="020F0502020204030204" pitchFamily="34" charset="0"/>
                <a:cs typeface="Times New Roman" panose="02020603050405020304" pitchFamily="18" charset="0"/>
              </a:rPr>
              <a:t>§ 71 ZMPS</a:t>
            </a:r>
          </a:p>
          <a:p>
            <a:pPr marL="0" indent="0" algn="just">
              <a:buNone/>
            </a:pPr>
            <a:r>
              <a:rPr lang="cs-CZ"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cs-CZ" sz="3200" b="1" i="1" kern="100" dirty="0">
                <a:effectLst/>
                <a:latin typeface="Times New Roman" panose="02020603050405020304" pitchFamily="18" charset="0"/>
                <a:ea typeface="Calibri" panose="020F0502020204030204" pitchFamily="34" charset="0"/>
                <a:cs typeface="Times New Roman" panose="02020603050405020304" pitchFamily="18" charset="0"/>
              </a:rPr>
              <a:t>Ustanovení o zápisech</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 do veřejných knih a podobných seznamů platná </a:t>
            </a:r>
            <a:r>
              <a:rPr lang="cs-CZ" sz="3200" b="1" i="1" kern="100" dirty="0">
                <a:effectLst/>
                <a:latin typeface="Times New Roman" panose="02020603050405020304" pitchFamily="18" charset="0"/>
                <a:ea typeface="Calibri" panose="020F0502020204030204" pitchFamily="34" charset="0"/>
                <a:cs typeface="Times New Roman" panose="02020603050405020304" pitchFamily="18" charset="0"/>
              </a:rPr>
              <a:t>v místě, kde je nemovitá věc nebo věc movitá</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 se použijí i tehdy, pokud se právní důvod vzniku, zániku, omezení nebo převodu zapisovaného práva posuzuje podle jiného právního řádu.“</a:t>
            </a:r>
            <a:endParaRPr lang="cs-CZ"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cs-CZ" sz="2800" dirty="0">
                <a:solidFill>
                  <a:srgbClr val="3488A0"/>
                </a:solidFill>
                <a:latin typeface="Times New Roman" panose="02020603050405020304" pitchFamily="18" charset="0"/>
                <a:cs typeface="Times New Roman" panose="02020603050405020304" pitchFamily="18" charset="0"/>
              </a:rPr>
              <a:t>KATASTR NEMOVITOSTÍ</a:t>
            </a:r>
          </a:p>
          <a:p>
            <a:pPr marL="0" indent="0" algn="just">
              <a:buNone/>
            </a:pPr>
            <a:r>
              <a:rPr lang="cs-CZ" sz="2800" dirty="0">
                <a:solidFill>
                  <a:srgbClr val="3488A0"/>
                </a:solidFill>
                <a:latin typeface="Times New Roman" panose="02020603050405020304" pitchFamily="18" charset="0"/>
                <a:cs typeface="Times New Roman" panose="02020603050405020304" pitchFamily="18" charset="0"/>
              </a:rPr>
              <a:t>REJSTŘÍK ZÁSTAV </a:t>
            </a:r>
          </a:p>
        </p:txBody>
      </p:sp>
      <p:sp>
        <p:nvSpPr>
          <p:cNvPr id="4" name="Zástupný symbol pro datum 3">
            <a:extLst>
              <a:ext uri="{FF2B5EF4-FFF2-40B4-BE49-F238E27FC236}">
                <a16:creationId xmlns:a16="http://schemas.microsoft.com/office/drawing/2014/main" id="{54EE069E-58BE-3CB5-8292-6FA9FF124E01}"/>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034219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4061137-C9D9-E8E9-891B-AFED0E2FBA72}"/>
              </a:ext>
            </a:extLst>
          </p:cNvPr>
          <p:cNvSpPr>
            <a:spLocks noGrp="1"/>
          </p:cNvSpPr>
          <p:nvPr>
            <p:ph type="title"/>
          </p:nvPr>
        </p:nvSpPr>
        <p:spPr/>
        <p:txBody>
          <a:bodyPr/>
          <a:lstStyle/>
          <a:p>
            <a:pPr algn="ctr"/>
            <a:r>
              <a:rPr lang="cs-CZ" dirty="0">
                <a:solidFill>
                  <a:srgbClr val="C00000"/>
                </a:solidFill>
                <a:effectLst>
                  <a:outerShdw blurRad="38100" dist="38100" dir="2700000" algn="tl">
                    <a:srgbClr val="000000">
                      <a:alpha val="43137"/>
                    </a:srgbClr>
                  </a:outerShdw>
                </a:effectLst>
              </a:rPr>
              <a:t>VĚCNÁ PRÁVA K PLAVIDLŮM A LETADLŮM</a:t>
            </a:r>
          </a:p>
        </p:txBody>
      </p:sp>
      <p:sp>
        <p:nvSpPr>
          <p:cNvPr id="3" name="Zástupný obsah 2">
            <a:extLst>
              <a:ext uri="{FF2B5EF4-FFF2-40B4-BE49-F238E27FC236}">
                <a16:creationId xmlns:a16="http://schemas.microsoft.com/office/drawing/2014/main" id="{978388F7-A1B0-5BE6-12E1-937C3CBBE8B3}"/>
              </a:ext>
            </a:extLst>
          </p:cNvPr>
          <p:cNvSpPr>
            <a:spLocks noGrp="1"/>
          </p:cNvSpPr>
          <p:nvPr>
            <p:ph idx="1"/>
          </p:nvPr>
        </p:nvSpPr>
        <p:spPr>
          <a:xfrm>
            <a:off x="1066800" y="2014194"/>
            <a:ext cx="10058400" cy="3938550"/>
          </a:xfrm>
        </p:spPr>
        <p:txBody>
          <a:bodyPr>
            <a:noAutofit/>
          </a:bodyPr>
          <a:lstStyle/>
          <a:p>
            <a:pPr marL="0" indent="0" algn="just">
              <a:buNone/>
            </a:pPr>
            <a:r>
              <a:rPr lang="cs-CZ" sz="3200"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69 odst. 2 ZMPS</a:t>
            </a:r>
          </a:p>
          <a:p>
            <a:pPr marL="0" indent="0" algn="just">
              <a:buNone/>
            </a:pPr>
            <a:r>
              <a:rPr lang="cs-CZ" sz="32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Věcná práva k plavidlům a letadlům, která se zapisují do veřejného rejstříku, jejich vznik a zánik se řídí </a:t>
            </a:r>
            <a:r>
              <a:rPr lang="cs-CZ" sz="3200" b="1" i="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právním řádem státu, v jehož působnosti je tento rejstřík veden</a:t>
            </a:r>
            <a:r>
              <a:rPr lang="cs-CZ" sz="32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buFont typeface="Wingdings" panose="05000000000000000000" pitchFamily="2" charset="2"/>
              <a:buChar char="Ø"/>
            </a:pPr>
            <a:r>
              <a:rPr lang="cs-CZ" sz="2800" b="1" dirty="0">
                <a:effectLst/>
                <a:latin typeface="Times New Roman" panose="02020603050405020304" pitchFamily="18" charset="0"/>
                <a:ea typeface="Calibri" panose="020F0502020204030204" pitchFamily="34" charset="0"/>
                <a:cs typeface="Times New Roman" panose="02020603050405020304" pitchFamily="18" charset="0"/>
              </a:rPr>
              <a:t>námořní rejstřík </a:t>
            </a: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Ministerstvo</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dopravy</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800" dirty="0">
              <a:latin typeface="Times New Roman" panose="02020603050405020304" pitchFamily="18" charset="0"/>
              <a:ea typeface="Calibri" panose="020F0502020204030204" pitchFamily="34" charset="0"/>
              <a:cs typeface="Times New Roman" panose="02020603050405020304" pitchFamily="18" charset="0"/>
            </a:endParaRPr>
          </a:p>
          <a:p>
            <a:pPr algn="just">
              <a:buFont typeface="Wingdings" panose="05000000000000000000" pitchFamily="2" charset="2"/>
              <a:buChar char="Ø"/>
            </a:pPr>
            <a:r>
              <a:rPr lang="cs-CZ" sz="2800" b="1" dirty="0">
                <a:effectLst/>
                <a:latin typeface="Times New Roman" panose="02020603050405020304" pitchFamily="18" charset="0"/>
                <a:ea typeface="Calibri" panose="020F0502020204030204" pitchFamily="34" charset="0"/>
                <a:cs typeface="Times New Roman" panose="02020603050405020304" pitchFamily="18" charset="0"/>
              </a:rPr>
              <a:t>plavební rejstřík </a:t>
            </a: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Státní</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plavební</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správa</a:t>
            </a: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Ministerstvo</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dopravy</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t>
            </a:r>
            <a:r>
              <a:rPr lang="cs-CZ" sz="2800" dirty="0">
                <a:effectLst/>
                <a:latin typeface="Times New Roman" panose="02020603050405020304" pitchFamily="18" charset="0"/>
                <a:ea typeface="Calibri" panose="020F0502020204030204" pitchFamily="34" charset="0"/>
                <a:cs typeface="Times New Roman" panose="02020603050405020304" pitchFamily="18" charset="0"/>
              </a:rPr>
              <a:t> </a:t>
            </a:r>
          </a:p>
          <a:p>
            <a:pPr algn="just">
              <a:buFont typeface="Wingdings" panose="05000000000000000000" pitchFamily="2" charset="2"/>
              <a:buChar char="Ø"/>
            </a:pPr>
            <a:r>
              <a:rPr lang="cs-CZ" sz="2800" b="1" dirty="0">
                <a:effectLst/>
                <a:latin typeface="Times New Roman" panose="02020603050405020304" pitchFamily="18" charset="0"/>
                <a:ea typeface="Calibri" panose="020F0502020204030204" pitchFamily="34" charset="0"/>
                <a:cs typeface="Times New Roman" panose="02020603050405020304" pitchFamily="18" charset="0"/>
              </a:rPr>
              <a:t>letecký rejstřík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Úřad</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pro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civilní</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letectví</a:t>
            </a:r>
            <a:r>
              <a:rPr lang="cs-CZ" sz="2800" dirty="0">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podřízen</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Ministerstvu</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800" dirty="0" err="1">
                <a:effectLst/>
                <a:latin typeface="Times New Roman" panose="02020603050405020304" pitchFamily="18" charset="0"/>
                <a:ea typeface="Calibri" panose="020F0502020204030204" pitchFamily="34" charset="0"/>
                <a:cs typeface="Times New Roman" panose="02020603050405020304" pitchFamily="18" charset="0"/>
              </a:rPr>
              <a:t>dopravy</a:t>
            </a: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800" dirty="0">
              <a:latin typeface="Times New Roman" panose="02020603050405020304" pitchFamily="18" charset="0"/>
              <a:cs typeface="Times New Roman" panose="02020603050405020304" pitchFamily="18" charset="0"/>
            </a:endParaRPr>
          </a:p>
        </p:txBody>
      </p:sp>
      <p:sp>
        <p:nvSpPr>
          <p:cNvPr id="4" name="Zástupný symbol pro datum 3">
            <a:extLst>
              <a:ext uri="{FF2B5EF4-FFF2-40B4-BE49-F238E27FC236}">
                <a16:creationId xmlns:a16="http://schemas.microsoft.com/office/drawing/2014/main" id="{207C9760-DBDF-83F7-B725-11CBDEABD51F}"/>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709139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0C2FB46-7061-7798-ED40-64BA1AC8D3E0}"/>
              </a:ext>
            </a:extLst>
          </p:cNvPr>
          <p:cNvSpPr>
            <a:spLocks noGrp="1"/>
          </p:cNvSpPr>
          <p:nvPr>
            <p:ph type="title"/>
          </p:nvPr>
        </p:nvSpPr>
        <p:spPr>
          <a:xfrm>
            <a:off x="1066800" y="642594"/>
            <a:ext cx="10058400" cy="1186206"/>
          </a:xfrm>
        </p:spPr>
        <p:txBody>
          <a:bodyPr/>
          <a:lstStyle/>
          <a:p>
            <a:pPr algn="ctr"/>
            <a:r>
              <a:rPr lang="cs-CZ" dirty="0">
                <a:solidFill>
                  <a:srgbClr val="C00000"/>
                </a:solidFill>
              </a:rPr>
              <a:t>SVĚŘENSKÝ FOND</a:t>
            </a:r>
          </a:p>
        </p:txBody>
      </p:sp>
      <p:sp>
        <p:nvSpPr>
          <p:cNvPr id="3" name="Zástupný obsah 2">
            <a:extLst>
              <a:ext uri="{FF2B5EF4-FFF2-40B4-BE49-F238E27FC236}">
                <a16:creationId xmlns:a16="http://schemas.microsoft.com/office/drawing/2014/main" id="{4879928C-9305-38EC-835B-611E50CA879B}"/>
              </a:ext>
            </a:extLst>
          </p:cNvPr>
          <p:cNvSpPr>
            <a:spLocks noGrp="1"/>
          </p:cNvSpPr>
          <p:nvPr>
            <p:ph idx="1"/>
          </p:nvPr>
        </p:nvSpPr>
        <p:spPr>
          <a:xfrm>
            <a:off x="1066800" y="1606859"/>
            <a:ext cx="10058400" cy="5104660"/>
          </a:xfrm>
        </p:spPr>
        <p:txBody>
          <a:bodyPr>
            <a:normAutofit fontScale="77500" lnSpcReduction="20000"/>
          </a:bodyPr>
          <a:lstStyle/>
          <a:p>
            <a:pPr marL="0" indent="0" algn="just">
              <a:buNone/>
            </a:pPr>
            <a:r>
              <a:rPr lang="cs-CZ" sz="3100" b="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73 odst. 1 ZMPS</a:t>
            </a:r>
          </a:p>
          <a:p>
            <a:pPr marL="0" indent="0" algn="just">
              <a:buNone/>
            </a:pPr>
            <a:r>
              <a:rPr lang="cs-CZ" sz="2600" i="1" dirty="0">
                <a:latin typeface="Times New Roman" panose="02020603050405020304" pitchFamily="18" charset="0"/>
                <a:cs typeface="Times New Roman" panose="02020603050405020304" pitchFamily="18" charset="0"/>
              </a:rPr>
              <a:t>(1)</a:t>
            </a:r>
            <a:r>
              <a:rPr lang="cs-CZ" sz="2600" dirty="0">
                <a:latin typeface="Times New Roman" panose="02020603050405020304" pitchFamily="18" charset="0"/>
                <a:cs typeface="Times New Roman" panose="02020603050405020304" pitchFamily="18" charset="0"/>
              </a:rPr>
              <a:t> Svěřenský fond nebo obdobné zařízení (dále jen „fond“) se </a:t>
            </a:r>
            <a:r>
              <a:rPr lang="cs-CZ" sz="2600" b="1" dirty="0">
                <a:solidFill>
                  <a:srgbClr val="C00000"/>
                </a:solidFill>
                <a:latin typeface="Times New Roman" panose="02020603050405020304" pitchFamily="18" charset="0"/>
                <a:cs typeface="Times New Roman" panose="02020603050405020304" pitchFamily="18" charset="0"/>
              </a:rPr>
              <a:t>řídí právem určeným zakladatelem</a:t>
            </a:r>
            <a:r>
              <a:rPr lang="cs-CZ" sz="2600" dirty="0">
                <a:latin typeface="Times New Roman" panose="02020603050405020304" pitchFamily="18" charset="0"/>
                <a:cs typeface="Times New Roman" panose="02020603050405020304" pitchFamily="18" charset="0"/>
              </a:rPr>
              <a:t>, pokud určené právo fond upravuje nebo jinak lze ustanovení tohoto práva pro něj použít.</a:t>
            </a:r>
          </a:p>
          <a:p>
            <a:pPr marL="0" indent="0" algn="just">
              <a:buNone/>
            </a:pPr>
            <a:r>
              <a:rPr lang="cs-CZ" sz="2600" i="1" dirty="0">
                <a:latin typeface="Times New Roman" panose="02020603050405020304" pitchFamily="18" charset="0"/>
                <a:cs typeface="Times New Roman" panose="02020603050405020304" pitchFamily="18" charset="0"/>
              </a:rPr>
              <a:t>(2)</a:t>
            </a:r>
            <a:r>
              <a:rPr lang="cs-CZ" sz="2600" dirty="0">
                <a:latin typeface="Times New Roman" panose="02020603050405020304" pitchFamily="18" charset="0"/>
                <a:cs typeface="Times New Roman" panose="02020603050405020304" pitchFamily="18" charset="0"/>
              </a:rPr>
              <a:t> Není-li určeno právo podle odstavce 1 nebo nelze-li je použít, řídí se fond </a:t>
            </a:r>
            <a:r>
              <a:rPr lang="cs-CZ" sz="2600" dirty="0">
                <a:solidFill>
                  <a:srgbClr val="C00000"/>
                </a:solidFill>
                <a:latin typeface="Times New Roman" panose="02020603050405020304" pitchFamily="18" charset="0"/>
                <a:cs typeface="Times New Roman" panose="02020603050405020304" pitchFamily="18" charset="0"/>
              </a:rPr>
              <a:t>právem státu, s nímž nejúžeji souvisí</a:t>
            </a:r>
            <a:r>
              <a:rPr lang="cs-CZ" sz="2600" dirty="0">
                <a:latin typeface="Times New Roman" panose="02020603050405020304" pitchFamily="18" charset="0"/>
                <a:cs typeface="Times New Roman" panose="02020603050405020304" pitchFamily="18" charset="0"/>
              </a:rPr>
              <a:t>. Při určení tohoto práva je třeba přihlédnout zejména k</a:t>
            </a:r>
          </a:p>
          <a:p>
            <a:pPr marL="0" indent="0" algn="just">
              <a:buNone/>
            </a:pPr>
            <a:r>
              <a:rPr lang="cs-CZ" sz="2600" i="1" dirty="0">
                <a:latin typeface="Times New Roman" panose="02020603050405020304" pitchFamily="18" charset="0"/>
                <a:cs typeface="Times New Roman" panose="02020603050405020304" pitchFamily="18" charset="0"/>
              </a:rPr>
              <a:t>a)</a:t>
            </a:r>
            <a:r>
              <a:rPr lang="cs-CZ" sz="2600" dirty="0">
                <a:latin typeface="Times New Roman" panose="02020603050405020304" pitchFamily="18" charset="0"/>
                <a:cs typeface="Times New Roman" panose="02020603050405020304" pitchFamily="18" charset="0"/>
              </a:rPr>
              <a:t> </a:t>
            </a:r>
            <a:r>
              <a:rPr lang="cs-CZ" sz="2600" dirty="0">
                <a:solidFill>
                  <a:srgbClr val="C00000"/>
                </a:solidFill>
                <a:latin typeface="Times New Roman" panose="02020603050405020304" pitchFamily="18" charset="0"/>
                <a:cs typeface="Times New Roman" panose="02020603050405020304" pitchFamily="18" charset="0"/>
              </a:rPr>
              <a:t>místu, z něhož je fond spravován</a:t>
            </a:r>
            <a:r>
              <a:rPr lang="cs-CZ" sz="2600" dirty="0">
                <a:latin typeface="Times New Roman" panose="02020603050405020304" pitchFamily="18" charset="0"/>
                <a:cs typeface="Times New Roman" panose="02020603050405020304" pitchFamily="18" charset="0"/>
              </a:rPr>
              <a:t>,</a:t>
            </a:r>
          </a:p>
          <a:p>
            <a:pPr marL="0" indent="0" algn="just">
              <a:buNone/>
            </a:pPr>
            <a:r>
              <a:rPr lang="cs-CZ" sz="2600" i="1" dirty="0">
                <a:latin typeface="Times New Roman" panose="02020603050405020304" pitchFamily="18" charset="0"/>
                <a:cs typeface="Times New Roman" panose="02020603050405020304" pitchFamily="18" charset="0"/>
              </a:rPr>
              <a:t>b)</a:t>
            </a:r>
            <a:r>
              <a:rPr lang="cs-CZ" sz="2600" dirty="0">
                <a:latin typeface="Times New Roman" panose="02020603050405020304" pitchFamily="18" charset="0"/>
                <a:cs typeface="Times New Roman" panose="02020603050405020304" pitchFamily="18" charset="0"/>
              </a:rPr>
              <a:t> </a:t>
            </a:r>
            <a:r>
              <a:rPr lang="cs-CZ" sz="2600" dirty="0">
                <a:solidFill>
                  <a:srgbClr val="C00000"/>
                </a:solidFill>
                <a:latin typeface="Times New Roman" panose="02020603050405020304" pitchFamily="18" charset="0"/>
                <a:cs typeface="Times New Roman" panose="02020603050405020304" pitchFamily="18" charset="0"/>
              </a:rPr>
              <a:t>místu, v němž je převážně umístěn majetek jej vytvářející</a:t>
            </a:r>
            <a:r>
              <a:rPr lang="cs-CZ" sz="2600" dirty="0">
                <a:latin typeface="Times New Roman" panose="02020603050405020304" pitchFamily="18" charset="0"/>
                <a:cs typeface="Times New Roman" panose="02020603050405020304" pitchFamily="18" charset="0"/>
              </a:rPr>
              <a:t>,</a:t>
            </a:r>
          </a:p>
          <a:p>
            <a:pPr marL="0" indent="0" algn="just">
              <a:buNone/>
            </a:pPr>
            <a:r>
              <a:rPr lang="cs-CZ" sz="2600" i="1" dirty="0">
                <a:latin typeface="Times New Roman" panose="02020603050405020304" pitchFamily="18" charset="0"/>
                <a:cs typeface="Times New Roman" panose="02020603050405020304" pitchFamily="18" charset="0"/>
              </a:rPr>
              <a:t>c)</a:t>
            </a:r>
            <a:r>
              <a:rPr lang="cs-CZ" sz="2600" dirty="0">
                <a:latin typeface="Times New Roman" panose="02020603050405020304" pitchFamily="18" charset="0"/>
                <a:cs typeface="Times New Roman" panose="02020603050405020304" pitchFamily="18" charset="0"/>
              </a:rPr>
              <a:t> </a:t>
            </a:r>
            <a:r>
              <a:rPr lang="cs-CZ" sz="2600" dirty="0">
                <a:solidFill>
                  <a:srgbClr val="C00000"/>
                </a:solidFill>
                <a:latin typeface="Times New Roman" panose="02020603050405020304" pitchFamily="18" charset="0"/>
                <a:cs typeface="Times New Roman" panose="02020603050405020304" pitchFamily="18" charset="0"/>
              </a:rPr>
              <a:t>místu sídla nebo obvyklého pobytu svěřenského správce</a:t>
            </a:r>
            <a:r>
              <a:rPr lang="cs-CZ" sz="2600" dirty="0">
                <a:latin typeface="Times New Roman" panose="02020603050405020304" pitchFamily="18" charset="0"/>
                <a:cs typeface="Times New Roman" panose="02020603050405020304" pitchFamily="18" charset="0"/>
              </a:rPr>
              <a:t>,</a:t>
            </a:r>
          </a:p>
          <a:p>
            <a:pPr marL="0" indent="0" algn="just">
              <a:buNone/>
            </a:pPr>
            <a:r>
              <a:rPr lang="cs-CZ" sz="2600" i="1" dirty="0">
                <a:latin typeface="Times New Roman" panose="02020603050405020304" pitchFamily="18" charset="0"/>
                <a:cs typeface="Times New Roman" panose="02020603050405020304" pitchFamily="18" charset="0"/>
              </a:rPr>
              <a:t>d)</a:t>
            </a:r>
            <a:r>
              <a:rPr lang="cs-CZ" sz="2600" dirty="0">
                <a:latin typeface="Times New Roman" panose="02020603050405020304" pitchFamily="18" charset="0"/>
                <a:cs typeface="Times New Roman" panose="02020603050405020304" pitchFamily="18" charset="0"/>
              </a:rPr>
              <a:t> </a:t>
            </a:r>
            <a:r>
              <a:rPr lang="cs-CZ" sz="2600" dirty="0">
                <a:solidFill>
                  <a:srgbClr val="C00000"/>
                </a:solidFill>
                <a:latin typeface="Times New Roman" panose="02020603050405020304" pitchFamily="18" charset="0"/>
                <a:cs typeface="Times New Roman" panose="02020603050405020304" pitchFamily="18" charset="0"/>
              </a:rPr>
              <a:t>účelům sledovaným vytvořením fondu a místům, kde těchto účelů má být dosaženo</a:t>
            </a:r>
            <a:r>
              <a:rPr lang="cs-CZ" sz="2600" dirty="0">
                <a:latin typeface="Times New Roman" panose="02020603050405020304" pitchFamily="18" charset="0"/>
                <a:cs typeface="Times New Roman" panose="02020603050405020304" pitchFamily="18" charset="0"/>
              </a:rPr>
              <a:t>.</a:t>
            </a:r>
          </a:p>
          <a:p>
            <a:pPr marL="0" indent="0" algn="just">
              <a:buNone/>
            </a:pPr>
            <a:r>
              <a:rPr lang="cs-CZ" sz="2600" i="1" dirty="0">
                <a:latin typeface="Times New Roman" panose="02020603050405020304" pitchFamily="18" charset="0"/>
                <a:cs typeface="Times New Roman" panose="02020603050405020304" pitchFamily="18" charset="0"/>
              </a:rPr>
              <a:t>(3)</a:t>
            </a:r>
            <a:r>
              <a:rPr lang="cs-CZ" sz="2600" dirty="0">
                <a:latin typeface="Times New Roman" panose="02020603050405020304" pitchFamily="18" charset="0"/>
                <a:cs typeface="Times New Roman" panose="02020603050405020304" pitchFamily="18" charset="0"/>
              </a:rPr>
              <a:t> Je-li možné určitý prvek fondu oddělit od ostatních, může být rozhodné právo určeno pro něj samostatně.</a:t>
            </a:r>
          </a:p>
          <a:p>
            <a:pPr marL="0" indent="0" algn="just">
              <a:buNone/>
            </a:pPr>
            <a:r>
              <a:rPr lang="cs-CZ" sz="2600" i="1" dirty="0">
                <a:latin typeface="Times New Roman" panose="02020603050405020304" pitchFamily="18" charset="0"/>
                <a:cs typeface="Times New Roman" panose="02020603050405020304" pitchFamily="18" charset="0"/>
              </a:rPr>
              <a:t>(4)</a:t>
            </a:r>
            <a:r>
              <a:rPr lang="cs-CZ" sz="2600" dirty="0">
                <a:latin typeface="Times New Roman" panose="02020603050405020304" pitchFamily="18" charset="0"/>
                <a:cs typeface="Times New Roman" panose="02020603050405020304" pitchFamily="18" charset="0"/>
              </a:rPr>
              <a:t> </a:t>
            </a:r>
            <a:r>
              <a:rPr lang="cs-CZ" sz="2600" dirty="0">
                <a:solidFill>
                  <a:srgbClr val="C00000"/>
                </a:solidFill>
                <a:latin typeface="Times New Roman" panose="02020603050405020304" pitchFamily="18" charset="0"/>
                <a:cs typeface="Times New Roman" panose="02020603050405020304" pitchFamily="18" charset="0"/>
              </a:rPr>
              <a:t>Fond zřízený v zahraničí se uznává i v oblasti českého práva</a:t>
            </a:r>
            <a:r>
              <a:rPr lang="cs-CZ" sz="2600" dirty="0">
                <a:latin typeface="Times New Roman" panose="02020603050405020304" pitchFamily="18" charset="0"/>
                <a:cs typeface="Times New Roman" panose="02020603050405020304" pitchFamily="18" charset="0"/>
              </a:rPr>
              <a:t>, vykazuje-li základní znaky požadované pro něj českým právem.</a:t>
            </a:r>
          </a:p>
          <a:p>
            <a:pPr marL="0" indent="0">
              <a:buNone/>
            </a:pPr>
            <a:endParaRPr lang="cs-CZ" dirty="0"/>
          </a:p>
        </p:txBody>
      </p:sp>
      <p:sp>
        <p:nvSpPr>
          <p:cNvPr id="4" name="Zástupný symbol pro datum 3">
            <a:extLst>
              <a:ext uri="{FF2B5EF4-FFF2-40B4-BE49-F238E27FC236}">
                <a16:creationId xmlns:a16="http://schemas.microsoft.com/office/drawing/2014/main" id="{360AF746-B277-E499-46C9-C74244E59760}"/>
              </a:ext>
            </a:extLst>
          </p:cNvPr>
          <p:cNvSpPr>
            <a:spLocks noGrp="1"/>
          </p:cNvSpPr>
          <p:nvPr>
            <p:ph type="dt" sz="half" idx="10"/>
          </p:nvPr>
        </p:nvSpPr>
        <p:spPr/>
        <p:txBody>
          <a:bodyPr/>
          <a:lstStyle/>
          <a:p>
            <a:pPr rtl="0"/>
            <a:fld id="{3B2AC929-901E-466E-BE68-07E756E2CD9A}" type="datetime1">
              <a:rPr lang="cs-CZ" smtClean="0"/>
              <a:t>11.11.2024</a:t>
            </a:fld>
            <a:endParaRPr lang="en-US" dirty="0"/>
          </a:p>
        </p:txBody>
      </p:sp>
    </p:spTree>
    <p:extLst>
      <p:ext uri="{BB962C8B-B14F-4D97-AF65-F5344CB8AC3E}">
        <p14:creationId xmlns:p14="http://schemas.microsoft.com/office/powerpoint/2010/main" val="2658007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57778AA-7E4C-5C79-EBDF-D91C1CA429DC}"/>
              </a:ext>
            </a:extLst>
          </p:cNvPr>
          <p:cNvSpPr>
            <a:spLocks noGrp="1"/>
          </p:cNvSpPr>
          <p:nvPr>
            <p:ph type="title"/>
          </p:nvPr>
        </p:nvSpPr>
        <p:spPr>
          <a:xfrm>
            <a:off x="1066800" y="642594"/>
            <a:ext cx="10058400" cy="1088552"/>
          </a:xfrm>
        </p:spPr>
        <p:txBody>
          <a:bodyPr>
            <a:normAutofit fontScale="90000"/>
          </a:bodyPr>
          <a:lstStyle/>
          <a:p>
            <a:pPr algn="ctr"/>
            <a:r>
              <a:rPr lang="cs-CZ" b="1" dirty="0">
                <a:solidFill>
                  <a:srgbClr val="C00000"/>
                </a:solidFill>
                <a:effectLst>
                  <a:outerShdw blurRad="38100" dist="38100" dir="2700000" algn="tl">
                    <a:srgbClr val="000000">
                      <a:alpha val="43137"/>
                    </a:srgbClr>
                  </a:outerShdw>
                </a:effectLst>
              </a:rPr>
              <a:t>KOLIZNÍ ÚPRAVA INDIVIDUÁLNÍCH PRACOVNÍCH SMLUV </a:t>
            </a:r>
          </a:p>
        </p:txBody>
      </p:sp>
      <p:sp>
        <p:nvSpPr>
          <p:cNvPr id="3" name="Zástupný obsah 2">
            <a:extLst>
              <a:ext uri="{FF2B5EF4-FFF2-40B4-BE49-F238E27FC236}">
                <a16:creationId xmlns:a16="http://schemas.microsoft.com/office/drawing/2014/main" id="{32182A30-6478-B7DA-4387-ED17F85F7996}"/>
              </a:ext>
            </a:extLst>
          </p:cNvPr>
          <p:cNvSpPr>
            <a:spLocks noGrp="1"/>
          </p:cNvSpPr>
          <p:nvPr>
            <p:ph idx="1"/>
          </p:nvPr>
        </p:nvSpPr>
        <p:spPr>
          <a:xfrm>
            <a:off x="1066800" y="1926454"/>
            <a:ext cx="10058400" cy="4474346"/>
          </a:xfrm>
        </p:spPr>
        <p:txBody>
          <a:bodyPr>
            <a:normAutofit fontScale="92500" lnSpcReduction="20000"/>
          </a:bodyPr>
          <a:lstStyle/>
          <a:p>
            <a:pPr marL="0" indent="0" algn="ctr">
              <a:buNone/>
            </a:pPr>
            <a:r>
              <a:rPr lang="cs-CZ" sz="2800" dirty="0">
                <a:solidFill>
                  <a:srgbClr val="C00000"/>
                </a:solidFill>
                <a:highlight>
                  <a:srgbClr val="FFFF00"/>
                </a:highlight>
                <a:latin typeface="Times New Roman" panose="02020603050405020304" pitchFamily="18" charset="0"/>
                <a:cs typeface="Times New Roman" panose="02020603050405020304" pitchFamily="18" charset="0"/>
              </a:rPr>
              <a:t>Nařízení č. 593/2008 o právu rozhodném pro smluvní závazkové vztahy </a:t>
            </a:r>
            <a:r>
              <a:rPr lang="cs-CZ" sz="2800" dirty="0">
                <a:solidFill>
                  <a:srgbClr val="C00000"/>
                </a:solidFill>
                <a:latin typeface="Times New Roman" panose="02020603050405020304" pitchFamily="18" charset="0"/>
                <a:cs typeface="Times New Roman" panose="02020603050405020304" pitchFamily="18" charset="0"/>
              </a:rPr>
              <a:t>(</a:t>
            </a:r>
            <a:r>
              <a:rPr lang="cs-CZ" sz="2800" dirty="0">
                <a:solidFill>
                  <a:srgbClr val="C00000"/>
                </a:solidFill>
                <a:highlight>
                  <a:srgbClr val="FFFF00"/>
                </a:highlight>
                <a:latin typeface="Times New Roman" panose="02020603050405020304" pitchFamily="18" charset="0"/>
                <a:cs typeface="Times New Roman" panose="02020603050405020304" pitchFamily="18" charset="0"/>
              </a:rPr>
              <a:t>Řím I</a:t>
            </a:r>
            <a:r>
              <a:rPr lang="cs-CZ" sz="2800" dirty="0">
                <a:solidFill>
                  <a:srgbClr val="C00000"/>
                </a:solidFill>
                <a:latin typeface="Times New Roman" panose="02020603050405020304" pitchFamily="18" charset="0"/>
                <a:cs typeface="Times New Roman" panose="02020603050405020304" pitchFamily="18" charset="0"/>
              </a:rPr>
              <a:t>)</a:t>
            </a:r>
          </a:p>
          <a:p>
            <a:pPr marL="0" marR="0" indent="0" algn="just">
              <a:lnSpc>
                <a:spcPct val="150000"/>
              </a:lnSpc>
              <a:spcAft>
                <a:spcPts val="800"/>
              </a:spcAft>
              <a:buNone/>
            </a:pPr>
            <a:r>
              <a:rPr lang="cs-CZ" sz="2800" b="1" kern="100" dirty="0">
                <a:effectLst/>
                <a:latin typeface="Times New Roman" panose="02020603050405020304" pitchFamily="18" charset="0"/>
                <a:ea typeface="Calibri" panose="020F0502020204030204" pitchFamily="34" charset="0"/>
                <a:cs typeface="Times New Roman" panose="02020603050405020304" pitchFamily="18" charset="0"/>
              </a:rPr>
              <a:t>3 základní principy</a:t>
            </a:r>
            <a:r>
              <a:rPr lang="cs-CZ" sz="2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Wingdings" panose="05000000000000000000" pitchFamily="2" charset="2"/>
              <a:buChar char=""/>
            </a:pPr>
            <a:r>
              <a:rPr lang="cs-CZ" sz="2800" kern="100" dirty="0">
                <a:effectLst/>
                <a:latin typeface="Times New Roman" panose="02020603050405020304" pitchFamily="18" charset="0"/>
                <a:ea typeface="Calibri" panose="020F0502020204030204" pitchFamily="34" charset="0"/>
                <a:cs typeface="Times New Roman" panose="02020603050405020304" pitchFamily="18" charset="0"/>
              </a:rPr>
              <a:t>autonomie vůle smluvních stran</a:t>
            </a:r>
            <a:endParaRPr lang="cs-CZ"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Wingdings" panose="05000000000000000000" pitchFamily="2" charset="2"/>
              <a:buChar char=""/>
            </a:pPr>
            <a:r>
              <a:rPr lang="cs-CZ" sz="2800" kern="100" dirty="0">
                <a:effectLst/>
                <a:latin typeface="Times New Roman" panose="02020603050405020304" pitchFamily="18" charset="0"/>
                <a:ea typeface="Calibri" panose="020F0502020204030204" pitchFamily="34" charset="0"/>
                <a:cs typeface="Times New Roman" panose="02020603050405020304" pitchFamily="18" charset="0"/>
              </a:rPr>
              <a:t>princip nej užšího spojení  </a:t>
            </a:r>
            <a:endParaRPr lang="cs-CZ"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Wingdings" panose="05000000000000000000" pitchFamily="2" charset="2"/>
              <a:buChar char=""/>
            </a:pPr>
            <a:r>
              <a:rPr lang="cs-CZ" sz="2800" kern="100" dirty="0">
                <a:effectLst/>
                <a:latin typeface="Times New Roman" panose="02020603050405020304" pitchFamily="18" charset="0"/>
                <a:ea typeface="Calibri" panose="020F0502020204030204" pitchFamily="34" charset="0"/>
                <a:cs typeface="Times New Roman" panose="02020603050405020304" pitchFamily="18" charset="0"/>
              </a:rPr>
              <a:t>princip ochrany zaměstnance</a:t>
            </a:r>
            <a:endParaRPr lang="cs-CZ"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cs-CZ" sz="2800" b="1" dirty="0">
                <a:effectLst/>
                <a:latin typeface="Times New Roman" panose="02020603050405020304" pitchFamily="18" charset="0"/>
                <a:ea typeface="Calibri" panose="020F0502020204030204" pitchFamily="34" charset="0"/>
              </a:rPr>
              <a:t>Ochrana zaměstnance</a:t>
            </a:r>
            <a:r>
              <a:rPr lang="cs-CZ" sz="2800" dirty="0">
                <a:effectLst/>
                <a:latin typeface="Times New Roman" panose="02020603050405020304" pitchFamily="18" charset="0"/>
                <a:ea typeface="Calibri" panose="020F0502020204030204" pitchFamily="34" charset="0"/>
              </a:rPr>
              <a:t> se projevuje </a:t>
            </a:r>
            <a:r>
              <a:rPr lang="cs-CZ" sz="2800" b="1" dirty="0">
                <a:effectLst/>
                <a:latin typeface="Times New Roman" panose="02020603050405020304" pitchFamily="18" charset="0"/>
                <a:ea typeface="Calibri" panose="020F0502020204030204" pitchFamily="34" charset="0"/>
              </a:rPr>
              <a:t>omezením smluvní svobody (kogentní normy).</a:t>
            </a:r>
          </a:p>
          <a:p>
            <a:pPr marL="0" indent="0">
              <a:buNone/>
            </a:pPr>
            <a:endParaRPr lang="cs-CZ" sz="1800" b="1" dirty="0">
              <a:latin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8820C88A-A1FB-9F7B-C300-F21AC1C3C348}"/>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740601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A38B9F1-C41E-A481-CE6D-783B373824D9}"/>
              </a:ext>
            </a:extLst>
          </p:cNvPr>
          <p:cNvSpPr>
            <a:spLocks noGrp="1"/>
          </p:cNvSpPr>
          <p:nvPr>
            <p:ph type="title"/>
          </p:nvPr>
        </p:nvSpPr>
        <p:spPr>
          <a:xfrm>
            <a:off x="1066800" y="642594"/>
            <a:ext cx="10058400" cy="715689"/>
          </a:xfrm>
        </p:spPr>
        <p:txBody>
          <a:bodyPr>
            <a:normAutofit/>
          </a:bodyPr>
          <a:lstStyle/>
          <a:p>
            <a:pPr algn="ctr"/>
            <a:r>
              <a:rPr lang="cs-CZ" sz="2800" b="1" dirty="0">
                <a:solidFill>
                  <a:srgbClr val="C00000"/>
                </a:solidFill>
                <a:effectLst>
                  <a:outerShdw blurRad="38100" dist="38100" dir="2700000" algn="tl">
                    <a:srgbClr val="000000">
                      <a:alpha val="43137"/>
                    </a:srgbClr>
                  </a:outerShdw>
                </a:effectLst>
              </a:rPr>
              <a:t>KOLIZNÍ ÚPRAVA INDIVIDUÁLNÍCH PRACOVNÍCH SMLUV </a:t>
            </a:r>
            <a:endParaRPr lang="cs-CZ" sz="2800"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620BC277-D91B-87F7-28C7-1F5DC61DD850}"/>
              </a:ext>
            </a:extLst>
          </p:cNvPr>
          <p:cNvSpPr>
            <a:spLocks noGrp="1"/>
          </p:cNvSpPr>
          <p:nvPr>
            <p:ph idx="1"/>
          </p:nvPr>
        </p:nvSpPr>
        <p:spPr>
          <a:xfrm>
            <a:off x="1066800" y="1358283"/>
            <a:ext cx="10058400" cy="5299969"/>
          </a:xfrm>
        </p:spPr>
        <p:txBody>
          <a:bodyPr>
            <a:normAutofit fontScale="62500" lnSpcReduction="20000"/>
          </a:bodyPr>
          <a:lstStyle/>
          <a:p>
            <a:pPr marL="0" marR="0" indent="0" algn="just">
              <a:lnSpc>
                <a:spcPct val="120000"/>
              </a:lnSpc>
              <a:spcAft>
                <a:spcPts val="800"/>
              </a:spcAft>
              <a:buNone/>
            </a:pPr>
            <a:r>
              <a:rPr lang="cs-CZ" sz="29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Čl. 8 odst. 1 nařízení Řím I:</a:t>
            </a:r>
            <a:endParaRPr lang="cs-CZ" sz="2900" kern="100" dirty="0">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2900" b="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Individuální pracovní smlouvy</a:t>
            </a:r>
            <a:endParaRPr lang="cs-CZ"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1.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Individuální pracovní smlouva</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 se řídí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právem zvoleným stranami</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 v souladu s článkem 3. Tato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volba však nesmí zaměstnance zbavit ochrany</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 kterou mu poskytují ustanovení, od nichž se nelze smluvně odchýlit podle práva, které by v případě neexistence volby bylo použito na základě odstavců 2, 3 a 4 tohoto článku.</a:t>
            </a:r>
            <a:endParaRPr lang="cs-CZ"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2. V míře, ve které nebylo právo rozhodné pro individuální pracovní smlouvu zvoleno stranami, se smlouva řídí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právem země, v níž, případně z níž, zaměstnanec při plnění smlouvy obvykle vykonává svoji práci</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 Za změnu země obvyklého výkonu práce se nepovažuje, když zaměstnanec dočasně vykonává svou práci v jiné zemi</a:t>
            </a:r>
            <a:r>
              <a:rPr lang="cs-CZ" sz="2900"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3. Nelze-li rozhodné právo na základě odstavce 2 určit, řídí se smlouva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právem země, v níž se nachází provozovna, která zaměstnance zaměstnala</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20000"/>
              </a:lnSpc>
              <a:spcAft>
                <a:spcPts val="800"/>
              </a:spcAft>
              <a:buNone/>
            </a:pP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4. Vyplývá-li z celkových okolností, že je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smlouva úžeji spojena s jinou zemí</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 než je země uvedená v odstavcích 2 nebo 3, použije se </a:t>
            </a:r>
            <a:r>
              <a:rPr lang="cs-CZ" sz="2900" b="1"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právo této jiné země</a:t>
            </a:r>
            <a:r>
              <a:rPr lang="cs-CZ" sz="2900" i="1" kern="100" dirty="0">
                <a:solidFill>
                  <a:srgbClr val="004E9A"/>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2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EFE3CD8D-7BCD-A983-BE6C-0596C49049DF}"/>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2790470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A263753-00AC-DFF6-1C86-BDF46FE873BD}"/>
              </a:ext>
            </a:extLst>
          </p:cNvPr>
          <p:cNvSpPr>
            <a:spLocks noGrp="1"/>
          </p:cNvSpPr>
          <p:nvPr>
            <p:ph type="title"/>
          </p:nvPr>
        </p:nvSpPr>
        <p:spPr>
          <a:xfrm>
            <a:off x="1066800" y="642594"/>
            <a:ext cx="10058400" cy="795589"/>
          </a:xfrm>
        </p:spPr>
        <p:txBody>
          <a:bodyPr>
            <a:normAutofit/>
          </a:bodyPr>
          <a:lstStyle/>
          <a:p>
            <a:pPr marL="0" indent="0" algn="ctr">
              <a:buNone/>
            </a:pPr>
            <a:r>
              <a:rPr lang="cs-CZ" sz="3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INDIVIDUÁLNÍ PRACOVNÍ SMLOUVA</a:t>
            </a:r>
          </a:p>
        </p:txBody>
      </p:sp>
      <p:sp>
        <p:nvSpPr>
          <p:cNvPr id="3" name="Zástupný obsah 2">
            <a:extLst>
              <a:ext uri="{FF2B5EF4-FFF2-40B4-BE49-F238E27FC236}">
                <a16:creationId xmlns:a16="http://schemas.microsoft.com/office/drawing/2014/main" id="{1B8A50E1-C789-C057-02F9-0490C36F778D}"/>
              </a:ext>
            </a:extLst>
          </p:cNvPr>
          <p:cNvSpPr>
            <a:spLocks noGrp="1"/>
          </p:cNvSpPr>
          <p:nvPr>
            <p:ph idx="1"/>
          </p:nvPr>
        </p:nvSpPr>
        <p:spPr>
          <a:xfrm>
            <a:off x="969145" y="1438182"/>
            <a:ext cx="10058400" cy="5086905"/>
          </a:xfrm>
        </p:spPr>
        <p:txBody>
          <a:bodyPr>
            <a:normAutofit fontScale="92500" lnSpcReduction="20000"/>
          </a:bodyPr>
          <a:lstStyle/>
          <a:p>
            <a:pPr marL="0" indent="0">
              <a:buNone/>
            </a:pPr>
            <a:r>
              <a:rPr lang="cs-CZ" sz="2800" b="1" dirty="0">
                <a:effectLst/>
                <a:highlight>
                  <a:srgbClr val="FFFF00"/>
                </a:highlight>
                <a:latin typeface="Times New Roman" panose="02020603050405020304" pitchFamily="18" charset="0"/>
                <a:ea typeface="Calibri" panose="020F0502020204030204" pitchFamily="34" charset="0"/>
              </a:rPr>
              <a:t>C-66/85</a:t>
            </a:r>
            <a:r>
              <a:rPr lang="cs-CZ" sz="2800" dirty="0">
                <a:effectLst/>
                <a:highlight>
                  <a:srgbClr val="FFFF00"/>
                </a:highlight>
                <a:latin typeface="Times New Roman" panose="02020603050405020304" pitchFamily="18" charset="0"/>
                <a:ea typeface="Calibri" panose="020F0502020204030204" pitchFamily="34" charset="0"/>
              </a:rPr>
              <a:t>, </a:t>
            </a:r>
            <a:r>
              <a:rPr lang="cs-CZ" sz="2800" b="1" i="1" dirty="0">
                <a:effectLst/>
                <a:highlight>
                  <a:srgbClr val="FFFF00"/>
                </a:highlight>
                <a:latin typeface="Times New Roman" panose="02020603050405020304" pitchFamily="18" charset="0"/>
                <a:ea typeface="Calibri" panose="020F0502020204030204" pitchFamily="34" charset="0"/>
              </a:rPr>
              <a:t>Deborah </a:t>
            </a:r>
            <a:r>
              <a:rPr lang="cs-CZ" sz="2800" b="1" i="1" dirty="0" err="1">
                <a:effectLst/>
                <a:highlight>
                  <a:srgbClr val="FFFF00"/>
                </a:highlight>
                <a:latin typeface="Times New Roman" panose="02020603050405020304" pitchFamily="18" charset="0"/>
                <a:ea typeface="Calibri" panose="020F0502020204030204" pitchFamily="34" charset="0"/>
              </a:rPr>
              <a:t>Lawrie</a:t>
            </a:r>
            <a:r>
              <a:rPr lang="cs-CZ" sz="2800" b="1" i="1" dirty="0">
                <a:effectLst/>
                <a:highlight>
                  <a:srgbClr val="FFFF00"/>
                </a:highlight>
                <a:latin typeface="Times New Roman" panose="02020603050405020304" pitchFamily="18" charset="0"/>
                <a:ea typeface="Calibri" panose="020F0502020204030204" pitchFamily="34" charset="0"/>
              </a:rPr>
              <a:t>-Blum proti Land Baden-</a:t>
            </a:r>
            <a:r>
              <a:rPr lang="cs-CZ" sz="2800" b="1" i="1" dirty="0" err="1">
                <a:effectLst/>
                <a:highlight>
                  <a:srgbClr val="FFFF00"/>
                </a:highlight>
                <a:latin typeface="Times New Roman" panose="02020603050405020304" pitchFamily="18" charset="0"/>
                <a:ea typeface="Calibri" panose="020F0502020204030204" pitchFamily="34" charset="0"/>
              </a:rPr>
              <a:t>Württemberg</a:t>
            </a:r>
            <a:endParaRPr lang="cs-CZ" sz="2800" b="1" i="1" dirty="0">
              <a:effectLst/>
              <a:highlight>
                <a:srgbClr val="FFFF00"/>
              </a:highlight>
              <a:latin typeface="Times New Roman" panose="02020603050405020304" pitchFamily="18" charset="0"/>
              <a:ea typeface="Calibri" panose="020F0502020204030204" pitchFamily="34" charset="0"/>
            </a:endParaRPr>
          </a:p>
          <a:p>
            <a:pPr marL="0" marR="0" indent="0" algn="just">
              <a:lnSpc>
                <a:spcPct val="150000"/>
              </a:lnSpc>
              <a:spcAft>
                <a:spcPts val="800"/>
              </a:spcAft>
              <a:buNone/>
            </a:pPr>
            <a:r>
              <a:rPr lang="cs-CZ" sz="24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Charakteristické znaky</a:t>
            </a:r>
            <a:r>
              <a:rPr lang="cs-CZ" sz="2400"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cs-CZ" sz="24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pracovní smlouvy</a:t>
            </a: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a) </a:t>
            </a:r>
            <a:r>
              <a:rPr lang="cs-CZ" sz="2400" b="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osobní výkon činnosti</a:t>
            </a:r>
            <a:r>
              <a:rPr lang="cs-CZ" sz="2400"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 fyzické osoby</a:t>
            </a:r>
            <a:endParaRPr lang="cs-CZ" sz="2400"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b) </a:t>
            </a:r>
            <a:r>
              <a:rPr lang="cs-CZ" sz="2400" b="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ve stanoveném časovém rámci </a:t>
            </a: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(jednak v časové rovině v podobě vymezené pracovní doby, jednak v časové rovině trvání samotného vztahu - není nutné, aby byl konec trvání vztahu přesně stanoven, postačí pouze způsob ukončení vyplývající buď ze smlouvy nebo z právní úpravy)</a:t>
            </a:r>
            <a:endParaRPr lang="cs-CZ"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c) </a:t>
            </a:r>
            <a:r>
              <a:rPr lang="cs-CZ" sz="2400" b="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úplatnost</a:t>
            </a:r>
            <a:endParaRPr lang="cs-CZ" sz="2400"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d) </a:t>
            </a:r>
            <a:r>
              <a:rPr lang="cs-CZ" sz="2400" b="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vázanost na pokyny zaměstnavatele a podřízení se jeho organizační struktuře</a:t>
            </a:r>
            <a:endParaRPr lang="cs-CZ"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sz="2400" b="1" i="1" dirty="0">
              <a:highlight>
                <a:srgbClr val="FFFF00"/>
              </a:highlight>
              <a:latin typeface="Times New Roman" panose="02020603050405020304" pitchFamily="18" charset="0"/>
              <a:cs typeface="Times New Roman" panose="02020603050405020304" pitchFamily="18" charset="0"/>
            </a:endParaRPr>
          </a:p>
          <a:p>
            <a:pPr marL="0" indent="0">
              <a:buNone/>
            </a:pPr>
            <a:endParaRPr lang="cs-CZ" sz="2800" i="1" dirty="0">
              <a:solidFill>
                <a:srgbClr val="C00000"/>
              </a:solidFill>
              <a:highlight>
                <a:srgbClr val="FFFF00"/>
              </a:highlight>
              <a:latin typeface="Times New Roman" panose="02020603050405020304" pitchFamily="18" charset="0"/>
              <a:cs typeface="Times New Roman" panose="02020603050405020304" pitchFamily="18" charset="0"/>
            </a:endParaRPr>
          </a:p>
        </p:txBody>
      </p:sp>
      <p:sp>
        <p:nvSpPr>
          <p:cNvPr id="4" name="Zástupný symbol pro datum 3">
            <a:extLst>
              <a:ext uri="{FF2B5EF4-FFF2-40B4-BE49-F238E27FC236}">
                <a16:creationId xmlns:a16="http://schemas.microsoft.com/office/drawing/2014/main" id="{5C80EA83-B012-6A21-55DB-B932E98EB874}"/>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443869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6F3FD20-D798-0CC8-ACF7-4E9134763D31}"/>
              </a:ext>
            </a:extLst>
          </p:cNvPr>
          <p:cNvSpPr>
            <a:spLocks noGrp="1"/>
          </p:cNvSpPr>
          <p:nvPr>
            <p:ph type="title"/>
          </p:nvPr>
        </p:nvSpPr>
        <p:spPr>
          <a:xfrm>
            <a:off x="1066800" y="642594"/>
            <a:ext cx="10058400" cy="999775"/>
          </a:xfrm>
        </p:spPr>
        <p:txBody>
          <a:bodyPr>
            <a:normAutofit/>
          </a:bodyPr>
          <a:lstStyle/>
          <a:p>
            <a:pPr algn="ctr"/>
            <a:r>
              <a:rPr lang="cs-CZ" sz="36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INDIVIDUÁLNÍ PRACOVNÍ SMLOUVA</a:t>
            </a:r>
            <a:endParaRPr lang="cs-CZ" sz="3600"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1AC0B06A-05E0-F499-73EF-97B5CF387C41}"/>
              </a:ext>
            </a:extLst>
          </p:cNvPr>
          <p:cNvSpPr>
            <a:spLocks noGrp="1"/>
          </p:cNvSpPr>
          <p:nvPr>
            <p:ph idx="1"/>
          </p:nvPr>
        </p:nvSpPr>
        <p:spPr>
          <a:xfrm>
            <a:off x="1066800" y="1642369"/>
            <a:ext cx="10058400" cy="4310375"/>
          </a:xfrm>
        </p:spPr>
        <p:txBody>
          <a:bodyPr>
            <a:normAutofit/>
          </a:bodyPr>
          <a:lstStyle/>
          <a:p>
            <a:pPr marL="0" indent="0" algn="just">
              <a:buNone/>
            </a:pPr>
            <a:endParaRPr lang="cs-CZ" sz="4000" dirty="0">
              <a:effectLst/>
              <a:latin typeface="Times New Roman" panose="02020603050405020304" pitchFamily="18" charset="0"/>
              <a:ea typeface="Calibri" panose="020F0502020204030204" pitchFamily="34" charset="0"/>
            </a:endParaRPr>
          </a:p>
          <a:p>
            <a:pPr algn="just">
              <a:buFont typeface="Wingdings" panose="05000000000000000000" pitchFamily="2" charset="2"/>
              <a:buChar char="Ø"/>
            </a:pPr>
            <a:r>
              <a:rPr lang="cs-CZ" sz="4000" dirty="0">
                <a:effectLst/>
                <a:latin typeface="Times New Roman" panose="02020603050405020304" pitchFamily="18" charset="0"/>
                <a:ea typeface="Calibri" panose="020F0502020204030204" pitchFamily="34" charset="0"/>
              </a:rPr>
              <a:t>dohody o pracích konaných mimo pracovní poměr </a:t>
            </a:r>
          </a:p>
          <a:p>
            <a:pPr algn="just">
              <a:buFont typeface="Wingdings" panose="05000000000000000000" pitchFamily="2" charset="2"/>
              <a:buChar char="Ø"/>
            </a:pPr>
            <a:r>
              <a:rPr lang="cs-CZ" sz="4000" kern="100" dirty="0">
                <a:effectLst/>
                <a:latin typeface="Times New Roman" panose="02020603050405020304" pitchFamily="18" charset="0"/>
                <a:ea typeface="Calibri" panose="020F0502020204030204" pitchFamily="34" charset="0"/>
                <a:cs typeface="Times New Roman" panose="02020603050405020304" pitchFamily="18" charset="0"/>
              </a:rPr>
              <a:t>faktický výkon práce </a:t>
            </a:r>
          </a:p>
          <a:p>
            <a:pPr algn="just">
              <a:buFont typeface="Wingdings" panose="05000000000000000000" pitchFamily="2" charset="2"/>
              <a:buChar char="Ø"/>
            </a:pPr>
            <a:r>
              <a:rPr lang="cs-CZ" sz="4000" kern="100" dirty="0">
                <a:effectLst/>
                <a:latin typeface="Times New Roman" panose="02020603050405020304" pitchFamily="18" charset="0"/>
                <a:ea typeface="Calibri" panose="020F0502020204030204" pitchFamily="34" charset="0"/>
                <a:cs typeface="Times New Roman" panose="02020603050405020304" pitchFamily="18" charset="0"/>
              </a:rPr>
              <a:t>švarcsystém</a:t>
            </a:r>
            <a:endParaRPr lang="cs-CZ" sz="4000" dirty="0">
              <a:effectLst/>
              <a:latin typeface="Times New Roman" panose="02020603050405020304" pitchFamily="18" charset="0"/>
              <a:ea typeface="Calibri" panose="020F0502020204030204" pitchFamily="34" charset="0"/>
            </a:endParaRPr>
          </a:p>
          <a:p>
            <a:pPr marL="0" indent="0">
              <a:buNone/>
            </a:pPr>
            <a:endParaRPr lang="cs-CZ" dirty="0"/>
          </a:p>
        </p:txBody>
      </p:sp>
      <p:sp>
        <p:nvSpPr>
          <p:cNvPr id="4" name="Zástupný symbol pro datum 3">
            <a:extLst>
              <a:ext uri="{FF2B5EF4-FFF2-40B4-BE49-F238E27FC236}">
                <a16:creationId xmlns:a16="http://schemas.microsoft.com/office/drawing/2014/main" id="{B840EE91-B0A7-D439-610D-D5302DB16FFD}"/>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7064543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415BBCE-8FC4-118B-38C1-83E8DE87C48A}"/>
              </a:ext>
            </a:extLst>
          </p:cNvPr>
          <p:cNvSpPr>
            <a:spLocks noGrp="1"/>
          </p:cNvSpPr>
          <p:nvPr>
            <p:ph type="title"/>
          </p:nvPr>
        </p:nvSpPr>
        <p:spPr/>
        <p:txBody>
          <a:bodyPr/>
          <a:lstStyle/>
          <a:p>
            <a:pPr algn="ctr"/>
            <a:r>
              <a:rPr lang="cs-CZ" dirty="0">
                <a:effectLst>
                  <a:outerShdw blurRad="38100" dist="38100" dir="2700000" algn="tl">
                    <a:srgbClr val="000000">
                      <a:alpha val="43137"/>
                    </a:srgbClr>
                  </a:outerShdw>
                </a:effectLst>
              </a:rPr>
              <a:t>VOLBA PRÁVA </a:t>
            </a:r>
          </a:p>
        </p:txBody>
      </p:sp>
      <p:sp>
        <p:nvSpPr>
          <p:cNvPr id="3" name="Zástupný obsah 2">
            <a:extLst>
              <a:ext uri="{FF2B5EF4-FFF2-40B4-BE49-F238E27FC236}">
                <a16:creationId xmlns:a16="http://schemas.microsoft.com/office/drawing/2014/main" id="{FFE9D417-6856-416F-7F62-1548A4351288}"/>
              </a:ext>
            </a:extLst>
          </p:cNvPr>
          <p:cNvSpPr>
            <a:spLocks noGrp="1"/>
          </p:cNvSpPr>
          <p:nvPr>
            <p:ph idx="1"/>
          </p:nvPr>
        </p:nvSpPr>
        <p:spPr>
          <a:xfrm>
            <a:off x="1066800" y="1686757"/>
            <a:ext cx="10058400" cy="4864963"/>
          </a:xfrm>
        </p:spPr>
        <p:txBody>
          <a:bodyPr>
            <a:normAutofit fontScale="92500"/>
          </a:bodyPr>
          <a:lstStyle/>
          <a:p>
            <a:pPr marL="0" indent="0" algn="just">
              <a:buNone/>
            </a:pPr>
            <a:r>
              <a:rPr lang="cs-CZ" sz="2400" b="1" dirty="0">
                <a:solidFill>
                  <a:srgbClr val="C00000"/>
                </a:solidFill>
              </a:rPr>
              <a:t>Článek 8 </a:t>
            </a:r>
            <a:r>
              <a:rPr lang="cs-CZ" sz="2400" b="1" dirty="0"/>
              <a:t>NAŘÍZENÍ ŘÍM I</a:t>
            </a:r>
          </a:p>
          <a:p>
            <a:pPr marL="0" indent="0" algn="just">
              <a:buNone/>
            </a:pPr>
            <a:r>
              <a:rPr lang="cs-CZ" sz="2400" b="1" dirty="0"/>
              <a:t>Individuální pracovní smlouvy</a:t>
            </a:r>
          </a:p>
          <a:p>
            <a:pPr marL="0" indent="0" algn="just">
              <a:buNone/>
            </a:pPr>
            <a:r>
              <a:rPr lang="cs-CZ" sz="2400" dirty="0"/>
              <a:t>1.   </a:t>
            </a:r>
            <a:r>
              <a:rPr lang="cs-CZ" sz="2400" i="1" dirty="0"/>
              <a:t>Individuální pracovní smlouva se řídí právem zvoleným stranami v souladu s článkem 3. Tato </a:t>
            </a:r>
            <a:r>
              <a:rPr lang="cs-CZ" sz="2400" b="1" i="1" u="sng" dirty="0">
                <a:solidFill>
                  <a:srgbClr val="C00000"/>
                </a:solidFill>
              </a:rPr>
              <a:t>volba</a:t>
            </a:r>
            <a:r>
              <a:rPr lang="cs-CZ" sz="2400" b="1" i="1" dirty="0"/>
              <a:t> však </a:t>
            </a:r>
            <a:r>
              <a:rPr lang="cs-CZ" sz="2400" b="1" i="1" u="sng" dirty="0">
                <a:solidFill>
                  <a:srgbClr val="C00000"/>
                </a:solidFill>
              </a:rPr>
              <a:t>nesmí zaměstnance zbavit ochrany</a:t>
            </a:r>
            <a:r>
              <a:rPr lang="cs-CZ" sz="2400" b="1" i="1" dirty="0">
                <a:solidFill>
                  <a:srgbClr val="C00000"/>
                </a:solidFill>
              </a:rPr>
              <a:t>,</a:t>
            </a:r>
            <a:r>
              <a:rPr lang="cs-CZ" sz="2400" b="1" i="1" dirty="0"/>
              <a:t> kterou mu </a:t>
            </a:r>
            <a:r>
              <a:rPr lang="cs-CZ" sz="2400" b="1" i="1" dirty="0">
                <a:solidFill>
                  <a:srgbClr val="C00000"/>
                </a:solidFill>
              </a:rPr>
              <a:t>poskytují ustanovení, od nichž se nelze smluvně odchýlit podle práva, které by v případě neexistence volby bylo použito</a:t>
            </a:r>
            <a:r>
              <a:rPr lang="cs-CZ" sz="2400" b="1" i="1" dirty="0"/>
              <a:t> </a:t>
            </a:r>
            <a:r>
              <a:rPr lang="cs-CZ" sz="2400" i="1" dirty="0"/>
              <a:t>na základě odstavců 2, 3 a 4 tohoto článku.</a:t>
            </a:r>
          </a:p>
          <a:p>
            <a:pPr marL="0" indent="0" algn="just">
              <a:buNone/>
            </a:pPr>
            <a:r>
              <a:rPr lang="cs-CZ" sz="2400" dirty="0"/>
              <a:t>2.   </a:t>
            </a:r>
            <a:r>
              <a:rPr lang="cs-CZ" sz="2400" i="1" dirty="0"/>
              <a:t>V míře, ve které nebylo právo rozhodné pro individuální pracovní smlouvu zvoleno stranami, se smlouva řídí právem země, v níž, případně z níž, zaměstnanec při plnění smlouvy </a:t>
            </a:r>
            <a:r>
              <a:rPr lang="cs-CZ" sz="2400" b="1" i="1" dirty="0">
                <a:solidFill>
                  <a:srgbClr val="C00000"/>
                </a:solidFill>
              </a:rPr>
              <a:t>obvykle vykonává svoji práci</a:t>
            </a:r>
            <a:r>
              <a:rPr lang="cs-CZ" sz="2400" i="1" dirty="0"/>
              <a:t>. </a:t>
            </a:r>
            <a:r>
              <a:rPr lang="cs-CZ" sz="2400" i="1" dirty="0">
                <a:solidFill>
                  <a:srgbClr val="C00000"/>
                </a:solidFill>
              </a:rPr>
              <a:t>Za změnu země obvyklého výkonu práce se nepovažuje, když zaměstnanec dočasně vykonává svou práci v jiné zemi.</a:t>
            </a:r>
          </a:p>
          <a:p>
            <a:pPr marL="0" indent="0">
              <a:buNone/>
            </a:pPr>
            <a:endParaRPr lang="cs-CZ" dirty="0"/>
          </a:p>
        </p:txBody>
      </p:sp>
      <p:sp>
        <p:nvSpPr>
          <p:cNvPr id="4" name="Zástupný symbol pro datum 3">
            <a:extLst>
              <a:ext uri="{FF2B5EF4-FFF2-40B4-BE49-F238E27FC236}">
                <a16:creationId xmlns:a16="http://schemas.microsoft.com/office/drawing/2014/main" id="{9E0C3974-6BF9-FAF8-2451-27E94EADC55A}"/>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895127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E7CF34-9D58-8DC9-F881-DC0A6AE82904}"/>
              </a:ext>
            </a:extLst>
          </p:cNvPr>
          <p:cNvSpPr>
            <a:spLocks noGrp="1"/>
          </p:cNvSpPr>
          <p:nvPr>
            <p:ph type="title"/>
          </p:nvPr>
        </p:nvSpPr>
        <p:spPr/>
        <p:txBody>
          <a:bodyPr/>
          <a:lstStyle/>
          <a:p>
            <a:pPr algn="ctr"/>
            <a:r>
              <a:rPr lang="cs-CZ" b="1" dirty="0">
                <a:solidFill>
                  <a:srgbClr val="7030A0"/>
                </a:solidFill>
                <a:effectLst>
                  <a:outerShdw blurRad="38100" dist="38100" dir="2700000" algn="tl">
                    <a:srgbClr val="000000">
                      <a:alpha val="43137"/>
                    </a:srgbClr>
                  </a:outerShdw>
                </a:effectLst>
              </a:rPr>
              <a:t>MÍSTO OBVYKLÉHO VÝKONU PRÁCE </a:t>
            </a:r>
            <a:br>
              <a:rPr lang="cs-CZ" b="1" dirty="0">
                <a:solidFill>
                  <a:srgbClr val="7030A0"/>
                </a:solidFill>
                <a:effectLst>
                  <a:outerShdw blurRad="38100" dist="38100" dir="2700000" algn="tl">
                    <a:srgbClr val="000000">
                      <a:alpha val="43137"/>
                    </a:srgbClr>
                  </a:outerShdw>
                </a:effectLst>
              </a:rPr>
            </a:br>
            <a:r>
              <a:rPr lang="cs-CZ" sz="3200" b="1" i="1" dirty="0">
                <a:solidFill>
                  <a:srgbClr val="7030A0"/>
                </a:solidFill>
                <a:effectLst>
                  <a:outerShdw blurRad="38100" dist="38100" dir="2700000" algn="tl">
                    <a:srgbClr val="000000">
                      <a:alpha val="43137"/>
                    </a:srgbClr>
                  </a:outerShdw>
                </a:effectLst>
              </a:rPr>
              <a:t>LEX LOCI LABORIS</a:t>
            </a:r>
          </a:p>
        </p:txBody>
      </p:sp>
      <p:sp>
        <p:nvSpPr>
          <p:cNvPr id="3" name="Zástupný obsah 2">
            <a:extLst>
              <a:ext uri="{FF2B5EF4-FFF2-40B4-BE49-F238E27FC236}">
                <a16:creationId xmlns:a16="http://schemas.microsoft.com/office/drawing/2014/main" id="{EE8C116F-8FE0-6BBB-D727-4B95C1CEE2F8}"/>
              </a:ext>
            </a:extLst>
          </p:cNvPr>
          <p:cNvSpPr>
            <a:spLocks noGrp="1"/>
          </p:cNvSpPr>
          <p:nvPr>
            <p:ph idx="1"/>
          </p:nvPr>
        </p:nvSpPr>
        <p:spPr>
          <a:xfrm>
            <a:off x="1066800" y="2103120"/>
            <a:ext cx="10058400" cy="4297680"/>
          </a:xfrm>
        </p:spPr>
        <p:txBody>
          <a:bodyPr>
            <a:normAutofit/>
          </a:bodyPr>
          <a:lstStyle/>
          <a:p>
            <a:pPr marL="0" indent="0">
              <a:buNone/>
            </a:pPr>
            <a:r>
              <a:rPr lang="cs-CZ" sz="3600" b="1" dirty="0">
                <a:solidFill>
                  <a:srgbClr val="7030A0"/>
                </a:solidFill>
                <a:effectLst/>
                <a:latin typeface="Times New Roman" panose="02020603050405020304" pitchFamily="18" charset="0"/>
                <a:ea typeface="Calibri" panose="020F0502020204030204" pitchFamily="34" charset="0"/>
              </a:rPr>
              <a:t>kde zaměstnanec práci </a:t>
            </a:r>
            <a:r>
              <a:rPr lang="cs-CZ" sz="3600" b="1" u="sng" dirty="0">
                <a:solidFill>
                  <a:srgbClr val="7030A0"/>
                </a:solidFill>
                <a:effectLst/>
                <a:latin typeface="Times New Roman" panose="02020603050405020304" pitchFamily="18" charset="0"/>
                <a:ea typeface="Calibri" panose="020F0502020204030204" pitchFamily="34" charset="0"/>
              </a:rPr>
              <a:t>fakticky</a:t>
            </a:r>
            <a:r>
              <a:rPr lang="cs-CZ" sz="3600" b="1" dirty="0">
                <a:solidFill>
                  <a:srgbClr val="7030A0"/>
                </a:solidFill>
                <a:effectLst/>
                <a:latin typeface="Times New Roman" panose="02020603050405020304" pitchFamily="18" charset="0"/>
                <a:ea typeface="Calibri" panose="020F0502020204030204" pitchFamily="34" charset="0"/>
              </a:rPr>
              <a:t> obvykle vykonává</a:t>
            </a:r>
          </a:p>
          <a:p>
            <a:pPr marL="0" indent="0">
              <a:buNone/>
            </a:pPr>
            <a:r>
              <a:rPr lang="cs-CZ" sz="3600" b="1" dirty="0">
                <a:effectLst/>
                <a:highlight>
                  <a:srgbClr val="FFFF00"/>
                </a:highlight>
                <a:latin typeface="Times New Roman" panose="02020603050405020304" pitchFamily="18" charset="0"/>
                <a:ea typeface="Calibri" panose="020F0502020204030204" pitchFamily="34" charset="0"/>
              </a:rPr>
              <a:t>C-29/10, </a:t>
            </a:r>
            <a:r>
              <a:rPr lang="cs-CZ" sz="3600" b="1" dirty="0" err="1">
                <a:effectLst/>
                <a:highlight>
                  <a:srgbClr val="FFFF00"/>
                </a:highlight>
                <a:latin typeface="Times New Roman" panose="02020603050405020304" pitchFamily="18" charset="0"/>
                <a:ea typeface="Calibri" panose="020F0502020204030204" pitchFamily="34" charset="0"/>
              </a:rPr>
              <a:t>Heiko</a:t>
            </a:r>
            <a:r>
              <a:rPr lang="cs-CZ" sz="3600" b="1" dirty="0">
                <a:effectLst/>
                <a:highlight>
                  <a:srgbClr val="FFFF00"/>
                </a:highlight>
                <a:latin typeface="Times New Roman" panose="02020603050405020304" pitchFamily="18" charset="0"/>
                <a:ea typeface="Calibri" panose="020F0502020204030204" pitchFamily="34" charset="0"/>
              </a:rPr>
              <a:t> </a:t>
            </a:r>
            <a:r>
              <a:rPr lang="cs-CZ" sz="3600" b="1" dirty="0" err="1">
                <a:effectLst/>
                <a:highlight>
                  <a:srgbClr val="FFFF00"/>
                </a:highlight>
                <a:latin typeface="Times New Roman" panose="02020603050405020304" pitchFamily="18" charset="0"/>
                <a:ea typeface="Calibri" panose="020F0502020204030204" pitchFamily="34" charset="0"/>
              </a:rPr>
              <a:t>Koelzsch</a:t>
            </a:r>
            <a:r>
              <a:rPr lang="cs-CZ" sz="3600" b="1" dirty="0">
                <a:effectLst/>
                <a:highlight>
                  <a:srgbClr val="FFFF00"/>
                </a:highlight>
                <a:latin typeface="Times New Roman" panose="02020603050405020304" pitchFamily="18" charset="0"/>
                <a:ea typeface="Calibri" panose="020F0502020204030204" pitchFamily="34" charset="0"/>
              </a:rPr>
              <a:t> v. Lucembursko</a:t>
            </a:r>
          </a:p>
          <a:p>
            <a:pPr marL="0" indent="0" algn="just">
              <a:buNone/>
            </a:pPr>
            <a:r>
              <a:rPr lang="cs-CZ" sz="2800" b="1" dirty="0">
                <a:effectLst/>
                <a:latin typeface="Times New Roman" panose="02020603050405020304" pitchFamily="18" charset="0"/>
                <a:ea typeface="Calibri" panose="020F0502020204030204" pitchFamily="34" charset="0"/>
              </a:rPr>
              <a:t>stát, ve kterém nebo z kterého zaměstnanec </a:t>
            </a:r>
            <a:r>
              <a:rPr lang="cs-CZ" sz="3200" b="1" u="sng" dirty="0">
                <a:solidFill>
                  <a:srgbClr val="7030A0"/>
                </a:solidFill>
                <a:effectLst/>
                <a:latin typeface="Times New Roman" panose="02020603050405020304" pitchFamily="18" charset="0"/>
                <a:ea typeface="Calibri" panose="020F0502020204030204" pitchFamily="34" charset="0"/>
              </a:rPr>
              <a:t>"</a:t>
            </a:r>
            <a:r>
              <a:rPr lang="cs-CZ" sz="3200" b="1" i="1" u="sng" dirty="0">
                <a:solidFill>
                  <a:srgbClr val="7030A0"/>
                </a:solidFill>
                <a:effectLst/>
                <a:latin typeface="Times New Roman" panose="02020603050405020304" pitchFamily="18" charset="0"/>
                <a:ea typeface="Calibri" panose="020F0502020204030204" pitchFamily="34" charset="0"/>
              </a:rPr>
              <a:t>plní podstatnou část svých povinností vůči svému zaměstnavateli</a:t>
            </a:r>
            <a:r>
              <a:rPr lang="cs-CZ" sz="3200" i="1" u="sng" dirty="0">
                <a:solidFill>
                  <a:srgbClr val="7030A0"/>
                </a:solidFill>
                <a:effectLst/>
                <a:latin typeface="Times New Roman" panose="02020603050405020304" pitchFamily="18" charset="0"/>
                <a:ea typeface="Calibri" panose="020F0502020204030204" pitchFamily="34" charset="0"/>
              </a:rPr>
              <a:t>" </a:t>
            </a:r>
          </a:p>
          <a:p>
            <a:pPr marL="0" indent="0" algn="just">
              <a:buNone/>
            </a:pPr>
            <a:r>
              <a:rPr lang="cs-CZ" sz="3000" i="1" dirty="0"/>
              <a:t>Za změnu země obvyklého výkonu práce se nepovažuje, když zaměstnanec dočasně vykonává svou práci v jiné zemi.</a:t>
            </a:r>
            <a:endParaRPr lang="cs-CZ" sz="3000" i="1" u="sng" dirty="0">
              <a:effectLst/>
              <a:latin typeface="Times New Roman" panose="02020603050405020304" pitchFamily="18" charset="0"/>
              <a:ea typeface="Calibri" panose="020F0502020204030204" pitchFamily="34" charset="0"/>
            </a:endParaRPr>
          </a:p>
          <a:p>
            <a:pPr marL="0" indent="0" algn="just">
              <a:buNone/>
            </a:pPr>
            <a:endParaRPr lang="cs-CZ" sz="2800" u="sng" dirty="0">
              <a:solidFill>
                <a:srgbClr val="7030A0"/>
              </a:solidFill>
            </a:endParaRPr>
          </a:p>
        </p:txBody>
      </p:sp>
      <p:sp>
        <p:nvSpPr>
          <p:cNvPr id="4" name="Zástupný symbol pro datum 3">
            <a:extLst>
              <a:ext uri="{FF2B5EF4-FFF2-40B4-BE49-F238E27FC236}">
                <a16:creationId xmlns:a16="http://schemas.microsoft.com/office/drawing/2014/main" id="{2CF89AF8-8601-028B-9A41-CC6E351E9328}"/>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515630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2F4D4F5-E4C5-5520-FC98-6BEDA8ACA2B3}"/>
              </a:ext>
            </a:extLst>
          </p:cNvPr>
          <p:cNvSpPr>
            <a:spLocks noGrp="1"/>
          </p:cNvSpPr>
          <p:nvPr>
            <p:ph type="title"/>
          </p:nvPr>
        </p:nvSpPr>
        <p:spPr/>
        <p:txBody>
          <a:bodyPr>
            <a:noAutofit/>
          </a:bodyPr>
          <a:lstStyle/>
          <a:p>
            <a:pPr algn="ctr"/>
            <a:r>
              <a:rPr lang="cs-CZ"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S</a:t>
            </a:r>
            <a:r>
              <a:rPr lang="en-GB" sz="3200" b="1" dirty="0" err="1">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měrnice</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 </a:t>
            </a:r>
            <a:r>
              <a:rPr lang="en-GB" sz="3200" b="1" dirty="0" err="1">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Evropského</a:t>
            </a:r>
            <a:r>
              <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t>
            </a:r>
            <a:r>
              <a:rPr lang="en-GB" sz="3200" b="1" dirty="0" err="1">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parlamentu</a:t>
            </a:r>
            <a:r>
              <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a Rady </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96/71/ES </a:t>
            </a:r>
            <a:r>
              <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ze </a:t>
            </a:r>
            <a:r>
              <a:rPr lang="en-GB" sz="3200" b="1" dirty="0" err="1">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dne</a:t>
            </a:r>
            <a:r>
              <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16. </a:t>
            </a:r>
            <a:r>
              <a:rPr lang="en-GB" sz="3200" b="1" dirty="0" err="1">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prosince</a:t>
            </a:r>
            <a:r>
              <a:rPr lang="en-GB" sz="3200" b="1" dirty="0">
                <a:solidFill>
                  <a:srgbClr val="0070C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 1996 </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o </a:t>
            </a:r>
            <a:r>
              <a:rPr lang="en-GB" sz="3200" b="1" dirty="0" err="1">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vysílání</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 </a:t>
            </a:r>
            <a:r>
              <a:rPr lang="en-GB" sz="3200" b="1" dirty="0" err="1">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pracovníků</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 v </a:t>
            </a:r>
            <a:r>
              <a:rPr lang="en-GB" sz="3200" b="1" dirty="0" err="1">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rámci</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 </a:t>
            </a:r>
            <a:r>
              <a:rPr lang="en-GB" sz="3200" b="1" dirty="0" err="1">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poskytování</a:t>
            </a:r>
            <a:r>
              <a:rPr lang="en-GB" sz="3200" b="1" dirty="0">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 </a:t>
            </a:r>
            <a:r>
              <a:rPr lang="en-GB" sz="3200" b="1" dirty="0" err="1">
                <a:solidFill>
                  <a:srgbClr val="0070C0"/>
                </a:solidFill>
                <a:effectLst>
                  <a:outerShdw blurRad="38100" dist="38100" dir="2700000" algn="tl">
                    <a:srgbClr val="000000">
                      <a:alpha val="43137"/>
                    </a:srgbClr>
                  </a:outerShdw>
                </a:effectLst>
                <a:highlight>
                  <a:srgbClr val="FFFF00"/>
                </a:highlight>
                <a:latin typeface="Times New Roman" panose="02020603050405020304" pitchFamily="18" charset="0"/>
                <a:ea typeface="Calibri" panose="020F0502020204030204" pitchFamily="34" charset="0"/>
              </a:rPr>
              <a:t>služeb</a:t>
            </a:r>
            <a:endParaRPr lang="cs-CZ" sz="3200" dirty="0">
              <a:solidFill>
                <a:srgbClr val="0070C0"/>
              </a:solidFill>
              <a:effectLst>
                <a:outerShdw blurRad="38100" dist="38100" dir="2700000" algn="tl">
                  <a:srgbClr val="000000">
                    <a:alpha val="43137"/>
                  </a:srgbClr>
                </a:outerShdw>
              </a:effectLst>
              <a:highlight>
                <a:srgbClr val="FFFF00"/>
              </a:highlight>
            </a:endParaRPr>
          </a:p>
        </p:txBody>
      </p:sp>
      <p:sp>
        <p:nvSpPr>
          <p:cNvPr id="3" name="Zástupný obsah 2">
            <a:extLst>
              <a:ext uri="{FF2B5EF4-FFF2-40B4-BE49-F238E27FC236}">
                <a16:creationId xmlns:a16="http://schemas.microsoft.com/office/drawing/2014/main" id="{35D1358F-ACBD-054F-46B0-465E7B712D6A}"/>
              </a:ext>
            </a:extLst>
          </p:cNvPr>
          <p:cNvSpPr>
            <a:spLocks noGrp="1"/>
          </p:cNvSpPr>
          <p:nvPr>
            <p:ph idx="1"/>
          </p:nvPr>
        </p:nvSpPr>
        <p:spPr>
          <a:xfrm>
            <a:off x="1066800" y="2103120"/>
            <a:ext cx="10058400" cy="4297680"/>
          </a:xfrm>
        </p:spPr>
        <p:txBody>
          <a:bodyPr>
            <a:normAutofit lnSpcReduction="10000"/>
          </a:bodyPr>
          <a:lstStyle/>
          <a:p>
            <a:pPr algn="just">
              <a:buFont typeface="Wingdings" panose="05000000000000000000" pitchFamily="2" charset="2"/>
              <a:buChar char="q"/>
            </a:pPr>
            <a:r>
              <a:rPr lang="en-GB" sz="2800" b="1" dirty="0" err="1">
                <a:solidFill>
                  <a:srgbClr val="0070C0"/>
                </a:solidFill>
                <a:effectLst/>
                <a:highlight>
                  <a:srgbClr val="FFFF00"/>
                </a:highlight>
                <a:latin typeface="Times New Roman" panose="02020603050405020304" pitchFamily="18" charset="0"/>
                <a:ea typeface="Calibri" panose="020F0502020204030204" pitchFamily="34" charset="0"/>
              </a:rPr>
              <a:t>směrnice</a:t>
            </a:r>
            <a:r>
              <a:rPr lang="en-GB" sz="2800" b="1" dirty="0">
                <a:solidFill>
                  <a:srgbClr val="0070C0"/>
                </a:solidFill>
                <a:effectLst/>
                <a:highlight>
                  <a:srgbClr val="FFFF00"/>
                </a:highlight>
                <a:latin typeface="Times New Roman" panose="02020603050405020304" pitchFamily="18" charset="0"/>
                <a:ea typeface="Calibri" panose="020F0502020204030204" pitchFamily="34" charset="0"/>
              </a:rPr>
              <a:t> č. 2018/957, </a:t>
            </a:r>
            <a:r>
              <a:rPr lang="en-GB" sz="2800" b="1" dirty="0" err="1">
                <a:solidFill>
                  <a:srgbClr val="0070C0"/>
                </a:solidFill>
                <a:effectLst/>
                <a:latin typeface="Times New Roman" panose="02020603050405020304" pitchFamily="18" charset="0"/>
                <a:ea typeface="Calibri" panose="020F0502020204030204" pitchFamily="34" charset="0"/>
              </a:rPr>
              <a:t>jíž</a:t>
            </a:r>
            <a:r>
              <a:rPr lang="en-GB" sz="2800" b="1" dirty="0">
                <a:solidFill>
                  <a:srgbClr val="0070C0"/>
                </a:solidFill>
                <a:effectLst/>
                <a:latin typeface="Times New Roman" panose="02020603050405020304" pitchFamily="18" charset="0"/>
                <a:ea typeface="Calibri" panose="020F0502020204030204" pitchFamily="34" charset="0"/>
              </a:rPr>
              <a:t> se </a:t>
            </a:r>
            <a:r>
              <a:rPr lang="en-GB" sz="2800" b="1" dirty="0" err="1">
                <a:solidFill>
                  <a:srgbClr val="0070C0"/>
                </a:solidFill>
                <a:effectLst/>
                <a:latin typeface="Times New Roman" panose="02020603050405020304" pitchFamily="18" charset="0"/>
                <a:ea typeface="Calibri" panose="020F0502020204030204" pitchFamily="34" charset="0"/>
              </a:rPr>
              <a:t>mění</a:t>
            </a:r>
            <a:r>
              <a:rPr lang="en-GB" sz="2800" b="1" dirty="0">
                <a:solidFill>
                  <a:srgbClr val="0070C0"/>
                </a:solidFill>
                <a:effectLst/>
                <a:latin typeface="Times New Roman" panose="02020603050405020304" pitchFamily="18" charset="0"/>
                <a:ea typeface="Calibri" panose="020F0502020204030204" pitchFamily="34" charset="0"/>
              </a:rPr>
              <a:t> </a:t>
            </a:r>
            <a:r>
              <a:rPr lang="en-GB" sz="2800" b="1" dirty="0" err="1">
                <a:solidFill>
                  <a:srgbClr val="0070C0"/>
                </a:solidFill>
                <a:effectLst/>
                <a:latin typeface="Times New Roman" panose="02020603050405020304" pitchFamily="18" charset="0"/>
                <a:ea typeface="Calibri" panose="020F0502020204030204" pitchFamily="34" charset="0"/>
              </a:rPr>
              <a:t>směrnice</a:t>
            </a:r>
            <a:r>
              <a:rPr lang="en-GB" sz="2800" b="1" dirty="0">
                <a:solidFill>
                  <a:srgbClr val="0070C0"/>
                </a:solidFill>
                <a:effectLst/>
                <a:latin typeface="Times New Roman" panose="02020603050405020304" pitchFamily="18" charset="0"/>
                <a:ea typeface="Calibri" panose="020F0502020204030204" pitchFamily="34" charset="0"/>
              </a:rPr>
              <a:t> 96/71/ES o </a:t>
            </a:r>
            <a:r>
              <a:rPr lang="en-GB" sz="2800" b="1" dirty="0" err="1">
                <a:solidFill>
                  <a:srgbClr val="0070C0"/>
                </a:solidFill>
                <a:effectLst/>
                <a:latin typeface="Times New Roman" panose="02020603050405020304" pitchFamily="18" charset="0"/>
                <a:ea typeface="Calibri" panose="020F0502020204030204" pitchFamily="34" charset="0"/>
              </a:rPr>
              <a:t>vysílání</a:t>
            </a:r>
            <a:r>
              <a:rPr lang="en-GB" sz="2800" b="1" dirty="0">
                <a:solidFill>
                  <a:srgbClr val="0070C0"/>
                </a:solidFill>
                <a:effectLst/>
                <a:latin typeface="Times New Roman" panose="02020603050405020304" pitchFamily="18" charset="0"/>
                <a:ea typeface="Calibri" panose="020F0502020204030204" pitchFamily="34" charset="0"/>
              </a:rPr>
              <a:t> </a:t>
            </a:r>
            <a:r>
              <a:rPr lang="en-GB" sz="2800" b="1" dirty="0" err="1">
                <a:solidFill>
                  <a:srgbClr val="0070C0"/>
                </a:solidFill>
                <a:effectLst/>
                <a:latin typeface="Times New Roman" panose="02020603050405020304" pitchFamily="18" charset="0"/>
                <a:ea typeface="Calibri" panose="020F0502020204030204" pitchFamily="34" charset="0"/>
              </a:rPr>
              <a:t>pracovníků</a:t>
            </a:r>
            <a:r>
              <a:rPr lang="en-GB" sz="2800" b="1" dirty="0">
                <a:solidFill>
                  <a:srgbClr val="0070C0"/>
                </a:solidFill>
                <a:effectLst/>
                <a:latin typeface="Times New Roman" panose="02020603050405020304" pitchFamily="18" charset="0"/>
                <a:ea typeface="Calibri" panose="020F0502020204030204" pitchFamily="34" charset="0"/>
              </a:rPr>
              <a:t> v </a:t>
            </a:r>
            <a:r>
              <a:rPr lang="en-GB" sz="2800" b="1" dirty="0" err="1">
                <a:solidFill>
                  <a:srgbClr val="0070C0"/>
                </a:solidFill>
                <a:effectLst/>
                <a:latin typeface="Times New Roman" panose="02020603050405020304" pitchFamily="18" charset="0"/>
                <a:ea typeface="Calibri" panose="020F0502020204030204" pitchFamily="34" charset="0"/>
              </a:rPr>
              <a:t>rámci</a:t>
            </a:r>
            <a:r>
              <a:rPr lang="en-GB" sz="2800" b="1" dirty="0">
                <a:solidFill>
                  <a:srgbClr val="0070C0"/>
                </a:solidFill>
                <a:effectLst/>
                <a:latin typeface="Times New Roman" panose="02020603050405020304" pitchFamily="18" charset="0"/>
                <a:ea typeface="Calibri" panose="020F0502020204030204" pitchFamily="34" charset="0"/>
              </a:rPr>
              <a:t> </a:t>
            </a:r>
            <a:r>
              <a:rPr lang="en-GB" sz="2800" b="1" dirty="0" err="1">
                <a:solidFill>
                  <a:srgbClr val="0070C0"/>
                </a:solidFill>
                <a:effectLst/>
                <a:latin typeface="Times New Roman" panose="02020603050405020304" pitchFamily="18" charset="0"/>
                <a:ea typeface="Calibri" panose="020F0502020204030204" pitchFamily="34" charset="0"/>
              </a:rPr>
              <a:t>poskytování</a:t>
            </a:r>
            <a:r>
              <a:rPr lang="en-GB" sz="2800" b="1" dirty="0">
                <a:solidFill>
                  <a:srgbClr val="0070C0"/>
                </a:solidFill>
                <a:effectLst/>
                <a:latin typeface="Times New Roman" panose="02020603050405020304" pitchFamily="18" charset="0"/>
                <a:ea typeface="Calibri" panose="020F0502020204030204" pitchFamily="34" charset="0"/>
              </a:rPr>
              <a:t> </a:t>
            </a:r>
            <a:r>
              <a:rPr lang="en-GB" sz="2800" b="1" dirty="0" err="1">
                <a:solidFill>
                  <a:srgbClr val="0070C0"/>
                </a:solidFill>
                <a:effectLst/>
                <a:latin typeface="Times New Roman" panose="02020603050405020304" pitchFamily="18" charset="0"/>
                <a:ea typeface="Calibri" panose="020F0502020204030204" pitchFamily="34" charset="0"/>
              </a:rPr>
              <a:t>služeb</a:t>
            </a:r>
            <a:r>
              <a:rPr lang="cs-CZ" sz="2800" b="1" dirty="0">
                <a:effectLst/>
                <a:latin typeface="Times New Roman" panose="02020603050405020304" pitchFamily="18" charset="0"/>
                <a:ea typeface="Calibri" panose="020F0502020204030204" pitchFamily="34" charset="0"/>
              </a:rPr>
              <a:t>:</a:t>
            </a:r>
          </a:p>
          <a:p>
            <a:pPr algn="just">
              <a:buFont typeface="Wingdings" panose="05000000000000000000" pitchFamily="2" charset="2"/>
              <a:buChar char="Ø"/>
            </a:pPr>
            <a:r>
              <a:rPr lang="cs-CZ" sz="2800" b="1" dirty="0">
                <a:effectLst/>
                <a:highlight>
                  <a:srgbClr val="FFFF00"/>
                </a:highlight>
                <a:latin typeface="Times New Roman" panose="02020603050405020304" pitchFamily="18" charset="0"/>
                <a:ea typeface="Calibri" panose="020F0502020204030204" pitchFamily="34" charset="0"/>
              </a:rPr>
              <a:t>Krátkodobé vyslání</a:t>
            </a:r>
            <a:r>
              <a:rPr lang="cs-CZ" sz="2800" dirty="0">
                <a:effectLst/>
                <a:highlight>
                  <a:srgbClr val="FFFF00"/>
                </a:highlight>
                <a:latin typeface="Times New Roman" panose="02020603050405020304" pitchFamily="18" charset="0"/>
                <a:ea typeface="Calibri" panose="020F0502020204030204" pitchFamily="34" charset="0"/>
              </a:rPr>
              <a:t> = vyslání </a:t>
            </a:r>
            <a:r>
              <a:rPr lang="cs-CZ" sz="2800" b="1" dirty="0">
                <a:effectLst/>
                <a:highlight>
                  <a:srgbClr val="FFFF00"/>
                </a:highlight>
                <a:latin typeface="Times New Roman" panose="02020603050405020304" pitchFamily="18" charset="0"/>
                <a:ea typeface="Calibri" panose="020F0502020204030204" pitchFamily="34" charset="0"/>
              </a:rPr>
              <a:t>kratší 12 měsíců</a:t>
            </a:r>
            <a:r>
              <a:rPr lang="cs-CZ" sz="2800" dirty="0">
                <a:effectLst/>
                <a:latin typeface="Times New Roman" panose="02020603050405020304" pitchFamily="18" charset="0"/>
                <a:ea typeface="Calibri" panose="020F0502020204030204" pitchFamily="34" charset="0"/>
              </a:rPr>
              <a:t> </a:t>
            </a:r>
            <a:r>
              <a:rPr lang="cs-CZ" sz="1800" dirty="0">
                <a:effectLst/>
                <a:latin typeface="Times New Roman" panose="02020603050405020304" pitchFamily="18" charset="0"/>
                <a:ea typeface="Calibri" panose="020F0502020204030204" pitchFamily="34" charset="0"/>
              </a:rPr>
              <a:t>(příp. 18 měsíců na základě oznámení důvodu prodloužení zaměstnavatelem příslušnému krajskému úřadu práce) </a:t>
            </a:r>
          </a:p>
          <a:p>
            <a:pPr marL="0" indent="0" algn="just">
              <a:buNone/>
            </a:pPr>
            <a:r>
              <a:rPr lang="cs-CZ" sz="2000" b="1" dirty="0">
                <a:effectLst/>
                <a:latin typeface="Times New Roman" panose="02020603050405020304" pitchFamily="18" charset="0"/>
                <a:ea typeface="Calibri" panose="020F0502020204030204" pitchFamily="34" charset="0"/>
              </a:rPr>
              <a:t>srovnávají se podmínky </a:t>
            </a:r>
            <a:r>
              <a:rPr lang="cs-CZ" sz="2000" dirty="0">
                <a:effectLst/>
                <a:latin typeface="Times New Roman" panose="02020603050405020304" pitchFamily="18" charset="0"/>
                <a:ea typeface="Calibri" panose="020F0502020204030204" pitchFamily="34" charset="0"/>
              </a:rPr>
              <a:t>vyslaného zaměstnance v domovské zemi </a:t>
            </a:r>
            <a:r>
              <a:rPr lang="cs-CZ" sz="2000" b="1" dirty="0">
                <a:effectLst/>
                <a:latin typeface="Times New Roman" panose="02020603050405020304" pitchFamily="18" charset="0"/>
                <a:ea typeface="Calibri" panose="020F0502020204030204" pitchFamily="34" charset="0"/>
              </a:rPr>
              <a:t>se zákonnými minimy pracovních podmínek v zemi vyslání </a:t>
            </a:r>
            <a:r>
              <a:rPr lang="cs-CZ" sz="2000" dirty="0">
                <a:effectLst/>
                <a:latin typeface="Times New Roman" panose="02020603050405020304" pitchFamily="18" charset="0"/>
                <a:ea typeface="Calibri" panose="020F0502020204030204" pitchFamily="34" charset="0"/>
              </a:rPr>
              <a:t>a určují se </a:t>
            </a:r>
            <a:r>
              <a:rPr lang="cs-CZ" sz="2000" b="1" dirty="0">
                <a:effectLst/>
                <a:latin typeface="Times New Roman" panose="02020603050405020304" pitchFamily="18" charset="0"/>
                <a:ea typeface="Calibri" panose="020F0502020204030204" pitchFamily="34" charset="0"/>
              </a:rPr>
              <a:t>ty výhodnější</a:t>
            </a:r>
          </a:p>
          <a:p>
            <a:pPr algn="just">
              <a:buFont typeface="Wingdings" panose="05000000000000000000" pitchFamily="2" charset="2"/>
              <a:buChar char="Ø"/>
            </a:pPr>
            <a:r>
              <a:rPr lang="cs-CZ" sz="2800" b="1" dirty="0">
                <a:effectLst/>
                <a:highlight>
                  <a:srgbClr val="FFFF00"/>
                </a:highlight>
                <a:latin typeface="Times New Roman" panose="02020603050405020304" pitchFamily="18" charset="0"/>
                <a:ea typeface="Calibri" panose="020F0502020204030204" pitchFamily="34" charset="0"/>
              </a:rPr>
              <a:t>Dlouhodobé vyslání </a:t>
            </a:r>
            <a:r>
              <a:rPr lang="cs-CZ" sz="2800" dirty="0">
                <a:effectLst/>
                <a:highlight>
                  <a:srgbClr val="FFFF00"/>
                </a:highlight>
                <a:latin typeface="Times New Roman" panose="02020603050405020304" pitchFamily="18" charset="0"/>
                <a:ea typeface="Calibri" panose="020F0502020204030204" pitchFamily="34" charset="0"/>
              </a:rPr>
              <a:t>= vyslání </a:t>
            </a:r>
            <a:r>
              <a:rPr lang="cs-CZ" sz="2800" b="1" dirty="0">
                <a:effectLst/>
                <a:highlight>
                  <a:srgbClr val="FFFF00"/>
                </a:highlight>
                <a:latin typeface="Times New Roman" panose="02020603050405020304" pitchFamily="18" charset="0"/>
                <a:ea typeface="Calibri" panose="020F0502020204030204" pitchFamily="34" charset="0"/>
              </a:rPr>
              <a:t>na dobu delší než 12</a:t>
            </a:r>
            <a:r>
              <a:rPr lang="cs-CZ" sz="2800" dirty="0">
                <a:effectLst/>
                <a:highlight>
                  <a:srgbClr val="FFFF00"/>
                </a:highlight>
                <a:latin typeface="Times New Roman" panose="02020603050405020304" pitchFamily="18" charset="0"/>
                <a:ea typeface="Calibri" panose="020F0502020204030204" pitchFamily="34" charset="0"/>
              </a:rPr>
              <a:t> (resp. 18) </a:t>
            </a:r>
            <a:r>
              <a:rPr lang="cs-CZ" sz="2800" b="1" dirty="0">
                <a:effectLst/>
                <a:highlight>
                  <a:srgbClr val="FFFF00"/>
                </a:highlight>
                <a:latin typeface="Times New Roman" panose="02020603050405020304" pitchFamily="18" charset="0"/>
                <a:ea typeface="Calibri" panose="020F0502020204030204" pitchFamily="34" charset="0"/>
              </a:rPr>
              <a:t>měsíců</a:t>
            </a:r>
            <a:endParaRPr lang="cs-CZ" sz="2800" dirty="0">
              <a:effectLst/>
              <a:highlight>
                <a:srgbClr val="FFFF00"/>
              </a:highlight>
              <a:latin typeface="Times New Roman" panose="02020603050405020304" pitchFamily="18" charset="0"/>
              <a:ea typeface="Calibri" panose="020F0502020204030204" pitchFamily="34" charset="0"/>
            </a:endParaRPr>
          </a:p>
          <a:p>
            <a:pPr marL="0" indent="0" algn="just">
              <a:buNone/>
            </a:pPr>
            <a:r>
              <a:rPr lang="cs-CZ" sz="2000" dirty="0">
                <a:effectLst/>
                <a:latin typeface="Times New Roman" panose="02020603050405020304" pitchFamily="18" charset="0"/>
                <a:ea typeface="Calibri" panose="020F0502020204030204" pitchFamily="34" charset="0"/>
              </a:rPr>
              <a:t>vysílající zaměstnavatel musí vyslaným zaměstnancům zaručit </a:t>
            </a:r>
            <a:r>
              <a:rPr lang="cs-CZ" sz="2000" b="1" dirty="0">
                <a:effectLst/>
                <a:latin typeface="Times New Roman" panose="02020603050405020304" pitchFamily="18" charset="0"/>
                <a:ea typeface="Calibri" panose="020F0502020204030204" pitchFamily="34" charset="0"/>
              </a:rPr>
              <a:t>shodné pracovní podmínky</a:t>
            </a:r>
            <a:r>
              <a:rPr lang="cs-CZ" sz="2000" dirty="0">
                <a:effectLst/>
                <a:latin typeface="Times New Roman" panose="02020603050405020304" pitchFamily="18" charset="0"/>
                <a:ea typeface="Calibri" panose="020F0502020204030204" pitchFamily="34" charset="0"/>
              </a:rPr>
              <a:t>, na které mají nárok zaměstnanci ve členském státě, v němž je příslušná práce vykonávána</a:t>
            </a:r>
            <a:endParaRPr lang="cs-CZ" sz="2000" dirty="0"/>
          </a:p>
        </p:txBody>
      </p:sp>
      <p:sp>
        <p:nvSpPr>
          <p:cNvPr id="4" name="Zástupný symbol pro datum 3">
            <a:extLst>
              <a:ext uri="{FF2B5EF4-FFF2-40B4-BE49-F238E27FC236}">
                <a16:creationId xmlns:a16="http://schemas.microsoft.com/office/drawing/2014/main" id="{B4FE4B61-D0DA-DDFA-21CD-EADC75B426CF}"/>
              </a:ext>
            </a:extLst>
          </p:cNvPr>
          <p:cNvSpPr>
            <a:spLocks noGrp="1"/>
          </p:cNvSpPr>
          <p:nvPr>
            <p:ph type="dt" sz="half" idx="10"/>
          </p:nvPr>
        </p:nvSpPr>
        <p:spPr/>
        <p:txBody>
          <a:bodyPr/>
          <a:lstStyle/>
          <a:p>
            <a:pPr rtl="0"/>
            <a:endParaRPr lang="en-US" dirty="0"/>
          </a:p>
        </p:txBody>
      </p:sp>
    </p:spTree>
    <p:extLst>
      <p:ext uri="{BB962C8B-B14F-4D97-AF65-F5344CB8AC3E}">
        <p14:creationId xmlns:p14="http://schemas.microsoft.com/office/powerpoint/2010/main" val="3103074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11596B5-AACD-1542-56E5-F9D5E20C6A84}"/>
              </a:ext>
            </a:extLst>
          </p:cNvPr>
          <p:cNvSpPr>
            <a:spLocks noGrp="1"/>
          </p:cNvSpPr>
          <p:nvPr>
            <p:ph type="title"/>
          </p:nvPr>
        </p:nvSpPr>
        <p:spPr/>
        <p:txBody>
          <a:bodyPr>
            <a:normAutofit/>
          </a:bodyPr>
          <a:lstStyle/>
          <a:p>
            <a:pPr algn="ctr"/>
            <a:r>
              <a:rPr lang="cs-CZ"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cs-CZ" sz="36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Provozovna, která zaměstnance zaměstnala</a:t>
            </a:r>
            <a:r>
              <a:rPr lang="cs-CZ" sz="3600" b="1" kern="100" dirty="0">
                <a:effectLst/>
                <a:latin typeface="Times New Roman" panose="02020603050405020304" pitchFamily="18" charset="0"/>
                <a:ea typeface="Calibri" panose="020F0502020204030204" pitchFamily="34" charset="0"/>
                <a:cs typeface="Times New Roman" panose="02020603050405020304" pitchFamily="18" charset="0"/>
              </a:rPr>
              <a:t>“</a:t>
            </a:r>
            <a:br>
              <a:rPr lang="cs-CZ" sz="3200" kern="100" dirty="0">
                <a:effectLst/>
                <a:latin typeface="Calibri" panose="020F0502020204030204" pitchFamily="34" charset="0"/>
                <a:ea typeface="Calibri" panose="020F0502020204030204" pitchFamily="34" charset="0"/>
                <a:cs typeface="Times New Roman" panose="02020603050405020304" pitchFamily="18" charset="0"/>
              </a:rPr>
            </a:br>
            <a:endParaRPr lang="cs-CZ" sz="3200" dirty="0"/>
          </a:p>
        </p:txBody>
      </p:sp>
      <p:sp>
        <p:nvSpPr>
          <p:cNvPr id="3" name="Zástupný obsah 2">
            <a:extLst>
              <a:ext uri="{FF2B5EF4-FFF2-40B4-BE49-F238E27FC236}">
                <a16:creationId xmlns:a16="http://schemas.microsoft.com/office/drawing/2014/main" id="{ADFA09C1-92E8-22AE-F8FD-DD674E84026B}"/>
              </a:ext>
            </a:extLst>
          </p:cNvPr>
          <p:cNvSpPr>
            <a:spLocks noGrp="1"/>
          </p:cNvSpPr>
          <p:nvPr>
            <p:ph idx="1"/>
          </p:nvPr>
        </p:nvSpPr>
        <p:spPr>
          <a:xfrm>
            <a:off x="1006136" y="1695636"/>
            <a:ext cx="10058400" cy="4891595"/>
          </a:xfrm>
        </p:spPr>
        <p:txBody>
          <a:bodyPr>
            <a:normAutofit/>
          </a:bodyPr>
          <a:lstStyle/>
          <a:p>
            <a:pPr marL="0" indent="0" algn="just">
              <a:buNone/>
            </a:pPr>
            <a:r>
              <a:rPr lang="cs-CZ" sz="3200"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Článek 8 odst. 3 </a:t>
            </a:r>
            <a:r>
              <a:rPr lang="cs-CZ" sz="3200" kern="100" dirty="0">
                <a:effectLst/>
                <a:latin typeface="Times New Roman" panose="02020603050405020304" pitchFamily="18" charset="0"/>
                <a:ea typeface="Calibri" panose="020F0502020204030204" pitchFamily="34" charset="0"/>
                <a:cs typeface="Times New Roman" panose="02020603050405020304" pitchFamily="18" charset="0"/>
              </a:rPr>
              <a:t>nařízení: "</a:t>
            </a:r>
            <a:r>
              <a:rPr lang="cs-CZ" sz="3200" i="1"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nelze-li rozhodné právo na základě odstavce 2 určit, řídí se smlouva právem země, v níž se nachází </a:t>
            </a:r>
            <a:r>
              <a:rPr lang="cs-CZ" sz="3200" b="1" i="1" u="sng" kern="100" dirty="0">
                <a:solidFill>
                  <a:srgbClr val="C00000"/>
                </a:solidFill>
                <a:effectLst/>
                <a:latin typeface="Times New Roman" panose="02020603050405020304" pitchFamily="18" charset="0"/>
                <a:ea typeface="Calibri" panose="020F0502020204030204" pitchFamily="34" charset="0"/>
                <a:cs typeface="Times New Roman" panose="02020603050405020304" pitchFamily="18" charset="0"/>
              </a:rPr>
              <a:t>provozovna, která zaměstnance zaměstnala</a:t>
            </a:r>
            <a:r>
              <a:rPr lang="cs-CZ" sz="3200" i="1"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indent="0" algn="just">
              <a:buNone/>
            </a:pPr>
            <a:r>
              <a:rPr lang="cs-CZ" sz="3200" b="1" kern="100" dirty="0">
                <a:latin typeface="Times New Roman" panose="02020603050405020304" pitchFamily="18" charset="0"/>
                <a:ea typeface="Calibri" panose="020F0502020204030204" pitchFamily="34" charset="0"/>
                <a:cs typeface="Times New Roman" panose="02020603050405020304" pitchFamily="18" charset="0"/>
              </a:rPr>
              <a:t>Pojem „</a:t>
            </a:r>
            <a:r>
              <a:rPr lang="cs-CZ" sz="3200" b="1" u="sng" kern="100" dirty="0">
                <a:latin typeface="Times New Roman" panose="02020603050405020304" pitchFamily="18" charset="0"/>
                <a:ea typeface="Calibri" panose="020F0502020204030204" pitchFamily="34" charset="0"/>
                <a:cs typeface="Times New Roman" panose="02020603050405020304" pitchFamily="18" charset="0"/>
              </a:rPr>
              <a:t>provozovna, u které je zaměstnanec zaměstnán</a:t>
            </a:r>
            <a:r>
              <a:rPr lang="cs-CZ" sz="3200" b="1" kern="100" dirty="0">
                <a:latin typeface="Times New Roman" panose="02020603050405020304" pitchFamily="18" charset="0"/>
                <a:ea typeface="Calibri" panose="020F0502020204030204" pitchFamily="34" charset="0"/>
                <a:cs typeface="Times New Roman" panose="02020603050405020304" pitchFamily="18" charset="0"/>
              </a:rPr>
              <a:t>“</a:t>
            </a:r>
            <a:r>
              <a:rPr lang="cs-CZ" sz="3200" kern="100" dirty="0">
                <a:latin typeface="Times New Roman" panose="02020603050405020304" pitchFamily="18" charset="0"/>
                <a:ea typeface="Calibri" panose="020F0502020204030204" pitchFamily="34" charset="0"/>
                <a:cs typeface="Times New Roman" panose="02020603050405020304" pitchFamily="18" charset="0"/>
              </a:rPr>
              <a:t>: </a:t>
            </a:r>
          </a:p>
          <a:p>
            <a:pPr marL="0" indent="0" algn="just">
              <a:buNone/>
            </a:pPr>
            <a:r>
              <a:rPr lang="cs-CZ" sz="3200" b="1" dirty="0">
                <a:effectLst/>
                <a:highlight>
                  <a:srgbClr val="FFFF00"/>
                </a:highlight>
                <a:latin typeface="Times New Roman" panose="02020603050405020304" pitchFamily="18" charset="0"/>
                <a:ea typeface="Calibri" panose="020F0502020204030204" pitchFamily="34" charset="0"/>
              </a:rPr>
              <a:t>C-384/10, </a:t>
            </a:r>
            <a:r>
              <a:rPr lang="cs-CZ" sz="3200" b="1" i="1" dirty="0">
                <a:effectLst/>
                <a:highlight>
                  <a:srgbClr val="FFFF00"/>
                </a:highlight>
                <a:latin typeface="Times New Roman" panose="02020603050405020304" pitchFamily="18" charset="0"/>
                <a:ea typeface="Calibri" panose="020F0502020204030204" pitchFamily="34" charset="0"/>
              </a:rPr>
              <a:t>Jan </a:t>
            </a:r>
            <a:r>
              <a:rPr lang="cs-CZ" sz="3200" b="1" i="1" dirty="0" err="1">
                <a:effectLst/>
                <a:highlight>
                  <a:srgbClr val="FFFF00"/>
                </a:highlight>
                <a:latin typeface="Times New Roman" panose="02020603050405020304" pitchFamily="18" charset="0"/>
                <a:ea typeface="Calibri" panose="020F0502020204030204" pitchFamily="34" charset="0"/>
              </a:rPr>
              <a:t>Voogsgeerd</a:t>
            </a:r>
            <a:r>
              <a:rPr lang="cs-CZ" sz="3200" b="1" i="1" dirty="0">
                <a:effectLst/>
                <a:highlight>
                  <a:srgbClr val="FFFF00"/>
                </a:highlight>
                <a:latin typeface="Times New Roman" panose="02020603050405020304" pitchFamily="18" charset="0"/>
                <a:ea typeface="Calibri" panose="020F0502020204030204" pitchFamily="34" charset="0"/>
              </a:rPr>
              <a:t> v. </a:t>
            </a:r>
            <a:r>
              <a:rPr lang="cs-CZ" sz="3200" b="1" i="1" dirty="0" err="1">
                <a:effectLst/>
                <a:highlight>
                  <a:srgbClr val="FFFF00"/>
                </a:highlight>
                <a:latin typeface="Times New Roman" panose="02020603050405020304" pitchFamily="18" charset="0"/>
                <a:ea typeface="Calibri" panose="020F0502020204030204" pitchFamily="34" charset="0"/>
              </a:rPr>
              <a:t>Navimer</a:t>
            </a:r>
            <a:r>
              <a:rPr lang="cs-CZ" sz="3200" b="1" i="1" dirty="0">
                <a:effectLst/>
                <a:highlight>
                  <a:srgbClr val="FFFF00"/>
                </a:highlight>
                <a:latin typeface="Times New Roman" panose="02020603050405020304" pitchFamily="18" charset="0"/>
                <a:ea typeface="Calibri" panose="020F0502020204030204" pitchFamily="34" charset="0"/>
              </a:rPr>
              <a:t> SA</a:t>
            </a:r>
            <a:endParaRPr lang="cs-CZ" sz="3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cs-CZ" sz="3200" dirty="0">
                <a:effectLst/>
                <a:latin typeface="Times New Roman" panose="02020603050405020304" pitchFamily="18" charset="0"/>
                <a:ea typeface="Calibri" panose="020F0502020204030204" pitchFamily="34" charset="0"/>
              </a:rPr>
              <a:t>= </a:t>
            </a:r>
            <a:r>
              <a:rPr lang="cs-CZ" sz="3200" u="sng" dirty="0">
                <a:solidFill>
                  <a:srgbClr val="C00000"/>
                </a:solidFill>
                <a:effectLst/>
                <a:latin typeface="Times New Roman" panose="02020603050405020304" pitchFamily="18" charset="0"/>
                <a:ea typeface="Calibri" panose="020F0502020204030204" pitchFamily="34" charset="0"/>
              </a:rPr>
              <a:t>provozovna, která zaměstnance přijala do zaměstnání</a:t>
            </a:r>
          </a:p>
          <a:p>
            <a:pPr marL="0" indent="0">
              <a:buNone/>
            </a:pPr>
            <a:r>
              <a:rPr lang="cs-CZ" sz="3200" dirty="0">
                <a:effectLst/>
                <a:latin typeface="Times New Roman" panose="02020603050405020304" pitchFamily="18" charset="0"/>
                <a:ea typeface="Calibri" panose="020F0502020204030204" pitchFamily="34" charset="0"/>
              </a:rPr>
              <a:t>(nikoliv provozovna, v níž zaměstnanec skutečně vykonává práci)</a:t>
            </a:r>
            <a:endParaRPr lang="cs-CZ" sz="3200" dirty="0"/>
          </a:p>
          <a:p>
            <a:pPr marL="0" indent="0">
              <a:buNone/>
            </a:pPr>
            <a:endParaRPr lang="cs-CZ" dirty="0"/>
          </a:p>
        </p:txBody>
      </p:sp>
      <p:sp>
        <p:nvSpPr>
          <p:cNvPr id="4" name="Zástupný symbol pro datum 3">
            <a:extLst>
              <a:ext uri="{FF2B5EF4-FFF2-40B4-BE49-F238E27FC236}">
                <a16:creationId xmlns:a16="http://schemas.microsoft.com/office/drawing/2014/main" id="{9BAD3FEA-6152-7A96-34C5-693042659E5F}"/>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2528404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5BC9387-AC3F-BBA8-3E72-F903EE1CBE19}"/>
              </a:ext>
            </a:extLst>
          </p:cNvPr>
          <p:cNvSpPr>
            <a:spLocks noGrp="1"/>
          </p:cNvSpPr>
          <p:nvPr>
            <p:ph type="title"/>
          </p:nvPr>
        </p:nvSpPr>
        <p:spPr/>
        <p:txBody>
          <a:bodyPr/>
          <a:lstStyle/>
          <a:p>
            <a:pPr algn="ctr"/>
            <a:r>
              <a:rPr lang="cs-CZ" b="1" dirty="0">
                <a:solidFill>
                  <a:srgbClr val="0070C0"/>
                </a:solidFill>
                <a:effectLst>
                  <a:outerShdw blurRad="38100" dist="38100" dir="2700000" algn="tl">
                    <a:srgbClr val="000000">
                      <a:alpha val="43137"/>
                    </a:srgbClr>
                  </a:outerShdw>
                </a:effectLst>
              </a:rPr>
              <a:t>Úniková doložka – čl. 8 odst. 4 Řím I</a:t>
            </a:r>
          </a:p>
        </p:txBody>
      </p:sp>
      <p:sp>
        <p:nvSpPr>
          <p:cNvPr id="3" name="Zástupný obsah 2">
            <a:extLst>
              <a:ext uri="{FF2B5EF4-FFF2-40B4-BE49-F238E27FC236}">
                <a16:creationId xmlns:a16="http://schemas.microsoft.com/office/drawing/2014/main" id="{9CB1AFDC-5A9C-9720-D851-D2E2D160EA12}"/>
              </a:ext>
            </a:extLst>
          </p:cNvPr>
          <p:cNvSpPr>
            <a:spLocks noGrp="1"/>
          </p:cNvSpPr>
          <p:nvPr>
            <p:ph idx="1"/>
          </p:nvPr>
        </p:nvSpPr>
        <p:spPr>
          <a:xfrm>
            <a:off x="1066800" y="1802167"/>
            <a:ext cx="10058400" cy="4314548"/>
          </a:xfrm>
        </p:spPr>
        <p:txBody>
          <a:bodyPr>
            <a:normAutofit lnSpcReduction="10000"/>
          </a:bodyPr>
          <a:lstStyle/>
          <a:p>
            <a:pPr marL="0" indent="0" algn="just">
              <a:buNone/>
            </a:pPr>
            <a:r>
              <a:rPr lang="cs-CZ" sz="40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a:t>
            </a:r>
            <a:r>
              <a:rPr lang="cs-CZ" sz="4000" i="1"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vyplývá-li z celkových okolností, že je smlouva úžeji spojena s jinou zemí, než je země uvedená v odstavcích 2 nebo 3, použije se právo této jiné země.</a:t>
            </a:r>
            <a:r>
              <a:rPr lang="cs-CZ" sz="4000" kern="1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cs-CZ" sz="4000"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sz="4000" b="1" dirty="0">
              <a:effectLst/>
              <a:highlight>
                <a:srgbClr val="FFFF00"/>
              </a:highlight>
              <a:latin typeface="Times New Roman" panose="02020603050405020304" pitchFamily="18" charset="0"/>
              <a:ea typeface="Calibri" panose="020F0502020204030204" pitchFamily="34" charset="0"/>
            </a:endParaRPr>
          </a:p>
          <a:p>
            <a:pPr marL="0" indent="0">
              <a:buNone/>
            </a:pPr>
            <a:r>
              <a:rPr lang="cs-CZ" sz="4000" b="1" dirty="0">
                <a:effectLst/>
                <a:highlight>
                  <a:srgbClr val="FFFF00"/>
                </a:highlight>
                <a:latin typeface="Times New Roman" panose="02020603050405020304" pitchFamily="18" charset="0"/>
                <a:ea typeface="Calibri" panose="020F0502020204030204" pitchFamily="34" charset="0"/>
              </a:rPr>
              <a:t>C-64/12, </a:t>
            </a:r>
            <a:r>
              <a:rPr lang="cs-CZ" sz="4000" b="1" dirty="0" err="1">
                <a:effectLst/>
                <a:highlight>
                  <a:srgbClr val="FFFF00"/>
                </a:highlight>
                <a:latin typeface="Times New Roman" panose="02020603050405020304" pitchFamily="18" charset="0"/>
                <a:ea typeface="Calibri" panose="020F0502020204030204" pitchFamily="34" charset="0"/>
              </a:rPr>
              <a:t>Schlecker</a:t>
            </a:r>
            <a:r>
              <a:rPr lang="cs-CZ" sz="4000" b="1" dirty="0">
                <a:effectLst/>
                <a:highlight>
                  <a:srgbClr val="FFFF00"/>
                </a:highlight>
                <a:latin typeface="Times New Roman" panose="02020603050405020304" pitchFamily="18" charset="0"/>
                <a:ea typeface="Calibri" panose="020F0502020204030204" pitchFamily="34" charset="0"/>
              </a:rPr>
              <a:t> v. </a:t>
            </a:r>
            <a:r>
              <a:rPr lang="cs-CZ" sz="4000" b="1" dirty="0" err="1">
                <a:effectLst/>
                <a:highlight>
                  <a:srgbClr val="FFFF00"/>
                </a:highlight>
                <a:latin typeface="Times New Roman" panose="02020603050405020304" pitchFamily="18" charset="0"/>
                <a:ea typeface="Calibri" panose="020F0502020204030204" pitchFamily="34" charset="0"/>
              </a:rPr>
              <a:t>Boedeker</a:t>
            </a:r>
            <a:endParaRPr lang="cs-CZ" sz="4000" b="1" dirty="0">
              <a:effectLst/>
              <a:highlight>
                <a:srgbClr val="FFFF00"/>
              </a:highlight>
              <a:latin typeface="Times New Roman" panose="02020603050405020304" pitchFamily="18" charset="0"/>
              <a:ea typeface="Calibri" panose="020F0502020204030204" pitchFamily="34" charset="0"/>
            </a:endParaRPr>
          </a:p>
          <a:p>
            <a:pPr marL="0" indent="0">
              <a:buNone/>
            </a:pPr>
            <a:endParaRPr lang="cs-CZ" sz="2800" b="1" dirty="0">
              <a:highlight>
                <a:srgbClr val="FFFF00"/>
              </a:highlight>
              <a:latin typeface="Times New Roman" panose="02020603050405020304" pitchFamily="18" charset="0"/>
            </a:endParaRPr>
          </a:p>
          <a:p>
            <a:pPr marL="0" indent="0">
              <a:buNone/>
            </a:pPr>
            <a:endParaRPr lang="cs-CZ" sz="2800" dirty="0"/>
          </a:p>
        </p:txBody>
      </p:sp>
      <p:sp>
        <p:nvSpPr>
          <p:cNvPr id="4" name="Zástupný symbol pro datum 3">
            <a:extLst>
              <a:ext uri="{FF2B5EF4-FFF2-40B4-BE49-F238E27FC236}">
                <a16:creationId xmlns:a16="http://schemas.microsoft.com/office/drawing/2014/main" id="{40D24221-C720-0DF9-D8F2-173E4686C692}"/>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247403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134EDD3-0E29-9600-69FC-AA95D749BFFE}"/>
              </a:ext>
            </a:extLst>
          </p:cNvPr>
          <p:cNvSpPr>
            <a:spLocks noGrp="1"/>
          </p:cNvSpPr>
          <p:nvPr>
            <p:ph type="title"/>
          </p:nvPr>
        </p:nvSpPr>
        <p:spPr/>
        <p:txBody>
          <a:bodyPr/>
          <a:lstStyle/>
          <a:p>
            <a:pPr algn="ctr"/>
            <a:r>
              <a:rPr lang="cs-CZ" b="1" dirty="0">
                <a:solidFill>
                  <a:srgbClr val="00B050"/>
                </a:solidFill>
                <a:highlight>
                  <a:srgbClr val="F8D22F"/>
                </a:highlight>
              </a:rPr>
              <a:t>IMPERATIVNÍ NORMY </a:t>
            </a:r>
          </a:p>
        </p:txBody>
      </p:sp>
      <p:sp>
        <p:nvSpPr>
          <p:cNvPr id="3" name="Zástupný obsah 2">
            <a:extLst>
              <a:ext uri="{FF2B5EF4-FFF2-40B4-BE49-F238E27FC236}">
                <a16:creationId xmlns:a16="http://schemas.microsoft.com/office/drawing/2014/main" id="{4BFEEC46-6061-C1B0-A878-4836D471A577}"/>
              </a:ext>
            </a:extLst>
          </p:cNvPr>
          <p:cNvSpPr>
            <a:spLocks noGrp="1"/>
          </p:cNvSpPr>
          <p:nvPr>
            <p:ph idx="1"/>
          </p:nvPr>
        </p:nvSpPr>
        <p:spPr>
          <a:xfrm>
            <a:off x="1066800" y="1793289"/>
            <a:ext cx="10058400" cy="4785064"/>
          </a:xfrm>
        </p:spPr>
        <p:txBody>
          <a:bodyPr>
            <a:normAutofit fontScale="62500" lnSpcReduction="20000"/>
          </a:bodyPr>
          <a:lstStyle/>
          <a:p>
            <a:pPr algn="just">
              <a:buFont typeface="Wingdings" panose="05000000000000000000" pitchFamily="2" charset="2"/>
              <a:buChar char="Ø"/>
            </a:pPr>
            <a:r>
              <a:rPr lang="cs-CZ" sz="3200" b="1" dirty="0">
                <a:solidFill>
                  <a:srgbClr val="00B050"/>
                </a:solidFill>
                <a:highlight>
                  <a:srgbClr val="F8D22F"/>
                </a:highlight>
              </a:rPr>
              <a:t>Článek 9 nařízení Řím I</a:t>
            </a:r>
          </a:p>
          <a:p>
            <a:pPr marL="0" indent="0" algn="just">
              <a:buNone/>
            </a:pPr>
            <a:r>
              <a:rPr lang="cs-CZ" sz="3200" b="1" dirty="0">
                <a:solidFill>
                  <a:srgbClr val="00B050"/>
                </a:solidFill>
              </a:rPr>
              <a:t>Imperativní ustanovení</a:t>
            </a:r>
          </a:p>
          <a:p>
            <a:pPr marL="0" indent="0" algn="just">
              <a:buNone/>
            </a:pPr>
            <a:r>
              <a:rPr lang="cs-CZ" dirty="0"/>
              <a:t>1.   </a:t>
            </a:r>
            <a:r>
              <a:rPr lang="cs-CZ" sz="2300" i="1" dirty="0"/>
              <a:t>Imperativní ustanovení jsou ustanovení, jejichž dodržování je pro stát při ochraně jeho veřejných zájmů, jako např. jeho politického, společenského a hospodářského uspořádání zásadní do té míry, že se vyžaduje jejich použití na jakoukoli situaci, která spadá do jejich oblasti působnosti, bez ohledu na právo, které by se jinak na smlouvu podle tohoto nařízení použilo.</a:t>
            </a:r>
          </a:p>
          <a:p>
            <a:pPr marL="0" indent="0" algn="just">
              <a:buNone/>
            </a:pPr>
            <a:r>
              <a:rPr lang="cs-CZ" sz="2300" dirty="0"/>
              <a:t>2.  </a:t>
            </a:r>
            <a:r>
              <a:rPr lang="cs-CZ" sz="2300" i="1" dirty="0"/>
              <a:t> Tímto nařízením není v žádném případě dotčeno použití imperativních ustanovení práva země soudu</a:t>
            </a:r>
            <a:r>
              <a:rPr lang="cs-CZ" sz="2300" dirty="0"/>
              <a:t>.</a:t>
            </a:r>
          </a:p>
          <a:p>
            <a:pPr marL="0" indent="0" algn="just">
              <a:buNone/>
            </a:pPr>
            <a:r>
              <a:rPr lang="cs-CZ" sz="2300" dirty="0"/>
              <a:t>3.  </a:t>
            </a:r>
            <a:r>
              <a:rPr lang="cs-CZ" sz="2300" i="1" dirty="0"/>
              <a:t> Rovněž lze použít imperativní ustanovení práva země, v níž mají být nebo byly povinnosti vyplývající ze smlouvy splněny, pokud tato imperativní ustanovení činí plnění smlouvy protiprávním. Při rozhodování, zda mají být taková ustanovení použita, je třeba vzít v úvahu jejich povahu a účel, jakož i důsledky, které by mohly z jejich použití nebo nepoužití vyplynout.</a:t>
            </a:r>
          </a:p>
          <a:p>
            <a:pPr>
              <a:buFont typeface="Wingdings" panose="05000000000000000000" pitchFamily="2" charset="2"/>
              <a:buChar char="Ø"/>
            </a:pPr>
            <a:r>
              <a:rPr lang="cs-CZ" sz="4100" b="1" dirty="0">
                <a:solidFill>
                  <a:srgbClr val="00B050"/>
                </a:solidFill>
                <a:highlight>
                  <a:srgbClr val="F8D22F"/>
                </a:highlight>
                <a:latin typeface="Times New Roman" panose="02020603050405020304" pitchFamily="18" charset="0"/>
                <a:cs typeface="Times New Roman" panose="02020603050405020304" pitchFamily="18" charset="0"/>
              </a:rPr>
              <a:t>normy BOZP </a:t>
            </a:r>
          </a:p>
          <a:p>
            <a:pPr>
              <a:buFont typeface="Wingdings" panose="05000000000000000000" pitchFamily="2" charset="2"/>
              <a:buChar char="Ø"/>
            </a:pPr>
            <a:r>
              <a:rPr lang="cs-CZ" sz="4100" b="1" dirty="0">
                <a:solidFill>
                  <a:srgbClr val="00B050"/>
                </a:solidFill>
                <a:effectLst/>
                <a:highlight>
                  <a:srgbClr val="F8D22F"/>
                </a:highlight>
                <a:latin typeface="Times New Roman" panose="02020603050405020304" pitchFamily="18" charset="0"/>
                <a:ea typeface="Calibri" panose="020F0502020204030204" pitchFamily="34" charset="0"/>
              </a:rPr>
              <a:t>normy upravující zákaz diskriminace v pracovněprávních vztazích </a:t>
            </a:r>
          </a:p>
          <a:p>
            <a:pPr>
              <a:buFont typeface="Wingdings" panose="05000000000000000000" pitchFamily="2" charset="2"/>
              <a:buChar char="Ø"/>
            </a:pPr>
            <a:r>
              <a:rPr lang="cs-CZ" sz="4100" b="1" dirty="0">
                <a:solidFill>
                  <a:srgbClr val="00B050"/>
                </a:solidFill>
                <a:effectLst/>
                <a:highlight>
                  <a:srgbClr val="F8D22F"/>
                </a:highlight>
                <a:latin typeface="Times New Roman" panose="02020603050405020304" pitchFamily="18" charset="0"/>
                <a:ea typeface="Calibri" panose="020F0502020204030204" pitchFamily="34" charset="0"/>
              </a:rPr>
              <a:t>zákaz dětské a nucené práce</a:t>
            </a:r>
            <a:endParaRPr lang="cs-CZ" sz="4100" b="1" dirty="0">
              <a:solidFill>
                <a:srgbClr val="00B050"/>
              </a:solidFill>
              <a:highlight>
                <a:srgbClr val="F8D22F"/>
              </a:highlight>
              <a:latin typeface="Times New Roman" panose="02020603050405020304" pitchFamily="18" charset="0"/>
              <a:cs typeface="Times New Roman" panose="02020603050405020304" pitchFamily="18" charset="0"/>
            </a:endParaRPr>
          </a:p>
        </p:txBody>
      </p:sp>
      <p:sp>
        <p:nvSpPr>
          <p:cNvPr id="4" name="Zástupný symbol pro datum 3">
            <a:extLst>
              <a:ext uri="{FF2B5EF4-FFF2-40B4-BE49-F238E27FC236}">
                <a16:creationId xmlns:a16="http://schemas.microsoft.com/office/drawing/2014/main" id="{8ABFB9CA-40AD-477D-1379-63A5AB6AEEDD}"/>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40826607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D9FEC26-F58F-BFB1-DCE3-FF6F8531FB71}"/>
              </a:ext>
            </a:extLst>
          </p:cNvPr>
          <p:cNvSpPr>
            <a:spLocks noGrp="1"/>
          </p:cNvSpPr>
          <p:nvPr>
            <p:ph type="title"/>
          </p:nvPr>
        </p:nvSpPr>
        <p:spPr>
          <a:xfrm>
            <a:off x="1066800" y="642594"/>
            <a:ext cx="10058400" cy="946509"/>
          </a:xfrm>
        </p:spPr>
        <p:txBody>
          <a:bodyPr/>
          <a:lstStyle/>
          <a:p>
            <a:pPr algn="ctr"/>
            <a:r>
              <a:rPr lang="cs-CZ" b="1" dirty="0">
                <a:solidFill>
                  <a:srgbClr val="00B050"/>
                </a:solidFill>
                <a:highlight>
                  <a:srgbClr val="F8D22F"/>
                </a:highlight>
              </a:rPr>
              <a:t>IMPERATIVNÍ NORMY </a:t>
            </a:r>
            <a:endParaRPr lang="cs-CZ" dirty="0">
              <a:highlight>
                <a:srgbClr val="F8D22F"/>
              </a:highlight>
            </a:endParaRPr>
          </a:p>
        </p:txBody>
      </p:sp>
      <p:sp>
        <p:nvSpPr>
          <p:cNvPr id="3" name="Zástupný obsah 2">
            <a:extLst>
              <a:ext uri="{FF2B5EF4-FFF2-40B4-BE49-F238E27FC236}">
                <a16:creationId xmlns:a16="http://schemas.microsoft.com/office/drawing/2014/main" id="{DDA37109-CF74-9208-67EA-3D78F11920DA}"/>
              </a:ext>
            </a:extLst>
          </p:cNvPr>
          <p:cNvSpPr>
            <a:spLocks noGrp="1"/>
          </p:cNvSpPr>
          <p:nvPr>
            <p:ph idx="1"/>
          </p:nvPr>
        </p:nvSpPr>
        <p:spPr>
          <a:xfrm>
            <a:off x="1066800" y="1429305"/>
            <a:ext cx="10058400" cy="5317723"/>
          </a:xfrm>
        </p:spPr>
        <p:txBody>
          <a:bodyPr>
            <a:normAutofit fontScale="32500" lnSpcReduction="20000"/>
          </a:bodyPr>
          <a:lstStyle/>
          <a:p>
            <a:pPr algn="just">
              <a:buFont typeface="Wingdings" panose="05000000000000000000" pitchFamily="2" charset="2"/>
              <a:buChar char="§"/>
            </a:pPr>
            <a:r>
              <a:rPr lang="cs-CZ" sz="7000" b="1" u="sng" dirty="0">
                <a:solidFill>
                  <a:srgbClr val="00B050"/>
                </a:solidFill>
                <a:effectLst/>
                <a:highlight>
                  <a:srgbClr val="F8D22F"/>
                </a:highlight>
                <a:latin typeface="Times New Roman" panose="02020603050405020304" pitchFamily="18" charset="0"/>
                <a:ea typeface="Calibri" panose="020F0502020204030204" pitchFamily="34" charset="0"/>
              </a:rPr>
              <a:t>směrnice č. 96/71/ES, o vysílání pracovníků</a:t>
            </a:r>
          </a:p>
          <a:p>
            <a:pPr marL="0" indent="0" algn="just">
              <a:buNone/>
            </a:pPr>
            <a:r>
              <a:rPr lang="cs-CZ" sz="7000" kern="100" dirty="0">
                <a:effectLst/>
                <a:latin typeface="Times New Roman" panose="02020603050405020304" pitchFamily="18" charset="0"/>
                <a:ea typeface="Calibri" panose="020F0502020204030204" pitchFamily="34" charset="0"/>
                <a:cs typeface="Times New Roman" panose="02020603050405020304" pitchFamily="18" charset="0"/>
              </a:rPr>
              <a:t>maximální délka pracovní doby, minimální doba odpočinku, minimální délka dovolené za kalendářní rok, minimální mzda, včetně sazeb za přesčasy, ochrana zdraví, bezpečnosti a hygieny při práci, rovné zacházení pro muže a ženy. </a:t>
            </a:r>
            <a:endParaRPr lang="cs-CZ" sz="7000" kern="100" dirty="0">
              <a:effectLst/>
              <a:latin typeface="Calibri" panose="020F0502020204030204" pitchFamily="34" charset="0"/>
              <a:ea typeface="Calibri" panose="020F0502020204030204" pitchFamily="34" charset="0"/>
              <a:cs typeface="Times New Roman" panose="02020603050405020304" pitchFamily="18" charset="0"/>
            </a:endParaRPr>
          </a:p>
          <a:p>
            <a:pPr>
              <a:buFont typeface="Wingdings" panose="05000000000000000000" pitchFamily="2" charset="2"/>
              <a:buChar char="§"/>
            </a:pPr>
            <a:r>
              <a:rPr lang="cs-CZ" sz="7000" b="1" u="sng" dirty="0">
                <a:solidFill>
                  <a:srgbClr val="00B050"/>
                </a:solidFill>
                <a:highlight>
                  <a:srgbClr val="F8D22F"/>
                </a:highlight>
                <a:latin typeface="Times New Roman" panose="02020603050405020304" pitchFamily="18" charset="0"/>
                <a:cs typeface="Times New Roman" panose="02020603050405020304" pitchFamily="18" charset="0"/>
              </a:rPr>
              <a:t>zákoník práce: </a:t>
            </a:r>
          </a:p>
          <a:p>
            <a:pPr marL="0" indent="0">
              <a:buNone/>
            </a:pPr>
            <a:r>
              <a:rPr lang="cs-CZ" sz="4900" b="1" dirty="0">
                <a:highlight>
                  <a:srgbClr val="00FF00"/>
                </a:highlight>
                <a:latin typeface="Times New Roman" panose="02020603050405020304" pitchFamily="18" charset="0"/>
                <a:cs typeface="Times New Roman" panose="02020603050405020304" pitchFamily="18" charset="0"/>
              </a:rPr>
              <a:t>§319 </a:t>
            </a:r>
            <a:r>
              <a:rPr lang="cs-CZ" sz="4900" b="1" dirty="0">
                <a:latin typeface="Times New Roman" panose="02020603050405020304" pitchFamily="18" charset="0"/>
                <a:cs typeface="Times New Roman" panose="02020603050405020304" pitchFamily="18" charset="0"/>
              </a:rPr>
              <a:t>(implementace směrnice o vysílání)</a:t>
            </a: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90 a násl.</a:t>
            </a:r>
            <a:r>
              <a:rPr lang="cs-CZ" sz="4900" b="1" dirty="0">
                <a:effectLst/>
                <a:latin typeface="Times New Roman" panose="02020603050405020304" pitchFamily="18" charset="0"/>
                <a:ea typeface="Calibri" panose="020F0502020204030204" pitchFamily="34" charset="0"/>
              </a:rPr>
              <a:t>  - minimální doba odpočinku</a:t>
            </a: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213 odst. 1  </a:t>
            </a:r>
            <a:r>
              <a:rPr lang="cs-CZ" sz="4900" b="1" dirty="0">
                <a:effectLst/>
                <a:latin typeface="Times New Roman" panose="02020603050405020304" pitchFamily="18" charset="0"/>
                <a:ea typeface="Calibri" panose="020F0502020204030204" pitchFamily="34" charset="0"/>
              </a:rPr>
              <a:t>- minimální délka dovolené</a:t>
            </a:r>
            <a:endParaRPr lang="cs-CZ" sz="4900" b="1" dirty="0">
              <a:latin typeface="Times New Roman" panose="02020603050405020304" pitchFamily="18" charset="0"/>
              <a:ea typeface="Calibri" panose="020F0502020204030204" pitchFamily="34" charset="0"/>
            </a:endParaRP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111 </a:t>
            </a:r>
            <a:r>
              <a:rPr lang="cs-CZ" sz="4900" b="1" dirty="0">
                <a:effectLst/>
                <a:latin typeface="Times New Roman" panose="02020603050405020304" pitchFamily="18" charset="0"/>
                <a:ea typeface="Calibri" panose="020F0502020204030204" pitchFamily="34" charset="0"/>
              </a:rPr>
              <a:t>- minimální mzda</a:t>
            </a:r>
            <a:endParaRPr lang="cs-CZ" sz="4900" b="1" dirty="0">
              <a:latin typeface="Times New Roman" panose="02020603050405020304" pitchFamily="18" charset="0"/>
              <a:ea typeface="Calibri" panose="020F0502020204030204" pitchFamily="34" charset="0"/>
            </a:endParaRP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101 a násl</a:t>
            </a:r>
            <a:r>
              <a:rPr lang="cs-CZ" sz="4900" b="1" dirty="0">
                <a:effectLst/>
                <a:latin typeface="Times New Roman" panose="02020603050405020304" pitchFamily="18" charset="0"/>
                <a:ea typeface="Calibri" panose="020F0502020204030204" pitchFamily="34" charset="0"/>
              </a:rPr>
              <a:t>. - bezpečnost a ochrana zdraví při práci</a:t>
            </a:r>
            <a:r>
              <a:rPr lang="cs-CZ" sz="4900" dirty="0">
                <a:effectLst/>
                <a:latin typeface="Times New Roman" panose="02020603050405020304" pitchFamily="18" charset="0"/>
                <a:ea typeface="Calibri" panose="020F0502020204030204" pitchFamily="34" charset="0"/>
              </a:rPr>
              <a:t> ve spojení s ustanoveními zákona č. 309/2006 Sb., o zajištění dalších podmínek bezpečnosti a ochrany zdraví při práci</a:t>
            </a: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239 a násl</a:t>
            </a:r>
            <a:r>
              <a:rPr lang="cs-CZ" sz="4900" b="1" dirty="0">
                <a:effectLst/>
                <a:latin typeface="Times New Roman" panose="02020603050405020304" pitchFamily="18" charset="0"/>
                <a:ea typeface="Calibri" panose="020F0502020204030204" pitchFamily="34" charset="0"/>
              </a:rPr>
              <a:t>.  - těhotné zaměstnankyně</a:t>
            </a: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243 a násl. </a:t>
            </a:r>
            <a:r>
              <a:rPr lang="cs-CZ" sz="4900" b="1" dirty="0">
                <a:effectLst/>
                <a:latin typeface="Times New Roman" panose="02020603050405020304" pitchFamily="18" charset="0"/>
                <a:ea typeface="Calibri" panose="020F0502020204030204" pitchFamily="34" charset="0"/>
              </a:rPr>
              <a:t> - pracovní podmínky mladistvých zaměstnanců</a:t>
            </a:r>
            <a:r>
              <a:rPr lang="cs-CZ" sz="4900" dirty="0">
                <a:effectLst/>
                <a:latin typeface="Times New Roman" panose="02020603050405020304" pitchFamily="18" charset="0"/>
                <a:ea typeface="Calibri" panose="020F0502020204030204" pitchFamily="34" charset="0"/>
              </a:rPr>
              <a:t> </a:t>
            </a:r>
          </a:p>
          <a:p>
            <a:pPr marL="0" indent="0">
              <a:buNone/>
            </a:pPr>
            <a:r>
              <a:rPr lang="cs-CZ" sz="4900" b="1" dirty="0">
                <a:effectLst/>
                <a:highlight>
                  <a:srgbClr val="00FF00"/>
                </a:highlight>
                <a:latin typeface="Times New Roman" panose="02020603050405020304" pitchFamily="18" charset="0"/>
                <a:ea typeface="Calibri" panose="020F0502020204030204" pitchFamily="34" charset="0"/>
              </a:rPr>
              <a:t>§ 16 a násl. </a:t>
            </a:r>
            <a:endParaRPr lang="cs-CZ" sz="4900" b="1" dirty="0">
              <a:highlight>
                <a:srgbClr val="00FF00"/>
              </a:highlight>
              <a:latin typeface="Times New Roman" panose="02020603050405020304" pitchFamily="18" charset="0"/>
              <a:cs typeface="Times New Roman" panose="02020603050405020304" pitchFamily="18" charset="0"/>
            </a:endParaRPr>
          </a:p>
        </p:txBody>
      </p:sp>
      <p:sp>
        <p:nvSpPr>
          <p:cNvPr id="4" name="Zástupný symbol pro datum 3">
            <a:extLst>
              <a:ext uri="{FF2B5EF4-FFF2-40B4-BE49-F238E27FC236}">
                <a16:creationId xmlns:a16="http://schemas.microsoft.com/office/drawing/2014/main" id="{5FFA26C1-3ECD-100F-AF75-E71B99E09BD7}"/>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705755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F0FEA62-B707-31F1-FC88-2A1E7F754766}"/>
              </a:ext>
            </a:extLst>
          </p:cNvPr>
          <p:cNvSpPr>
            <a:spLocks noGrp="1"/>
          </p:cNvSpPr>
          <p:nvPr>
            <p:ph type="title"/>
          </p:nvPr>
        </p:nvSpPr>
        <p:spPr/>
        <p:txBody>
          <a:bodyPr>
            <a:noAutofit/>
          </a:bodyPr>
          <a:lstStyle/>
          <a:p>
            <a:pPr algn="ctr"/>
            <a:r>
              <a:rPr lang="cs-CZ" sz="2800" b="1" kern="100"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Nařízení Řím II č. 864/2007 o právu rozhodném pro mimosmluvní závazkové vztahy </a:t>
            </a:r>
            <a:br>
              <a:rPr lang="cs-CZ" sz="2800" b="1" kern="100"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br>
            <a:r>
              <a:rPr lang="cs-CZ" sz="2800" b="1" kern="100"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
            </a:r>
            <a:r>
              <a:rPr lang="cs-CZ" sz="2800" b="1" kern="100" dirty="0">
                <a:solidFill>
                  <a:srgbClr val="002060"/>
                </a:solidFill>
                <a:effectLst>
                  <a:outerShdw blurRad="38100" dist="38100" dir="2700000" algn="tl">
                    <a:srgbClr val="000000">
                      <a:alpha val="43137"/>
                    </a:srgbClr>
                  </a:outerShdw>
                </a:effectLst>
                <a:highlight>
                  <a:srgbClr val="F8D22F"/>
                </a:highlight>
                <a:latin typeface="Times New Roman" panose="02020603050405020304" pitchFamily="18" charset="0"/>
                <a:ea typeface="Calibri" panose="020F0502020204030204" pitchFamily="34" charset="0"/>
                <a:cs typeface="Times New Roman" panose="02020603050405020304" pitchFamily="18" charset="0"/>
              </a:rPr>
              <a:t>Řím II</a:t>
            </a:r>
            <a:r>
              <a:rPr lang="cs-CZ" sz="2800" b="1" kern="100" dirty="0">
                <a:solidFill>
                  <a:srgbClr val="00206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a:t>
            </a:r>
            <a:br>
              <a:rPr lang="cs-CZ" sz="2800" kern="100"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endParaRPr lang="cs-CZ" sz="2800" dirty="0">
              <a:solidFill>
                <a:srgbClr val="002060"/>
              </a:solidFill>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1999CE4D-BEAF-11FB-96CF-1098B44A949A}"/>
              </a:ext>
            </a:extLst>
          </p:cNvPr>
          <p:cNvSpPr>
            <a:spLocks noGrp="1"/>
          </p:cNvSpPr>
          <p:nvPr>
            <p:ph idx="1"/>
          </p:nvPr>
        </p:nvSpPr>
        <p:spPr>
          <a:xfrm>
            <a:off x="1066800" y="2014194"/>
            <a:ext cx="10058400" cy="3938550"/>
          </a:xfrm>
        </p:spPr>
        <p:txBody>
          <a:bodyPr>
            <a:normAutofit fontScale="92500" lnSpcReduction="20000"/>
          </a:bodyPr>
          <a:lstStyle/>
          <a:p>
            <a:pPr marR="0" algn="just">
              <a:lnSpc>
                <a:spcPct val="107000"/>
              </a:lnSpc>
              <a:spcAft>
                <a:spcPts val="800"/>
              </a:spcAft>
              <a:buFont typeface="Wingdings" panose="05000000000000000000" pitchFamily="2" charset="2"/>
              <a:buChar char="v"/>
            </a:pPr>
            <a:r>
              <a:rPr lang="cs-CZ" sz="2800" kern="100" dirty="0">
                <a:solidFill>
                  <a:srgbClr val="002060"/>
                </a:solidFill>
                <a:effectLst/>
                <a:highlight>
                  <a:srgbClr val="F8D22F"/>
                </a:highlight>
                <a:latin typeface="Times New Roman" panose="02020603050405020304" pitchFamily="18" charset="0"/>
                <a:ea typeface="Calibri" panose="020F0502020204030204" pitchFamily="34" charset="0"/>
                <a:cs typeface="Times New Roman" panose="02020603050405020304" pitchFamily="18" charset="0"/>
              </a:rPr>
              <a:t>Článek 9 - </a:t>
            </a:r>
            <a:r>
              <a:rPr lang="cs-CZ" sz="2800" b="1" kern="100" dirty="0">
                <a:solidFill>
                  <a:srgbClr val="002060"/>
                </a:solidFill>
                <a:effectLst/>
                <a:highlight>
                  <a:srgbClr val="F8D22F"/>
                </a:highlight>
                <a:latin typeface="Times New Roman" panose="02020603050405020304" pitchFamily="18" charset="0"/>
                <a:ea typeface="Calibri" panose="020F0502020204030204" pitchFamily="34" charset="0"/>
                <a:cs typeface="Times New Roman" panose="02020603050405020304" pitchFamily="18" charset="0"/>
              </a:rPr>
              <a:t>Protestní akce v kolektivním vyjednávání</a:t>
            </a:r>
            <a:endParaRPr lang="cs-CZ" sz="2800" kern="100" dirty="0">
              <a:solidFill>
                <a:srgbClr val="002060"/>
              </a:solidFill>
              <a:effectLst/>
              <a:highlight>
                <a:srgbClr val="F8D22F"/>
              </a:highligh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28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Aniž je dotčen čl. 4 odst. 2, je rozhodným právem pro mimosmluvní závazkové vztahy, pokud jde o odpovědnost osoby v postavení zaměstnance nebo zaměstnavatele nebo organizací zastupujících jejich profesní zájmy za škody způsobené trvající nebo uskutečněnou protestní akcí v kolektivním vyjednávání, právo země, ve které akce byla nebo má být uskutečněna.</a:t>
            </a:r>
          </a:p>
          <a:p>
            <a:pPr marR="0" algn="just">
              <a:lnSpc>
                <a:spcPct val="107000"/>
              </a:lnSpc>
              <a:spcAft>
                <a:spcPts val="800"/>
              </a:spcAft>
              <a:buFont typeface="Wingdings" panose="05000000000000000000" pitchFamily="2" charset="2"/>
              <a:buChar char="v"/>
            </a:pPr>
            <a:r>
              <a:rPr lang="cs-CZ" sz="3000" b="1" dirty="0">
                <a:solidFill>
                  <a:srgbClr val="002060"/>
                </a:solidFill>
                <a:effectLst/>
                <a:highlight>
                  <a:srgbClr val="F8D22F"/>
                </a:highlight>
                <a:latin typeface="Times New Roman" panose="02020603050405020304" pitchFamily="18" charset="0"/>
                <a:ea typeface="Calibri" panose="020F0502020204030204" pitchFamily="34" charset="0"/>
              </a:rPr>
              <a:t>kolizní ustanovení týkající se předsmluvní odpovědnosti (čl. 12 nařízení)</a:t>
            </a:r>
            <a:endParaRPr lang="cs-CZ" sz="3000" kern="100" dirty="0">
              <a:solidFill>
                <a:srgbClr val="002060"/>
              </a:solidFill>
              <a:effectLst/>
              <a:highlight>
                <a:srgbClr val="F8D22F"/>
              </a:highligh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7F956997-EE5A-3DB8-1B90-D6067A060B0A}"/>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604372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9E07542-FC55-1ECE-18C6-6D363C9D3DF2}"/>
              </a:ext>
            </a:extLst>
          </p:cNvPr>
          <p:cNvSpPr>
            <a:spLocks noGrp="1"/>
          </p:cNvSpPr>
          <p:nvPr>
            <p:ph type="title"/>
          </p:nvPr>
        </p:nvSpPr>
        <p:spPr>
          <a:xfrm>
            <a:off x="1066800" y="642594"/>
            <a:ext cx="10058400" cy="1061919"/>
          </a:xfrm>
        </p:spPr>
        <p:txBody>
          <a:bodyPr>
            <a:normAutofit/>
          </a:bodyPr>
          <a:lstStyle/>
          <a:p>
            <a:pPr algn="ctr"/>
            <a:r>
              <a:rPr lang="cs-CZ" sz="3200" dirty="0">
                <a:solidFill>
                  <a:srgbClr val="F03F2B"/>
                </a:solidFill>
                <a:effectLst>
                  <a:outerShdw blurRad="38100" dist="38100" dir="2700000" algn="tl">
                    <a:srgbClr val="000000">
                      <a:alpha val="43137"/>
                    </a:srgbClr>
                  </a:outerShdw>
                </a:effectLst>
              </a:rPr>
              <a:t>KOLIZNÍ ÚPRAVA SMĚNEČNÉHO A ŠEKOVÉHO PRÁVA </a:t>
            </a:r>
          </a:p>
        </p:txBody>
      </p:sp>
      <p:sp>
        <p:nvSpPr>
          <p:cNvPr id="3" name="Zástupný obsah 2">
            <a:extLst>
              <a:ext uri="{FF2B5EF4-FFF2-40B4-BE49-F238E27FC236}">
                <a16:creationId xmlns:a16="http://schemas.microsoft.com/office/drawing/2014/main" id="{732C878E-EBB2-1904-448A-51A4EB5C6E51}"/>
              </a:ext>
            </a:extLst>
          </p:cNvPr>
          <p:cNvSpPr>
            <a:spLocks noGrp="1"/>
          </p:cNvSpPr>
          <p:nvPr>
            <p:ph idx="1"/>
          </p:nvPr>
        </p:nvSpPr>
        <p:spPr>
          <a:xfrm>
            <a:off x="1066800" y="1908699"/>
            <a:ext cx="10058400" cy="4394447"/>
          </a:xfrm>
        </p:spPr>
        <p:txBody>
          <a:bodyPr>
            <a:normAutofit/>
          </a:bodyPr>
          <a:lstStyle/>
          <a:p>
            <a:pPr marL="0" indent="0">
              <a:buNone/>
            </a:pPr>
            <a:r>
              <a:rPr lang="cs-CZ" sz="1800" b="1" kern="100" dirty="0">
                <a:highlight>
                  <a:srgbClr val="F8D22F"/>
                </a:highlight>
                <a:latin typeface="Times New Roman" panose="02020603050405020304" pitchFamily="18" charset="0"/>
                <a:ea typeface="Calibri" panose="020F0502020204030204" pitchFamily="34" charset="0"/>
                <a:cs typeface="Times New Roman" panose="02020603050405020304" pitchFamily="18" charset="0"/>
              </a:rPr>
              <a:t>Z</a:t>
            </a:r>
            <a:r>
              <a:rPr lang="cs-CZ" sz="1800" b="1" kern="100" dirty="0">
                <a:effectLst/>
                <a:highlight>
                  <a:srgbClr val="F8D22F"/>
                </a:highlight>
                <a:latin typeface="Times New Roman" panose="02020603050405020304" pitchFamily="18" charset="0"/>
                <a:ea typeface="Calibri" panose="020F0502020204030204" pitchFamily="34" charset="0"/>
                <a:cs typeface="Times New Roman" panose="02020603050405020304" pitchFamily="18" charset="0"/>
              </a:rPr>
              <a:t>ákon</a:t>
            </a:r>
            <a:r>
              <a:rPr lang="cs-CZ" sz="1800" kern="100" dirty="0">
                <a:effectLst/>
                <a:highlight>
                  <a:srgbClr val="F8D22F"/>
                </a:highlight>
                <a:latin typeface="Times New Roman" panose="02020603050405020304" pitchFamily="18" charset="0"/>
                <a:ea typeface="Calibri" panose="020F0502020204030204" pitchFamily="34" charset="0"/>
                <a:cs typeface="Times New Roman" panose="02020603050405020304" pitchFamily="18" charset="0"/>
              </a:rPr>
              <a:t> </a:t>
            </a:r>
            <a:r>
              <a:rPr lang="cs-CZ" sz="1800" b="1" kern="100" dirty="0">
                <a:effectLst/>
                <a:highlight>
                  <a:srgbClr val="F8D22F"/>
                </a:highlight>
                <a:latin typeface="Times New Roman" panose="02020603050405020304" pitchFamily="18" charset="0"/>
                <a:ea typeface="Calibri" panose="020F0502020204030204" pitchFamily="34" charset="0"/>
                <a:cs typeface="Times New Roman" panose="02020603050405020304" pitchFamily="18" charset="0"/>
              </a:rPr>
              <a:t>č. 191/1950 Sb., zákon směnečný a šekový</a:t>
            </a:r>
            <a:endParaRPr lang="cs-CZ" sz="1800" b="1" kern="100" dirty="0">
              <a:highlight>
                <a:srgbClr val="F8D22F"/>
              </a:highligh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GB" sz="1800" b="1" dirty="0" err="1">
                <a:effectLst/>
                <a:highlight>
                  <a:srgbClr val="F8D22F"/>
                </a:highlight>
                <a:latin typeface="Times New Roman" panose="02020603050405020304" pitchFamily="18" charset="0"/>
                <a:ea typeface="Calibri" panose="020F0502020204030204" pitchFamily="34" charset="0"/>
              </a:rPr>
              <a:t>Kolizní</a:t>
            </a:r>
            <a:r>
              <a:rPr lang="en-GB" sz="1800" b="1" dirty="0">
                <a:effectLst/>
                <a:highlight>
                  <a:srgbClr val="F8D22F"/>
                </a:highlight>
                <a:latin typeface="Times New Roman" panose="02020603050405020304" pitchFamily="18" charset="0"/>
                <a:ea typeface="Calibri" panose="020F0502020204030204" pitchFamily="34" charset="0"/>
              </a:rPr>
              <a:t> </a:t>
            </a:r>
            <a:r>
              <a:rPr lang="en-GB" sz="1800" b="1" dirty="0" err="1">
                <a:effectLst/>
                <a:highlight>
                  <a:srgbClr val="F8D22F"/>
                </a:highlight>
                <a:latin typeface="Times New Roman" panose="02020603050405020304" pitchFamily="18" charset="0"/>
                <a:ea typeface="Calibri" panose="020F0502020204030204" pitchFamily="34" charset="0"/>
              </a:rPr>
              <a:t>úprava</a:t>
            </a:r>
            <a:r>
              <a:rPr lang="cs-CZ" sz="1800" b="1" dirty="0">
                <a:effectLst/>
                <a:highlight>
                  <a:srgbClr val="F8D22F"/>
                </a:highlight>
                <a:latin typeface="Times New Roman" panose="02020603050405020304" pitchFamily="18" charset="0"/>
                <a:ea typeface="Calibri" panose="020F0502020204030204" pitchFamily="34" charset="0"/>
              </a:rPr>
              <a:t> – </a:t>
            </a:r>
            <a:r>
              <a:rPr lang="en-GB" sz="1800" b="1" dirty="0">
                <a:effectLst/>
                <a:highlight>
                  <a:srgbClr val="F8D22F"/>
                </a:highlight>
                <a:latin typeface="Times New Roman" panose="02020603050405020304" pitchFamily="18" charset="0"/>
                <a:ea typeface="Calibri" panose="020F0502020204030204" pitchFamily="34" charset="0"/>
              </a:rPr>
              <a:t>ZMPS</a:t>
            </a:r>
            <a:r>
              <a:rPr lang="cs-CZ" sz="1800" dirty="0">
                <a:effectLst/>
                <a:highlight>
                  <a:srgbClr val="F8D22F"/>
                </a:highlight>
                <a:latin typeface="Times New Roman" panose="02020603050405020304" pitchFamily="18" charset="0"/>
                <a:ea typeface="Calibri" panose="020F0502020204030204" pitchFamily="34" charset="0"/>
              </a:rPr>
              <a:t>:</a:t>
            </a:r>
            <a:r>
              <a:rPr lang="en-GB" sz="1800" dirty="0">
                <a:effectLst/>
                <a:highlight>
                  <a:srgbClr val="F8D22F"/>
                </a:highlight>
                <a:latin typeface="Times New Roman" panose="02020603050405020304" pitchFamily="18" charset="0"/>
                <a:ea typeface="Calibri" panose="020F0502020204030204" pitchFamily="34" charset="0"/>
              </a:rPr>
              <a:t> §§ 31, 32, 43, 93 </a:t>
            </a:r>
            <a:r>
              <a:rPr lang="en-GB" sz="1800" dirty="0" err="1">
                <a:effectLst/>
                <a:highlight>
                  <a:srgbClr val="F8D22F"/>
                </a:highlight>
                <a:latin typeface="Times New Roman" panose="02020603050405020304" pitchFamily="18" charset="0"/>
                <a:ea typeface="Calibri" panose="020F0502020204030204" pitchFamily="34" charset="0"/>
              </a:rPr>
              <a:t>až</a:t>
            </a:r>
            <a:r>
              <a:rPr lang="en-GB" sz="1800" dirty="0">
                <a:effectLst/>
                <a:highlight>
                  <a:srgbClr val="F8D22F"/>
                </a:highlight>
                <a:latin typeface="Times New Roman" panose="02020603050405020304" pitchFamily="18" charset="0"/>
                <a:ea typeface="Calibri" panose="020F0502020204030204" pitchFamily="34" charset="0"/>
              </a:rPr>
              <a:t> 100</a:t>
            </a:r>
            <a:endParaRPr lang="cs-CZ" sz="1800" dirty="0">
              <a:effectLst/>
              <a:highlight>
                <a:srgbClr val="F8D22F"/>
              </a:highlight>
              <a:latin typeface="Times New Roman" panose="02020603050405020304" pitchFamily="18" charset="0"/>
              <a:ea typeface="Calibri" panose="020F0502020204030204" pitchFamily="34" charset="0"/>
            </a:endParaRPr>
          </a:p>
          <a:p>
            <a:pPr marL="0" marR="0" indent="0" algn="just">
              <a:lnSpc>
                <a:spcPct val="150000"/>
              </a:lnSpc>
              <a:spcAft>
                <a:spcPts val="800"/>
              </a:spcAft>
              <a:buNone/>
            </a:pPr>
            <a:r>
              <a:rPr lang="en-GB" sz="18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Mezinárodní</a:t>
            </a:r>
            <a:r>
              <a:rPr lang="en-GB" sz="18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prvek</a:t>
            </a:r>
            <a:r>
              <a:rPr lang="en-GB" sz="18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u </a:t>
            </a: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směnečných</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šekových</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vztahů</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arabicParenR"/>
            </a:pP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účastníci</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směnečného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nebo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šekového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vztahu</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mají</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různé</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státní</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občanství</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nebo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různé</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místo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obvyklého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pobytu</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arabicParenR"/>
            </a:pP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nebo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mají</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obvyklé</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bydliště</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v ČR a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státní</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občanství</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ČR, ale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směnka</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nebo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šek</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je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splatná</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v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zahraničí</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nebo</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arabicParenR"/>
            </a:pP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místo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vystavení</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místo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placení</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směny</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nebo</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šeku</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latin typeface="Times New Roman" panose="02020603050405020304" pitchFamily="18" charset="0"/>
                <a:ea typeface="Calibri" panose="020F0502020204030204" pitchFamily="34" charset="0"/>
                <a:cs typeface="Times New Roman" panose="02020603050405020304" pitchFamily="18" charset="0"/>
              </a:rPr>
              <a:t>leží</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na</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území</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různých</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států</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9D19227A-7DC6-5D7F-AFAB-86B595DDC00E}"/>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5472810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9D2DE70-BD27-E9DB-761D-C8ED23767DAD}"/>
              </a:ext>
            </a:extLst>
          </p:cNvPr>
          <p:cNvSpPr>
            <a:spLocks noGrp="1"/>
          </p:cNvSpPr>
          <p:nvPr>
            <p:ph type="title"/>
          </p:nvPr>
        </p:nvSpPr>
        <p:spPr>
          <a:xfrm>
            <a:off x="1066800" y="642594"/>
            <a:ext cx="10058400" cy="1070796"/>
          </a:xfrm>
        </p:spPr>
        <p:txBody>
          <a:bodyPr>
            <a:normAutofit fontScale="90000"/>
          </a:bodyPr>
          <a:lstStyle/>
          <a:p>
            <a:pPr algn="ctr"/>
            <a:r>
              <a:rPr lang="cs-CZ" sz="3600" dirty="0">
                <a:solidFill>
                  <a:srgbClr val="F03F2B"/>
                </a:solidFill>
                <a:effectLst>
                  <a:outerShdw blurRad="38100" dist="38100" dir="2700000" algn="tl">
                    <a:srgbClr val="000000">
                      <a:alpha val="43137"/>
                    </a:srgbClr>
                  </a:outerShdw>
                </a:effectLst>
              </a:rPr>
              <a:t>KOLIZNÍ ÚPRAVA SMĚNEČNÉHO A ŠEKOVÉHO PRÁVA </a:t>
            </a:r>
            <a:endParaRPr lang="cs-CZ" sz="3600"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9CBE5DA6-DD54-BF34-6848-9CC3EC8B9888}"/>
              </a:ext>
            </a:extLst>
          </p:cNvPr>
          <p:cNvSpPr>
            <a:spLocks noGrp="1"/>
          </p:cNvSpPr>
          <p:nvPr>
            <p:ph idx="1"/>
          </p:nvPr>
        </p:nvSpPr>
        <p:spPr>
          <a:xfrm>
            <a:off x="1066800" y="1846555"/>
            <a:ext cx="10058400" cy="4616389"/>
          </a:xfrm>
        </p:spPr>
        <p:txBody>
          <a:bodyPr>
            <a:normAutofit fontScale="92500" lnSpcReduction="10000"/>
          </a:bodyPr>
          <a:lstStyle/>
          <a:p>
            <a:pPr marL="0" marR="0" indent="0" algn="just">
              <a:lnSpc>
                <a:spcPct val="150000"/>
              </a:lnSpc>
              <a:spcAft>
                <a:spcPts val="800"/>
              </a:spcAft>
              <a:buNone/>
            </a:pP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Kolizní</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úprava</a:t>
            </a:r>
            <a:r>
              <a:rPr lang="cs-CZ" sz="1800" b="1" u="sng" kern="100" dirty="0">
                <a:effectLst/>
                <a:latin typeface="Times New Roman" panose="02020603050405020304" pitchFamily="18" charset="0"/>
                <a:ea typeface="Calibri" panose="020F0502020204030204" pitchFamily="34" charset="0"/>
                <a:cs typeface="Times New Roman" panose="02020603050405020304" pitchFamily="18" charset="0"/>
              </a:rPr>
              <a:t> - 3</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skupiny</a:t>
            </a:r>
            <a:r>
              <a:rPr lang="en-GB" sz="1800" b="1"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err="1">
                <a:effectLst/>
                <a:latin typeface="Times New Roman" panose="02020603050405020304" pitchFamily="18" charset="0"/>
                <a:ea typeface="Calibri" panose="020F0502020204030204" pitchFamily="34" charset="0"/>
                <a:cs typeface="Times New Roman" panose="02020603050405020304" pitchFamily="18" charset="0"/>
              </a:rPr>
              <a:t>otázek</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arabicParenR"/>
            </a:pP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směnečná</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šeková</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způsobilost</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arabicParenR"/>
            </a:pP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forma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směnečného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šekového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prohlášení</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protestu</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arabicParenR"/>
            </a:pP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poměry</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směnečného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šekového</a:t>
            </a:r>
            <a:r>
              <a:rPr lang="en-GB" sz="18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práva</a:t>
            </a:r>
            <a:r>
              <a:rPr lang="en-GB"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GB" sz="18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Směnečná</a:t>
            </a:r>
            <a:r>
              <a:rPr lang="en-GB" sz="18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18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šeková</a:t>
            </a:r>
            <a:r>
              <a:rPr lang="en-GB" sz="18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18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způsobilost</a:t>
            </a:r>
            <a:r>
              <a:rPr lang="en-GB" sz="18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 31 ZMPS)</a:t>
            </a:r>
            <a:endParaRPr lang="cs-CZ" sz="1800"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1800" i="1"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cs-CZ" sz="1800" b="1" i="1" kern="100" dirty="0">
                <a:effectLst/>
                <a:latin typeface="Times New Roman" panose="02020603050405020304" pitchFamily="18" charset="0"/>
                <a:ea typeface="Calibri" panose="020F0502020204030204" pitchFamily="34" charset="0"/>
                <a:cs typeface="Times New Roman" panose="02020603050405020304" pitchFamily="18" charset="0"/>
              </a:rPr>
              <a:t>Způsobilost </a:t>
            </a:r>
            <a:r>
              <a:rPr lang="cs-CZ" sz="1800" i="1" kern="100" dirty="0">
                <a:effectLst/>
                <a:latin typeface="Times New Roman" panose="02020603050405020304" pitchFamily="18" charset="0"/>
                <a:ea typeface="Calibri" panose="020F0502020204030204" pitchFamily="34" charset="0"/>
                <a:cs typeface="Times New Roman" panose="02020603050405020304" pitchFamily="18" charset="0"/>
              </a:rPr>
              <a:t>osoby </a:t>
            </a:r>
            <a:r>
              <a:rPr lang="cs-CZ" sz="1800" b="1" i="1" kern="100" dirty="0">
                <a:effectLst/>
                <a:latin typeface="Times New Roman" panose="02020603050405020304" pitchFamily="18" charset="0"/>
                <a:ea typeface="Calibri" panose="020F0502020204030204" pitchFamily="34" charset="0"/>
                <a:cs typeface="Times New Roman" panose="02020603050405020304" pitchFamily="18" charset="0"/>
              </a:rPr>
              <a:t>zavazovat se směnečně nebo šekově</a:t>
            </a:r>
            <a:r>
              <a:rPr lang="cs-CZ" sz="1800" i="1" kern="100" dirty="0">
                <a:effectLst/>
                <a:latin typeface="Times New Roman" panose="02020603050405020304" pitchFamily="18" charset="0"/>
                <a:ea typeface="Calibri" panose="020F0502020204030204" pitchFamily="34" charset="0"/>
                <a:cs typeface="Times New Roman" panose="02020603050405020304" pitchFamily="18" charset="0"/>
              </a:rPr>
              <a:t> se řídí právním řádem státu, jehož je </a:t>
            </a:r>
            <a:r>
              <a:rPr lang="cs-CZ" sz="1800" b="1" i="1" kern="100" dirty="0">
                <a:effectLst/>
                <a:latin typeface="Times New Roman" panose="02020603050405020304" pitchFamily="18" charset="0"/>
                <a:ea typeface="Calibri" panose="020F0502020204030204" pitchFamily="34" charset="0"/>
                <a:cs typeface="Times New Roman" panose="02020603050405020304" pitchFamily="18" charset="0"/>
              </a:rPr>
              <a:t>občanem</a:t>
            </a:r>
            <a:r>
              <a:rPr lang="cs-CZ" sz="1800" i="1" kern="100" dirty="0">
                <a:effectLst/>
                <a:latin typeface="Times New Roman" panose="02020603050405020304" pitchFamily="18" charset="0"/>
                <a:ea typeface="Calibri" panose="020F0502020204030204" pitchFamily="34" charset="0"/>
                <a:cs typeface="Times New Roman" panose="02020603050405020304" pitchFamily="18" charset="0"/>
              </a:rPr>
              <a:t>. Prohlašuje-li toto právo za rozhodující právo jiného státu, použije se práva tohoto jiného státu.</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1800" i="1" kern="100" dirty="0">
                <a:effectLst/>
                <a:latin typeface="Times New Roman" panose="02020603050405020304" pitchFamily="18" charset="0"/>
                <a:ea typeface="Calibri" panose="020F0502020204030204" pitchFamily="34" charset="0"/>
                <a:cs typeface="Times New Roman" panose="02020603050405020304" pitchFamily="18" charset="0"/>
              </a:rPr>
              <a:t>(2) Kdo není způsobilý se směnečně nebo šekově zavazovat podle právního řádu uvedeného v odstavci 1, je přesto platně zavázán, podepíše-li se na směnku nebo na šek </a:t>
            </a:r>
            <a:r>
              <a:rPr lang="cs-CZ" sz="1800" b="1" i="1" kern="100" dirty="0">
                <a:effectLst/>
                <a:latin typeface="Times New Roman" panose="02020603050405020304" pitchFamily="18" charset="0"/>
                <a:ea typeface="Calibri" panose="020F0502020204030204" pitchFamily="34" charset="0"/>
                <a:cs typeface="Times New Roman" panose="02020603050405020304" pitchFamily="18" charset="0"/>
              </a:rPr>
              <a:t>ve státě, podle jehož práva by byl způsobilý</a:t>
            </a:r>
            <a:r>
              <a:rPr lang="cs-CZ" sz="1800" i="1" kern="100" dirty="0">
                <a:effectLst/>
                <a:latin typeface="Times New Roman" panose="02020603050405020304" pitchFamily="18" charset="0"/>
                <a:ea typeface="Calibri" panose="020F0502020204030204" pitchFamily="34" charset="0"/>
                <a:cs typeface="Times New Roman" panose="02020603050405020304" pitchFamily="18" charset="0"/>
              </a:rPr>
              <a:t> se směnečně nebo šekově zavazovat. To neplatí, jde-li o státního občana České republiky nebo o osobu, která má obvyklý pobyt v České republice.</a:t>
            </a:r>
            <a:endParaRPr lang="cs-CZ"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F31FB45C-5622-3458-88C7-AA3995D8F026}"/>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6262289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71574AB-7A58-DDED-138E-FC0B753A00B4}"/>
              </a:ext>
            </a:extLst>
          </p:cNvPr>
          <p:cNvSpPr>
            <a:spLocks noGrp="1"/>
          </p:cNvSpPr>
          <p:nvPr>
            <p:ph type="title"/>
          </p:nvPr>
        </p:nvSpPr>
        <p:spPr/>
        <p:txBody>
          <a:bodyPr>
            <a:normAutofit/>
          </a:bodyPr>
          <a:lstStyle/>
          <a:p>
            <a:pPr algn="ctr"/>
            <a:r>
              <a:rPr lang="cs-CZ" sz="3200" dirty="0">
                <a:solidFill>
                  <a:srgbClr val="F03F2B"/>
                </a:solidFill>
                <a:effectLst>
                  <a:outerShdw blurRad="38100" dist="38100" dir="2700000" algn="tl">
                    <a:srgbClr val="000000">
                      <a:alpha val="43137"/>
                    </a:srgbClr>
                  </a:outerShdw>
                </a:effectLst>
              </a:rPr>
              <a:t>KOLIZNÍ ÚPRAVA SMĚNEČNÉHO A ŠEKOVÉHO PRÁVA </a:t>
            </a:r>
            <a:endParaRPr lang="cs-CZ" sz="3200" dirty="0">
              <a:effectLst>
                <a:outerShdw blurRad="38100" dist="38100" dir="2700000" algn="tl">
                  <a:srgbClr val="000000">
                    <a:alpha val="43137"/>
                  </a:srgbClr>
                </a:outerShdw>
              </a:effectLst>
            </a:endParaRPr>
          </a:p>
        </p:txBody>
      </p:sp>
      <p:sp>
        <p:nvSpPr>
          <p:cNvPr id="3" name="Zástupný obsah 2">
            <a:extLst>
              <a:ext uri="{FF2B5EF4-FFF2-40B4-BE49-F238E27FC236}">
                <a16:creationId xmlns:a16="http://schemas.microsoft.com/office/drawing/2014/main" id="{E41C3F9A-0D29-4D84-B5D2-159BD0DEE0F9}"/>
              </a:ext>
            </a:extLst>
          </p:cNvPr>
          <p:cNvSpPr>
            <a:spLocks noGrp="1"/>
          </p:cNvSpPr>
          <p:nvPr>
            <p:ph idx="1"/>
          </p:nvPr>
        </p:nvSpPr>
        <p:spPr>
          <a:xfrm>
            <a:off x="1066800" y="2103119"/>
            <a:ext cx="10058400" cy="4421967"/>
          </a:xfrm>
        </p:spPr>
        <p:txBody>
          <a:bodyPr>
            <a:normAutofit lnSpcReduction="10000"/>
          </a:bodyPr>
          <a:lstStyle/>
          <a:p>
            <a:pPr marL="0" marR="0" indent="0" algn="just">
              <a:lnSpc>
                <a:spcPct val="107000"/>
              </a:lnSpc>
              <a:spcAft>
                <a:spcPts val="800"/>
              </a:spcAft>
              <a:buNone/>
            </a:pPr>
            <a:r>
              <a:rPr lang="cs-CZ" sz="2400" b="1" u="sng"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Forma směnečného a šekového prohlášení a protestu - </a:t>
            </a:r>
            <a:r>
              <a:rPr lang="cs-CZ" sz="2400" u="sng" kern="100" dirty="0">
                <a:solidFill>
                  <a:srgbClr val="004F88"/>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43 ZMPS</a:t>
            </a:r>
            <a:endParaRPr lang="cs-CZ" sz="2400" u="sng"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24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(1)</a:t>
            </a:r>
            <a:r>
              <a:rPr lang="cs-CZ" sz="2400"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24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Forma směnečného prohlášení a forma šekového prohlášení se řídí právním řádem státu, v němž bylo prohlášení učiněno. Pro formu šekového prohlášení stačí zachovat formu, kterou stanoví právo platebního místa.</a:t>
            </a:r>
            <a:endParaRPr lang="cs-CZ"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2400" i="1" kern="100" dirty="0">
                <a:solidFill>
                  <a:srgbClr val="004F88"/>
                </a:solidFill>
                <a:effectLst/>
                <a:latin typeface="Times New Roman" panose="02020603050405020304" pitchFamily="18" charset="0"/>
                <a:ea typeface="Calibri" panose="020F0502020204030204" pitchFamily="34" charset="0"/>
                <a:cs typeface="Times New Roman" panose="02020603050405020304" pitchFamily="18" charset="0"/>
              </a:rPr>
              <a:t>(2) Vadnost formy prvního směnečného prohlášení nebo prvního šekového prohlášení nemá vliv na platnost pozdějšího směnečného prohlášení nebo pozdějšího šekového prohlášení, jestliže směnečné prohlášení a šekové prohlášení, které je podle odstavce 1 neplatné, se shoduje s právním řádem státu, v němž bylo učiněno pozdější směnečné prohlášení nebo pozdější šekové prohlášení.</a:t>
            </a:r>
            <a:endParaRPr lang="cs-CZ"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0BCCDBB7-960C-919F-19B0-C72A7D5DD6BE}"/>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029402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892EA1F-0C0C-8B31-8C35-025FB005AEF4}"/>
              </a:ext>
            </a:extLst>
          </p:cNvPr>
          <p:cNvSpPr>
            <a:spLocks noGrp="1"/>
          </p:cNvSpPr>
          <p:nvPr>
            <p:ph type="title"/>
          </p:nvPr>
        </p:nvSpPr>
        <p:spPr/>
        <p:txBody>
          <a:bodyPr>
            <a:normAutofit/>
          </a:bodyPr>
          <a:lstStyle/>
          <a:p>
            <a:pPr algn="ctr"/>
            <a:r>
              <a:rPr lang="cs-CZ" sz="3200" dirty="0">
                <a:solidFill>
                  <a:srgbClr val="F03F2B"/>
                </a:solidFill>
                <a:effectLst>
                  <a:outerShdw blurRad="38100" dist="38100" dir="2700000" algn="tl">
                    <a:srgbClr val="000000">
                      <a:alpha val="43137"/>
                    </a:srgbClr>
                  </a:outerShdw>
                </a:effectLst>
              </a:rPr>
              <a:t>KOLIZNÍ ÚPRAVA SMĚNEČNÉHO A ŠEKOVÉHO PRÁVA </a:t>
            </a:r>
            <a:endParaRPr lang="cs-CZ" sz="3200" dirty="0"/>
          </a:p>
        </p:txBody>
      </p:sp>
      <p:sp>
        <p:nvSpPr>
          <p:cNvPr id="3" name="Zástupný obsah 2">
            <a:extLst>
              <a:ext uri="{FF2B5EF4-FFF2-40B4-BE49-F238E27FC236}">
                <a16:creationId xmlns:a16="http://schemas.microsoft.com/office/drawing/2014/main" id="{14081313-A264-B073-664A-4CEE7D297820}"/>
              </a:ext>
            </a:extLst>
          </p:cNvPr>
          <p:cNvSpPr>
            <a:spLocks noGrp="1"/>
          </p:cNvSpPr>
          <p:nvPr>
            <p:ph idx="1"/>
          </p:nvPr>
        </p:nvSpPr>
        <p:spPr>
          <a:xfrm>
            <a:off x="1066800" y="2014194"/>
            <a:ext cx="10058400" cy="4386606"/>
          </a:xfrm>
        </p:spPr>
        <p:txBody>
          <a:bodyPr>
            <a:normAutofit fontScale="85000" lnSpcReduction="20000"/>
          </a:bodyPr>
          <a:lstStyle/>
          <a:p>
            <a:pPr marL="0" indent="0">
              <a:buNone/>
            </a:pPr>
            <a:r>
              <a:rPr lang="en-GB" sz="24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Poměry</a:t>
            </a:r>
            <a:r>
              <a:rPr lang="en-GB" sz="24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směnečného</a:t>
            </a:r>
            <a:r>
              <a:rPr lang="en-GB" sz="24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24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šekového</a:t>
            </a:r>
            <a:r>
              <a:rPr lang="en-GB" sz="24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u="sng"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práva</a:t>
            </a:r>
            <a:r>
              <a:rPr lang="en-GB" sz="2400" b="1"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(§§93-100)</a:t>
            </a:r>
            <a:endParaRPr lang="cs-CZ" sz="2400" u="sng"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cs-CZ" sz="2400" kern="100" dirty="0">
                <a:effectLst/>
                <a:latin typeface="Times New Roman" panose="02020603050405020304" pitchFamily="18" charset="0"/>
                <a:ea typeface="Calibri" panose="020F0502020204030204" pitchFamily="34" charset="0"/>
                <a:cs typeface="Times New Roman" panose="02020603050405020304" pitchFamily="18" charset="0"/>
              </a:rPr>
              <a:t> = k</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olizní</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úprava</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týkající</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se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účinků</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směnečných</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šekových</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prohlášení</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lhůt</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k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výkonu</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postihových</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a:t>
            </a:r>
            <a:endParaRPr lang="cs-CZ"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K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účinkům</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prohlášení</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patří</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práva</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povinnosti</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které</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učiněním</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prohlášení</a:t>
            </a:r>
            <a:r>
              <a:rPr lang="en-GB" sz="2400" b="1"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b="1" kern="100" dirty="0" err="1">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vznikly</a:t>
            </a:r>
            <a:r>
              <a:rPr lang="en-GB" sz="2400" kern="100" dirty="0">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např</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vystavení</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převod</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indosamentem</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nebo</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kern="100" dirty="0" err="1">
                <a:effectLst/>
                <a:latin typeface="Times New Roman" panose="02020603050405020304" pitchFamily="18" charset="0"/>
                <a:ea typeface="Calibri" panose="020F0502020204030204" pitchFamily="34" charset="0"/>
                <a:cs typeface="Times New Roman" panose="02020603050405020304" pitchFamily="18" charset="0"/>
              </a:rPr>
              <a:t>rukojemství</a:t>
            </a:r>
            <a:r>
              <a:rPr lang="en-GB"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cs-CZ"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Pro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účinky</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směnečných</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šekových</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prohlášení</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obsahuje</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ZMPS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odlišné</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kolizní</a:t>
            </a:r>
            <a:r>
              <a:rPr lang="en-GB" sz="2400" u="sng"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2400" u="sng" kern="100" dirty="0" err="1">
                <a:effectLst/>
                <a:latin typeface="Times New Roman" panose="02020603050405020304" pitchFamily="18" charset="0"/>
                <a:ea typeface="Calibri" panose="020F0502020204030204" pitchFamily="34" charset="0"/>
                <a:cs typeface="Times New Roman" panose="02020603050405020304" pitchFamily="18" charset="0"/>
              </a:rPr>
              <a:t>normy</a:t>
            </a:r>
            <a:r>
              <a:rPr lang="cs-CZ" sz="2400" u="sng"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cs-CZ"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19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93</a:t>
            </a:r>
          </a:p>
          <a:p>
            <a:pPr marL="342900" marR="0" lvl="0" indent="-342900" algn="just">
              <a:lnSpc>
                <a:spcPct val="107000"/>
              </a:lnSpc>
              <a:buFont typeface="+mj-lt"/>
              <a:buAutoNum type="arabicParenBoth"/>
            </a:pP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Účinky závazných prohlášení příjemce </a:t>
            </a:r>
            <a:r>
              <a:rPr lang="cs-CZ"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cizí</a:t>
            </a: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cs-CZ"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směnky</a:t>
            </a: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 výstavce </a:t>
            </a:r>
            <a:r>
              <a:rPr lang="cs-CZ"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vlastní směnky</a:t>
            </a: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se řídí </a:t>
            </a:r>
            <a:r>
              <a:rPr lang="cs-CZ"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právem platebního místa</a:t>
            </a: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19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107000"/>
              </a:lnSpc>
              <a:spcAft>
                <a:spcPts val="800"/>
              </a:spcAft>
              <a:buFont typeface="+mj-lt"/>
              <a:buAutoNum type="arabicParenBoth"/>
            </a:pPr>
            <a:r>
              <a:rPr lang="en-GB" sz="1900" b="1"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Účinky</a:t>
            </a:r>
            <a:r>
              <a:rPr lang="en-GB"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b="1"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ostatních</a:t>
            </a:r>
            <a:r>
              <a:rPr lang="en-GB"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b="1"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směnečných</a:t>
            </a:r>
            <a:r>
              <a:rPr lang="en-GB"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b="1"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prohlášení</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se </a:t>
            </a:r>
            <a:r>
              <a:rPr lang="en-GB" sz="1900"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řídí</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právem</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státu</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v </a:t>
            </a:r>
            <a:r>
              <a:rPr lang="en-GB" sz="1900"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němž</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byla</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GB" sz="1900" i="1" kern="100"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učiněna</a:t>
            </a:r>
            <a:r>
              <a:rPr lang="en-GB"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19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98</a:t>
            </a:r>
            <a:endParaRPr lang="cs-CZ" sz="19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just">
              <a:lnSpc>
                <a:spcPct val="107000"/>
              </a:lnSpc>
              <a:spcAft>
                <a:spcPts val="800"/>
              </a:spcAft>
              <a:buNone/>
            </a:pP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Účinky </a:t>
            </a:r>
            <a:r>
              <a:rPr lang="cs-CZ"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šekových</a:t>
            </a: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prohlášení se </a:t>
            </a:r>
            <a:r>
              <a:rPr lang="cs-CZ" sz="1900" b="1"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řídí právem státu, v němž byla učiněna</a:t>
            </a:r>
            <a:r>
              <a:rPr lang="cs-CZ" sz="1900" i="1"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cs-CZ" sz="1900" kern="1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cs-CZ"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cs-CZ" dirty="0"/>
          </a:p>
        </p:txBody>
      </p:sp>
      <p:sp>
        <p:nvSpPr>
          <p:cNvPr id="4" name="Zástupný symbol pro datum 3">
            <a:extLst>
              <a:ext uri="{FF2B5EF4-FFF2-40B4-BE49-F238E27FC236}">
                <a16:creationId xmlns:a16="http://schemas.microsoft.com/office/drawing/2014/main" id="{53B029E8-117E-2D4C-0FD1-31EE8BDB639E}"/>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14227828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1153FD6-1355-F717-FD81-D1CA86A477E5}"/>
              </a:ext>
            </a:extLst>
          </p:cNvPr>
          <p:cNvSpPr>
            <a:spLocks noGrp="1"/>
          </p:cNvSpPr>
          <p:nvPr>
            <p:ph type="title"/>
          </p:nvPr>
        </p:nvSpPr>
        <p:spPr/>
        <p:txBody>
          <a:bodyPr>
            <a:normAutofit/>
          </a:bodyPr>
          <a:lstStyle/>
          <a:p>
            <a:pPr algn="ctr"/>
            <a:r>
              <a:rPr lang="cs-CZ" sz="3200" dirty="0">
                <a:solidFill>
                  <a:srgbClr val="F03F2B"/>
                </a:solidFill>
                <a:effectLst>
                  <a:outerShdw blurRad="38100" dist="38100" dir="2700000" algn="tl">
                    <a:srgbClr val="000000">
                      <a:alpha val="43137"/>
                    </a:srgbClr>
                  </a:outerShdw>
                </a:effectLst>
              </a:rPr>
              <a:t>KOLIZNÍ ÚPRAVA SMĚNEČNÉHO A ŠEKOVÉHO PRÁVA </a:t>
            </a:r>
            <a:endParaRPr lang="cs-CZ" sz="3200" dirty="0"/>
          </a:p>
        </p:txBody>
      </p:sp>
      <p:sp>
        <p:nvSpPr>
          <p:cNvPr id="3" name="Zástupný obsah 2">
            <a:extLst>
              <a:ext uri="{FF2B5EF4-FFF2-40B4-BE49-F238E27FC236}">
                <a16:creationId xmlns:a16="http://schemas.microsoft.com/office/drawing/2014/main" id="{180609FF-64DB-E5D6-1512-BC9E25FFD123}"/>
              </a:ext>
            </a:extLst>
          </p:cNvPr>
          <p:cNvSpPr>
            <a:spLocks noGrp="1"/>
          </p:cNvSpPr>
          <p:nvPr>
            <p:ph idx="1"/>
          </p:nvPr>
        </p:nvSpPr>
        <p:spPr>
          <a:xfrm>
            <a:off x="1066800" y="2103120"/>
            <a:ext cx="10058400" cy="4457478"/>
          </a:xfrm>
        </p:spPr>
        <p:txBody>
          <a:bodyPr>
            <a:normAutofit fontScale="92500" lnSpcReduction="20000"/>
          </a:bodyPr>
          <a:lstStyle/>
          <a:p>
            <a:pPr marL="0" indent="0" algn="ctr">
              <a:buNone/>
            </a:pPr>
            <a:r>
              <a:rPr lang="cs-CZ" sz="2800" b="1" u="sng" dirty="0">
                <a:effectLst/>
                <a:highlight>
                  <a:srgbClr val="5CC6D6"/>
                </a:highlight>
                <a:latin typeface="Times New Roman" panose="02020603050405020304" pitchFamily="18" charset="0"/>
                <a:ea typeface="Times New Roman" panose="02020603050405020304" pitchFamily="18" charset="0"/>
                <a:cs typeface="Times New Roman" panose="02020603050405020304" pitchFamily="18" charset="0"/>
              </a:rPr>
              <a:t>Jaké jsou </a:t>
            </a:r>
            <a:r>
              <a:rPr lang="cs-CZ" sz="2800" b="1" u="sng" dirty="0">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výhody</a:t>
            </a:r>
            <a:r>
              <a:rPr lang="cs-CZ" sz="2800" b="1" u="sng" dirty="0">
                <a:effectLst/>
                <a:highlight>
                  <a:srgbClr val="5CC6D6"/>
                </a:highlight>
                <a:latin typeface="Times New Roman" panose="02020603050405020304" pitchFamily="18" charset="0"/>
                <a:ea typeface="Times New Roman" panose="02020603050405020304" pitchFamily="18" charset="0"/>
                <a:cs typeface="Times New Roman" panose="02020603050405020304" pitchFamily="18" charset="0"/>
              </a:rPr>
              <a:t> používání směnek </a:t>
            </a:r>
            <a:r>
              <a:rPr lang="cs-CZ" sz="2800" b="1" u="sng" dirty="0">
                <a:effectLst/>
                <a:highlight>
                  <a:srgbClr val="00FFFF"/>
                </a:highlight>
                <a:latin typeface="Times New Roman" panose="02020603050405020304" pitchFamily="18" charset="0"/>
                <a:ea typeface="Times New Roman" panose="02020603050405020304" pitchFamily="18" charset="0"/>
                <a:cs typeface="Times New Roman" panose="02020603050405020304" pitchFamily="18" charset="0"/>
              </a:rPr>
              <a:t>v mezinárodním obchodě</a:t>
            </a:r>
            <a:r>
              <a:rPr lang="cs-CZ" sz="2800" b="1" u="sng" dirty="0">
                <a:effectLst/>
                <a:highlight>
                  <a:srgbClr val="5CC6D6"/>
                </a:highlight>
                <a:latin typeface="Times New Roman" panose="02020603050405020304" pitchFamily="18" charset="0"/>
                <a:ea typeface="Times New Roman" panose="02020603050405020304" pitchFamily="18" charset="0"/>
                <a:cs typeface="Times New Roman" panose="02020603050405020304" pitchFamily="18" charset="0"/>
              </a:rPr>
              <a:t>?</a:t>
            </a:r>
            <a:endParaRPr lang="cs-CZ" sz="2800" dirty="0">
              <a:effectLst/>
              <a:highlight>
                <a:srgbClr val="5CC6D6"/>
              </a:highlight>
              <a:latin typeface="Cambria" panose="02040503050406030204" pitchFamily="18" charset="0"/>
              <a:ea typeface="Times New Roman" panose="02020603050405020304" pitchFamily="18" charset="0"/>
              <a:cs typeface="Times New Roman" panose="02020603050405020304" pitchFamily="18" charset="0"/>
            </a:endParaRPr>
          </a:p>
          <a:p>
            <a:pPr marL="0" indent="0">
              <a:buNone/>
            </a:pPr>
            <a:r>
              <a:rPr lang="cs-CZ" sz="2800" u="sng" dirty="0">
                <a:highlight>
                  <a:srgbClr val="00FFFF"/>
                </a:highlight>
                <a:latin typeface="Times New Roman" panose="02020603050405020304" pitchFamily="18" charset="0"/>
                <a:cs typeface="Times New Roman" panose="02020603050405020304" pitchFamily="18" charset="0"/>
              </a:rPr>
              <a:t>Pro věřitele</a:t>
            </a:r>
            <a:r>
              <a:rPr lang="cs-CZ" sz="2800" dirty="0">
                <a:latin typeface="Times New Roman" panose="02020603050405020304" pitchFamily="18" charset="0"/>
                <a:cs typeface="Times New Roman" panose="02020603050405020304" pitchFamily="18" charset="0"/>
              </a:rPr>
              <a:t>, např.: </a:t>
            </a:r>
          </a:p>
          <a:p>
            <a:pPr>
              <a:buFont typeface="Wingdings" panose="05000000000000000000" pitchFamily="2" charset="2"/>
              <a:buChar char="Ø"/>
            </a:pPr>
            <a:r>
              <a:rPr lang="cs-CZ" sz="2800" dirty="0">
                <a:latin typeface="Times New Roman" panose="02020603050405020304" pitchFamily="18" charset="0"/>
                <a:ea typeface="Times New Roman" panose="02020603050405020304" pitchFamily="18" charset="0"/>
                <a:cs typeface="Times New Roman" panose="02020603050405020304" pitchFamily="18" charset="0"/>
              </a:rPr>
              <a:t>m</a:t>
            </a:r>
            <a:r>
              <a:rPr lang="cs-CZ" sz="2800" dirty="0">
                <a:effectLst/>
                <a:latin typeface="Times New Roman" panose="02020603050405020304" pitchFamily="18" charset="0"/>
                <a:ea typeface="Times New Roman" panose="02020603050405020304" pitchFamily="18" charset="0"/>
                <a:cs typeface="Times New Roman" panose="02020603050405020304" pitchFamily="18" charset="0"/>
              </a:rPr>
              <a:t>ožnost refinancování a převod směnky</a:t>
            </a:r>
          </a:p>
          <a:p>
            <a:pPr>
              <a:buFont typeface="Wingdings" panose="05000000000000000000" pitchFamily="2" charset="2"/>
              <a:buChar char="Ø"/>
            </a:pPr>
            <a:r>
              <a:rPr lang="cs-CZ" sz="2800" kern="100" dirty="0">
                <a:latin typeface="Times New Roman" panose="02020603050405020304" pitchFamily="18" charset="0"/>
                <a:ea typeface="Calibri" panose="020F0502020204030204" pitchFamily="34" charset="0"/>
                <a:cs typeface="Times New Roman" panose="02020603050405020304" pitchFamily="18" charset="0"/>
              </a:rPr>
              <a:t>j</a:t>
            </a:r>
            <a:r>
              <a:rPr lang="en-GB" sz="2800" kern="100" dirty="0" err="1">
                <a:effectLst/>
                <a:latin typeface="Times New Roman" panose="02020603050405020304" pitchFamily="18" charset="0"/>
                <a:ea typeface="Calibri" panose="020F0502020204030204" pitchFamily="34" charset="0"/>
                <a:cs typeface="Times New Roman" panose="02020603050405020304" pitchFamily="18" charset="0"/>
              </a:rPr>
              <a:t>istota</a:t>
            </a:r>
            <a:endParaRPr lang="cs-CZ"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cs-CZ" sz="2800" u="sng" dirty="0">
                <a:highlight>
                  <a:srgbClr val="00FFFF"/>
                </a:highlight>
                <a:latin typeface="Times New Roman" panose="02020603050405020304" pitchFamily="18" charset="0"/>
                <a:cs typeface="Times New Roman" panose="02020603050405020304" pitchFamily="18" charset="0"/>
              </a:rPr>
              <a:t>Pro dlužníka</a:t>
            </a:r>
            <a:r>
              <a:rPr lang="cs-CZ" sz="2800" u="sng" dirty="0">
                <a:latin typeface="Times New Roman" panose="02020603050405020304" pitchFamily="18" charset="0"/>
                <a:cs typeface="Times New Roman" panose="02020603050405020304" pitchFamily="18" charset="0"/>
              </a:rPr>
              <a:t>, např.: </a:t>
            </a:r>
          </a:p>
          <a:p>
            <a:pPr>
              <a:buFont typeface="Wingdings" panose="05000000000000000000" pitchFamily="2" charset="2"/>
              <a:buChar char="Ø"/>
            </a:pPr>
            <a:r>
              <a:rPr lang="en-GB" sz="2800" dirty="0" err="1">
                <a:effectLst/>
                <a:latin typeface="Times New Roman" panose="02020603050405020304" pitchFamily="18" charset="0"/>
                <a:ea typeface="Calibri" panose="020F0502020204030204" pitchFamily="34" charset="0"/>
              </a:rPr>
              <a:t>relativně</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nízk</a:t>
            </a:r>
            <a:r>
              <a:rPr lang="cs-CZ" sz="2800" dirty="0">
                <a:effectLst/>
                <a:latin typeface="Times New Roman" panose="02020603050405020304" pitchFamily="18" charset="0"/>
                <a:ea typeface="Calibri" panose="020F0502020204030204" pitchFamily="34" charset="0"/>
              </a:rPr>
              <a:t>é</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náklad</a:t>
            </a:r>
            <a:r>
              <a:rPr lang="cs-CZ" sz="2800" dirty="0">
                <a:effectLst/>
                <a:latin typeface="Times New Roman" panose="02020603050405020304" pitchFamily="18" charset="0"/>
                <a:ea typeface="Calibri" panose="020F0502020204030204" pitchFamily="34" charset="0"/>
              </a:rPr>
              <a:t>y</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transakce</a:t>
            </a:r>
            <a:endParaRPr lang="cs-CZ" sz="2800" dirty="0">
              <a:effectLst/>
              <a:latin typeface="Times New Roman" panose="02020603050405020304" pitchFamily="18" charset="0"/>
              <a:ea typeface="Calibri" panose="020F0502020204030204" pitchFamily="34" charset="0"/>
            </a:endParaRPr>
          </a:p>
          <a:p>
            <a:pPr>
              <a:buFont typeface="Wingdings" panose="05000000000000000000" pitchFamily="2" charset="2"/>
              <a:buChar char="Ø"/>
            </a:pPr>
            <a:r>
              <a:rPr lang="en-GB" sz="2800" dirty="0" err="1">
                <a:effectLst/>
                <a:latin typeface="Times New Roman" panose="02020603050405020304" pitchFamily="18" charset="0"/>
                <a:ea typeface="Calibri" panose="020F0502020204030204" pitchFamily="34" charset="0"/>
              </a:rPr>
              <a:t>možnost</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dohodnout</a:t>
            </a:r>
            <a:r>
              <a:rPr lang="en-GB" sz="2800" dirty="0">
                <a:effectLst/>
                <a:latin typeface="Times New Roman" panose="02020603050405020304" pitchFamily="18" charset="0"/>
                <a:ea typeface="Calibri" panose="020F0502020204030204" pitchFamily="34" charset="0"/>
              </a:rPr>
              <a:t> se s </a:t>
            </a:r>
            <a:r>
              <a:rPr lang="en-GB" sz="2800" dirty="0" err="1">
                <a:effectLst/>
                <a:latin typeface="Times New Roman" panose="02020603050405020304" pitchFamily="18" charset="0"/>
                <a:ea typeface="Calibri" panose="020F0502020204030204" pitchFamily="34" charset="0"/>
              </a:rPr>
              <a:t>dodavatelem</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na</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řešení</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směnečného</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sporu</a:t>
            </a:r>
            <a:r>
              <a:rPr lang="en-GB" sz="2800" dirty="0">
                <a:effectLst/>
                <a:latin typeface="Times New Roman" panose="02020603050405020304" pitchFamily="18" charset="0"/>
                <a:ea typeface="Calibri" panose="020F0502020204030204" pitchFamily="34" charset="0"/>
              </a:rPr>
              <a:t> v </a:t>
            </a:r>
            <a:r>
              <a:rPr lang="en-GB" sz="2800" dirty="0" err="1">
                <a:effectLst/>
                <a:latin typeface="Times New Roman" panose="02020603050405020304" pitchFamily="18" charset="0"/>
                <a:ea typeface="Calibri" panose="020F0502020204030204" pitchFamily="34" charset="0"/>
              </a:rPr>
              <a:t>rozhodčím</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řízení</a:t>
            </a:r>
            <a:r>
              <a:rPr lang="en-GB" sz="2800" dirty="0">
                <a:effectLst/>
                <a:latin typeface="Times New Roman" panose="02020603050405020304" pitchFamily="18" charset="0"/>
                <a:ea typeface="Calibri" panose="020F0502020204030204" pitchFamily="34" charset="0"/>
              </a:rPr>
              <a:t> a </a:t>
            </a:r>
            <a:r>
              <a:rPr lang="en-GB" sz="2800" dirty="0" err="1">
                <a:effectLst/>
                <a:latin typeface="Times New Roman" panose="02020603050405020304" pitchFamily="18" charset="0"/>
                <a:ea typeface="Calibri" panose="020F0502020204030204" pitchFamily="34" charset="0"/>
              </a:rPr>
              <a:t>určení</a:t>
            </a:r>
            <a:r>
              <a:rPr lang="en-GB" sz="2800" dirty="0">
                <a:effectLst/>
                <a:latin typeface="Times New Roman" panose="02020603050405020304" pitchFamily="18" charset="0"/>
                <a:ea typeface="Calibri" panose="020F0502020204030204" pitchFamily="34" charset="0"/>
              </a:rPr>
              <a:t> </a:t>
            </a:r>
            <a:r>
              <a:rPr lang="en-GB" sz="2800" dirty="0" err="1">
                <a:effectLst/>
                <a:latin typeface="Times New Roman" panose="02020603050405020304" pitchFamily="18" charset="0"/>
                <a:ea typeface="Calibri" panose="020F0502020204030204" pitchFamily="34" charset="0"/>
              </a:rPr>
              <a:t>sudiště</a:t>
            </a:r>
            <a:endParaRPr lang="cs-CZ" sz="2800" dirty="0">
              <a:effectLst/>
              <a:latin typeface="Times New Roman" panose="02020603050405020304" pitchFamily="18" charset="0"/>
              <a:ea typeface="Calibri" panose="020F0502020204030204" pitchFamily="34" charset="0"/>
            </a:endParaRPr>
          </a:p>
          <a:p>
            <a:pPr>
              <a:buFont typeface="Wingdings" panose="05000000000000000000" pitchFamily="2" charset="2"/>
              <a:buChar char="Ø"/>
            </a:pPr>
            <a:r>
              <a:rPr lang="cs-CZ" sz="2800" dirty="0">
                <a:latin typeface="Times New Roman" panose="02020603050405020304" pitchFamily="18" charset="0"/>
                <a:cs typeface="Times New Roman" panose="02020603050405020304" pitchFamily="18" charset="0"/>
              </a:rPr>
              <a:t>jistota</a:t>
            </a:r>
          </a:p>
        </p:txBody>
      </p:sp>
      <p:sp>
        <p:nvSpPr>
          <p:cNvPr id="4" name="Zástupný symbol pro datum 3">
            <a:extLst>
              <a:ext uri="{FF2B5EF4-FFF2-40B4-BE49-F238E27FC236}">
                <a16:creationId xmlns:a16="http://schemas.microsoft.com/office/drawing/2014/main" id="{BFAC8BC5-B93A-C5DE-9300-69853166965B}"/>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2794667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458E517-F943-A71D-7393-7E982797EBFB}"/>
              </a:ext>
            </a:extLst>
          </p:cNvPr>
          <p:cNvSpPr>
            <a:spLocks noGrp="1"/>
          </p:cNvSpPr>
          <p:nvPr>
            <p:ph type="title"/>
          </p:nvPr>
        </p:nvSpPr>
        <p:spPr>
          <a:xfrm>
            <a:off x="1066800" y="642594"/>
            <a:ext cx="10058400" cy="964264"/>
          </a:xfrm>
        </p:spPr>
        <p:txBody>
          <a:bodyPr>
            <a:normAutofit/>
          </a:bodyPr>
          <a:lstStyle/>
          <a:p>
            <a:pPr algn="ctr"/>
            <a:r>
              <a:rPr lang="cs-CZ" sz="3200" dirty="0">
                <a:effectLst>
                  <a:outerShdw blurRad="38100" dist="38100" dir="2700000" algn="tl">
                    <a:srgbClr val="000000">
                      <a:alpha val="43137"/>
                    </a:srgbClr>
                  </a:outerShdw>
                </a:effectLst>
              </a:rPr>
              <a:t>SMĚNKA VLASTNÍ</a:t>
            </a:r>
          </a:p>
        </p:txBody>
      </p:sp>
      <p:sp>
        <p:nvSpPr>
          <p:cNvPr id="3" name="Zástupný obsah 2">
            <a:extLst>
              <a:ext uri="{FF2B5EF4-FFF2-40B4-BE49-F238E27FC236}">
                <a16:creationId xmlns:a16="http://schemas.microsoft.com/office/drawing/2014/main" id="{4D0E816A-B794-C18C-F29C-399972D28CB7}"/>
              </a:ext>
            </a:extLst>
          </p:cNvPr>
          <p:cNvSpPr>
            <a:spLocks noGrp="1"/>
          </p:cNvSpPr>
          <p:nvPr>
            <p:ph idx="1"/>
          </p:nvPr>
        </p:nvSpPr>
        <p:spPr>
          <a:xfrm>
            <a:off x="3638734" y="3399394"/>
            <a:ext cx="7486465" cy="2553350"/>
          </a:xfrm>
        </p:spPr>
        <p:txBody>
          <a:bodyPr/>
          <a:lstStyle/>
          <a:p>
            <a:pPr marL="0" indent="0">
              <a:buNone/>
            </a:pPr>
            <a:endParaRPr lang="cs-CZ" dirty="0"/>
          </a:p>
        </p:txBody>
      </p:sp>
      <p:sp>
        <p:nvSpPr>
          <p:cNvPr id="4" name="Zástupný symbol pro datum 3">
            <a:extLst>
              <a:ext uri="{FF2B5EF4-FFF2-40B4-BE49-F238E27FC236}">
                <a16:creationId xmlns:a16="http://schemas.microsoft.com/office/drawing/2014/main" id="{7D2E8294-8C71-B58D-2839-8D148C85FFE3}"/>
              </a:ext>
            </a:extLst>
          </p:cNvPr>
          <p:cNvSpPr>
            <a:spLocks noGrp="1"/>
          </p:cNvSpPr>
          <p:nvPr>
            <p:ph type="dt" sz="half" idx="10"/>
          </p:nvPr>
        </p:nvSpPr>
        <p:spPr/>
        <p:txBody>
          <a:bodyPr/>
          <a:lstStyle/>
          <a:p>
            <a:pPr rtl="0"/>
            <a:fld id="{3B2AC929-901E-466E-BE68-07E756E2CD9A}" type="datetime1">
              <a:rPr lang="cs-CZ" smtClean="0"/>
              <a:t>11.11.2024</a:t>
            </a:fld>
            <a:endParaRPr lang="en-US"/>
          </a:p>
        </p:txBody>
      </p:sp>
      <p:sp>
        <p:nvSpPr>
          <p:cNvPr id="6" name="Rectangle 4">
            <a:extLst>
              <a:ext uri="{FF2B5EF4-FFF2-40B4-BE49-F238E27FC236}">
                <a16:creationId xmlns:a16="http://schemas.microsoft.com/office/drawing/2014/main" id="{A34A50E0-C631-B779-7845-CFE803C99739}"/>
              </a:ext>
            </a:extLst>
          </p:cNvPr>
          <p:cNvSpPr>
            <a:spLocks noChangeArrowheads="1"/>
          </p:cNvSpPr>
          <p:nvPr/>
        </p:nvSpPr>
        <p:spPr bwMode="auto">
          <a:xfrm>
            <a:off x="3117496" y="173688"/>
            <a:ext cx="9074503" cy="283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cs-CZ"/>
          </a:p>
        </p:txBody>
      </p:sp>
      <p:pic>
        <p:nvPicPr>
          <p:cNvPr id="1027" name="Obrázek 4">
            <a:extLst>
              <a:ext uri="{FF2B5EF4-FFF2-40B4-BE49-F238E27FC236}">
                <a16:creationId xmlns:a16="http://schemas.microsoft.com/office/drawing/2014/main" id="{A9E580ED-E799-6863-D6A3-05D8FA8F9B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741" y="1367161"/>
            <a:ext cx="11310150" cy="5184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8377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6C70C0-8F81-811A-4673-D974A4818F10}"/>
              </a:ext>
            </a:extLst>
          </p:cNvPr>
          <p:cNvSpPr>
            <a:spLocks noGrp="1"/>
          </p:cNvSpPr>
          <p:nvPr>
            <p:ph type="title"/>
          </p:nvPr>
        </p:nvSpPr>
        <p:spPr>
          <a:xfrm>
            <a:off x="1066800" y="642594"/>
            <a:ext cx="10058400" cy="848855"/>
          </a:xfrm>
        </p:spPr>
        <p:txBody>
          <a:bodyPr/>
          <a:lstStyle/>
          <a:p>
            <a:pPr algn="ctr"/>
            <a:br>
              <a:rPr lang="cs-CZ" sz="1800" dirty="0">
                <a:effectLst/>
                <a:latin typeface="Cambria" panose="02040503050406030204" pitchFamily="18" charset="0"/>
                <a:ea typeface="Times New Roman" panose="02020603050405020304" pitchFamily="18" charset="0"/>
                <a:cs typeface="Times New Roman" panose="02020603050405020304" pitchFamily="18" charset="0"/>
              </a:rPr>
            </a:br>
            <a:r>
              <a:rPr lang="cs-CZ" sz="3200"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Avalovaná směnka cizí na řad vlastní</a:t>
            </a:r>
            <a:endParaRPr lang="cs-CZ" sz="3200" dirty="0">
              <a:effectLst>
                <a:outerShdw blurRad="38100" dist="38100" dir="2700000" algn="tl">
                  <a:srgbClr val="000000">
                    <a:alpha val="43137"/>
                  </a:srgbClr>
                </a:outerShdw>
              </a:effectLst>
            </a:endParaRPr>
          </a:p>
        </p:txBody>
      </p:sp>
      <p:sp>
        <p:nvSpPr>
          <p:cNvPr id="4" name="Zástupný symbol pro datum 3">
            <a:extLst>
              <a:ext uri="{FF2B5EF4-FFF2-40B4-BE49-F238E27FC236}">
                <a16:creationId xmlns:a16="http://schemas.microsoft.com/office/drawing/2014/main" id="{30BCDB97-1FA9-65FC-4AF4-42F55FB93B61}"/>
              </a:ext>
            </a:extLst>
          </p:cNvPr>
          <p:cNvSpPr>
            <a:spLocks noGrp="1"/>
          </p:cNvSpPr>
          <p:nvPr>
            <p:ph type="dt" sz="half" idx="10"/>
          </p:nvPr>
        </p:nvSpPr>
        <p:spPr/>
        <p:txBody>
          <a:bodyPr/>
          <a:lstStyle/>
          <a:p>
            <a:pPr rtl="0"/>
            <a:fld id="{3B2AC929-901E-466E-BE68-07E756E2CD9A}" type="datetime1">
              <a:rPr lang="cs-CZ" smtClean="0"/>
              <a:t>11.11.2024</a:t>
            </a:fld>
            <a:endParaRPr lang="en-US"/>
          </a:p>
        </p:txBody>
      </p:sp>
      <p:pic>
        <p:nvPicPr>
          <p:cNvPr id="5" name="Zástupný obsah 4">
            <a:extLst>
              <a:ext uri="{FF2B5EF4-FFF2-40B4-BE49-F238E27FC236}">
                <a16:creationId xmlns:a16="http://schemas.microsoft.com/office/drawing/2014/main" id="{8FD47610-57BB-31CA-2966-5CB1D2392C14}"/>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26128" y="1491449"/>
            <a:ext cx="11585359" cy="5113537"/>
          </a:xfrm>
          <a:prstGeom prst="rect">
            <a:avLst/>
          </a:prstGeom>
          <a:noFill/>
          <a:ln>
            <a:noFill/>
          </a:ln>
        </p:spPr>
      </p:pic>
    </p:spTree>
    <p:extLst>
      <p:ext uri="{BB962C8B-B14F-4D97-AF65-F5344CB8AC3E}">
        <p14:creationId xmlns:p14="http://schemas.microsoft.com/office/powerpoint/2010/main" val="3780477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FE2DF73-8C25-C8EC-D3DD-058A6FFE3114}"/>
              </a:ext>
            </a:extLst>
          </p:cNvPr>
          <p:cNvSpPr>
            <a:spLocks noGrp="1"/>
          </p:cNvSpPr>
          <p:nvPr>
            <p:ph type="title"/>
          </p:nvPr>
        </p:nvSpPr>
        <p:spPr/>
        <p:txBody>
          <a:bodyPr>
            <a:normAutofit/>
          </a:bodyPr>
          <a:lstStyle/>
          <a:p>
            <a:pPr algn="ctr"/>
            <a:r>
              <a:rPr lang="cs-CZ" sz="6000" b="1" dirty="0">
                <a:latin typeface="+mn-lt"/>
              </a:rPr>
              <a:t>DĚKUJI ZA POZORNOST </a:t>
            </a:r>
          </a:p>
        </p:txBody>
      </p:sp>
      <p:pic>
        <p:nvPicPr>
          <p:cNvPr id="6" name="Zástupný obsah 5">
            <a:extLst>
              <a:ext uri="{FF2B5EF4-FFF2-40B4-BE49-F238E27FC236}">
                <a16:creationId xmlns:a16="http://schemas.microsoft.com/office/drawing/2014/main" id="{BED21034-A484-1D53-1B12-117E0806210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10361" y="2530136"/>
            <a:ext cx="3249227" cy="2787587"/>
          </a:xfrm>
        </p:spPr>
      </p:pic>
      <p:sp>
        <p:nvSpPr>
          <p:cNvPr id="4" name="Zástupný symbol pro datum 3">
            <a:extLst>
              <a:ext uri="{FF2B5EF4-FFF2-40B4-BE49-F238E27FC236}">
                <a16:creationId xmlns:a16="http://schemas.microsoft.com/office/drawing/2014/main" id="{07874E62-84EA-C081-9FDC-D238152A8912}"/>
              </a:ext>
            </a:extLst>
          </p:cNvPr>
          <p:cNvSpPr>
            <a:spLocks noGrp="1"/>
          </p:cNvSpPr>
          <p:nvPr>
            <p:ph type="dt" sz="half" idx="10"/>
          </p:nvPr>
        </p:nvSpPr>
        <p:spPr/>
        <p:txBody>
          <a:bodyPr/>
          <a:lstStyle/>
          <a:p>
            <a:pPr rtl="0"/>
            <a:fld id="{3B2AC929-901E-466E-BE68-07E756E2CD9A}" type="datetime1">
              <a:rPr lang="cs-CZ" smtClean="0"/>
              <a:t>11.11.2024</a:t>
            </a:fld>
            <a:endParaRPr lang="en-US"/>
          </a:p>
        </p:txBody>
      </p:sp>
    </p:spTree>
    <p:extLst>
      <p:ext uri="{BB962C8B-B14F-4D97-AF65-F5344CB8AC3E}">
        <p14:creationId xmlns:p14="http://schemas.microsoft.com/office/powerpoint/2010/main" val="33637399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ffice_41798689_TF78438558" id="{AA281ABA-03DA-437C-8D75-29E1E8C7EFDD}" vid="{4E1E5E86-B9E6-4CB7-B9C7-D05656AD29D3}"/>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{CC31B292-48A4-484C-B82D-CAABEF91B216}tf78438558_win32</Template>
  <TotalTime>368</TotalTime>
  <Words>2685</Words>
  <Application>Microsoft Office PowerPoint</Application>
  <PresentationFormat>Širokoúhlá obrazovka</PresentationFormat>
  <Paragraphs>205</Paragraphs>
  <Slides>31</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31</vt:i4>
      </vt:variant>
    </vt:vector>
  </HeadingPairs>
  <TitlesOfParts>
    <vt:vector size="38" baseType="lpstr">
      <vt:lpstr>Calibri</vt:lpstr>
      <vt:lpstr>Cambria</vt:lpstr>
      <vt:lpstr>Century Gothic</vt:lpstr>
      <vt:lpstr>Garamond</vt:lpstr>
      <vt:lpstr>Times New Roman</vt:lpstr>
      <vt:lpstr>Wingdings</vt:lpstr>
      <vt:lpstr>SavonVTI</vt:lpstr>
      <vt:lpstr>KOLIZNÍ ÚPRAVA VĚCNÝCH PRÁV, PRACOVNÍHO PRÁVA, SMĚNEČNÉHO A ŠEKOVÉHO PRÁVA</vt:lpstr>
      <vt:lpstr>KOLIZNÍ ÚPRAVA VĚCNÝCH PRÁV</vt:lpstr>
      <vt:lpstr>KOLIZNÍ ÚPRAVA VĚCNÝCH PRÁV</vt:lpstr>
      <vt:lpstr>KOLIZNÍ ÚPRAVA VĚCNÝCH PRÁV</vt:lpstr>
      <vt:lpstr>VZNIK A ZÁNIK VĚCNÝCH PRÁV K HMOTNÝM MOVITÝM VĚCEM </vt:lpstr>
      <vt:lpstr>VZNIK A ZÁNIK VLASTNICKÉHO PRÁVA K HMOTNÝM VĚCEM MOVITÝM, KTERÉ SE PŘEVÁDĚJÍ NA ZÁKLADĚ SMLOUVY </vt:lpstr>
      <vt:lpstr>PRÁVA K PŘEPRAVOVANÝM VĚCEM RES IN TRANSITU</vt:lpstr>
      <vt:lpstr>VYDRŽENÍ</vt:lpstr>
      <vt:lpstr>ZÁPISY DO VEŘEJNÝCH KNIH A PODOBNÝCH SEZNAMŮ</vt:lpstr>
      <vt:lpstr>VĚCNÁ PRÁVA K PLAVIDLŮM A LETADLŮM</vt:lpstr>
      <vt:lpstr>SVĚŘENSKÝ FOND</vt:lpstr>
      <vt:lpstr>KOLIZNÍ ÚPRAVA INDIVIDUÁLNÍCH PRACOVNÍCH SMLUV </vt:lpstr>
      <vt:lpstr>KOLIZNÍ ÚPRAVA INDIVIDUÁLNÍCH PRACOVNÍCH SMLUV </vt:lpstr>
      <vt:lpstr>INDIVIDUÁLNÍ PRACOVNÍ SMLOUVA</vt:lpstr>
      <vt:lpstr>INDIVIDUÁLNÍ PRACOVNÍ SMLOUVA</vt:lpstr>
      <vt:lpstr>VOLBA PRÁVA </vt:lpstr>
      <vt:lpstr>MÍSTO OBVYKLÉHO VÝKONU PRÁCE  LEX LOCI LABORIS</vt:lpstr>
      <vt:lpstr>Směrnice Evropského parlamentu a Rady 96/71/ES ze dne 16. prosince 1996 o vysílání pracovníků v rámci poskytování služeb</vt:lpstr>
      <vt:lpstr>„Provozovna, která zaměstnance zaměstnala“ </vt:lpstr>
      <vt:lpstr>Úniková doložka – čl. 8 odst. 4 Řím I</vt:lpstr>
      <vt:lpstr>IMPERATIVNÍ NORMY </vt:lpstr>
      <vt:lpstr>IMPERATIVNÍ NORMY </vt:lpstr>
      <vt:lpstr>Nařízení Řím II č. 864/2007 o právu rozhodném pro mimosmluvní závazkové vztahy  (Řím II) </vt:lpstr>
      <vt:lpstr>KOLIZNÍ ÚPRAVA SMĚNEČNÉHO A ŠEKOVÉHO PRÁVA </vt:lpstr>
      <vt:lpstr>KOLIZNÍ ÚPRAVA SMĚNEČNÉHO A ŠEKOVÉHO PRÁVA </vt:lpstr>
      <vt:lpstr>KOLIZNÍ ÚPRAVA SMĚNEČNÉHO A ŠEKOVÉHO PRÁVA </vt:lpstr>
      <vt:lpstr>KOLIZNÍ ÚPRAVA SMĚNEČNÉHO A ŠEKOVÉHO PRÁVA </vt:lpstr>
      <vt:lpstr>KOLIZNÍ ÚPRAVA SMĚNEČNÉHO A ŠEKOVÉHO PRÁVA </vt:lpstr>
      <vt:lpstr>SMĚNKA VLASTNÍ</vt:lpstr>
      <vt:lpstr> Avalovaná směnka cizí na řad vlastní</vt:lpstr>
      <vt:lpstr>DĚKUJI ZA POZORNOST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PC</dc:creator>
  <cp:lastModifiedBy>PC</cp:lastModifiedBy>
  <cp:revision>18</cp:revision>
  <dcterms:created xsi:type="dcterms:W3CDTF">2024-11-04T10:36:09Z</dcterms:created>
  <dcterms:modified xsi:type="dcterms:W3CDTF">2024-11-11T15:03:08Z</dcterms:modified>
</cp:coreProperties>
</file>