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256" r:id="rId5"/>
    <p:sldId id="274" r:id="rId6"/>
    <p:sldId id="364" r:id="rId7"/>
    <p:sldId id="347" r:id="rId8"/>
    <p:sldId id="358" r:id="rId9"/>
    <p:sldId id="362" r:id="rId10"/>
    <p:sldId id="365" r:id="rId11"/>
    <p:sldId id="349" r:id="rId12"/>
    <p:sldId id="368" r:id="rId13"/>
    <p:sldId id="361" r:id="rId14"/>
    <p:sldId id="359" r:id="rId15"/>
    <p:sldId id="366" r:id="rId16"/>
    <p:sldId id="370" r:id="rId17"/>
    <p:sldId id="279" r:id="rId18"/>
    <p:sldId id="355" r:id="rId19"/>
    <p:sldId id="284" r:id="rId20"/>
    <p:sldId id="286" r:id="rId21"/>
    <p:sldId id="367" r:id="rId22"/>
    <p:sldId id="356" r:id="rId23"/>
    <p:sldId id="313" r:id="rId24"/>
    <p:sldId id="357" r:id="rId25"/>
    <p:sldId id="342" r:id="rId26"/>
    <p:sldId id="363" r:id="rId27"/>
    <p:sldId id="353" r:id="rId28"/>
    <p:sldId id="354" r:id="rId29"/>
    <p:sldId id="369" r:id="rId30"/>
    <p:sldId id="350" r:id="rId31"/>
    <p:sldId id="341" r:id="rId32"/>
  </p:sldIdLst>
  <p:sldSz cx="12192000" cy="6858000"/>
  <p:notesSz cx="6858000" cy="9144000"/>
  <p:defaultTextStyle>
    <a:defPPr rtl="0"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9EECB2-21CD-4F1C-9941-1EC597B5A2DC}" v="3" dt="2025-12-07T15:27:24.719"/>
    <p1510:client id="{ADDC16BF-897B-447F-A0A7-48F18185FFA3}" v="3" dt="2025-12-08T08:55:40.9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30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9" d="100"/>
          <a:sy n="99" d="100"/>
        </p:scale>
        <p:origin x="35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é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cs-CZ" noProof="1">
              <a:latin typeface="Arial" panose="020B0604020202020204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E5A8D02-A40B-4B1A-8A4D-8248BF33E0A7}" type="datetime1">
              <a:rPr lang="cs-CZ" noProof="1" dirty="0" smtClean="0">
                <a:latin typeface="Arial" panose="020B0604020202020204" pitchFamily="34" charset="0"/>
              </a:rPr>
              <a:t>08.12.2025</a:t>
            </a:fld>
            <a:endParaRPr lang="cs-CZ" noProof="1">
              <a:latin typeface="Arial" panose="020B0604020202020204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cs-CZ" noProof="1">
              <a:latin typeface="Arial" panose="020B0604020202020204" pitchFamily="34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6834459-7356-44BF-850D-8B30C4FB3B6B}" type="slidenum">
              <a:rPr lang="cs-CZ" noProof="1" dirty="0" smtClean="0">
                <a:latin typeface="Arial" panose="020B0604020202020204" pitchFamily="34" charset="0"/>
              </a:rPr>
              <a:t>‹#›</a:t>
            </a:fld>
            <a:endParaRPr lang="cs-CZ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é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cs-CZ" noProof="1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F081411A-ECC1-4324-A328-7BD9E826CB01}" type="datetime1">
              <a:rPr lang="cs-CZ" noProof="1" smtClean="0"/>
              <a:pPr/>
              <a:t>08.12.2025</a:t>
            </a:fld>
            <a:endParaRPr lang="cs-CZ" noProof="1"/>
          </a:p>
        </p:txBody>
      </p:sp>
      <p:sp>
        <p:nvSpPr>
          <p:cNvPr id="4" name="Zástupný symbol obrázku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cs-CZ" noProof="1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cs-CZ" noProof="1"/>
              <a:t>Kliknutím můžete upravit styly předlohy textu.</a:t>
            </a:r>
          </a:p>
          <a:p>
            <a:pPr lvl="1" rtl="0"/>
            <a:r>
              <a:rPr lang="cs-CZ" noProof="1"/>
              <a:t>Druhá úroveň</a:t>
            </a:r>
          </a:p>
          <a:p>
            <a:pPr lvl="2" rtl="0"/>
            <a:r>
              <a:rPr lang="cs-CZ" noProof="1"/>
              <a:t>Třetí úroveň</a:t>
            </a:r>
          </a:p>
          <a:p>
            <a:pPr lvl="3" rtl="0"/>
            <a:r>
              <a:rPr lang="cs-CZ" noProof="1"/>
              <a:t>Čtvrtá úroveň</a:t>
            </a:r>
          </a:p>
          <a:p>
            <a:pPr lvl="4" rtl="0"/>
            <a:r>
              <a:rPr lang="cs-CZ" noProof="1"/>
              <a:t>Pátá úroveň</a:t>
            </a:r>
          </a:p>
        </p:txBody>
      </p:sp>
      <p:sp>
        <p:nvSpPr>
          <p:cNvPr id="6" name="Zástupné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cs-CZ" noProof="1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0A3C37BE-C303-496D-B5CD-85F2937540FC}" type="slidenum">
              <a:rPr lang="cs-CZ" noProof="1" smtClean="0"/>
              <a:pPr/>
              <a:t>‹#›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ázku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cs-CZ" b="1" i="1" noProof="1">
                <a:latin typeface="Arial" pitchFamily="34" charset="0"/>
                <a:cs typeface="Arial" pitchFamily="34" charset="0"/>
              </a:rPr>
              <a:t>POZNÁMKA:</a:t>
            </a:r>
          </a:p>
          <a:p>
            <a:pPr rtl="0"/>
            <a:r>
              <a:rPr lang="cs-CZ" i="1" noProof="1">
                <a:latin typeface="Arial" pitchFamily="34" charset="0"/>
                <a:cs typeface="Arial" pitchFamily="34" charset="0"/>
              </a:rPr>
              <a:t>Pokud chcete změnit obrázek na tomto snímku, vyberte tento obrázek a odstraňte ho. Pak klikněte na ikonu Obrázky v zástupném symbolu a vložte vlastní obrázek.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A3C37BE-C303-496D-B5CD-85F2937540FC}" type="slidenum">
              <a:rPr lang="cs-CZ" noProof="1" dirty="0" smtClean="0"/>
              <a:t>1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2406150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cs-CZ" noProof="1">
              <a:latin typeface="Arial" panose="020B0604020202020204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>
              <a:defRPr sz="4400" cap="all" baseline="0"/>
            </a:lvl1pPr>
          </a:lstStyle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cs-CZ" noProof="1"/>
              <a:t>Kliknutím můžete upravit styl předlohy podnadpisů.</a:t>
            </a:r>
          </a:p>
        </p:txBody>
      </p:sp>
      <p:sp>
        <p:nvSpPr>
          <p:cNvPr id="7" name="Obdélník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cs-CZ" noProof="1">
              <a:latin typeface="Arial" panose="020B0604020202020204" pitchFamily="34" charset="0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402B9795-92DC-40DC-A1CA-9A4B349D7824}" type="datetimeFigureOut">
              <a:rPr lang="cs-CZ" noProof="1" dirty="0" smtClean="0"/>
              <a:pPr rtl="0"/>
              <a:t>08.12.2025</a:t>
            </a:fld>
            <a:endParaRPr lang="cs-CZ" noProof="1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endParaRPr lang="cs-CZ" noProof="1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0FF54DE5-C571-48E8-A5BC-B369434E2F44}" type="slidenum">
              <a:rPr lang="cs-CZ" noProof="1" dirty="0" smtClean="0"/>
              <a:pPr rtl="0"/>
              <a:t>‹#›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cs-CZ" noProof="1"/>
              <a:t>Kliknutím můžete upravit styly předlohy textu.</a:t>
            </a:r>
          </a:p>
          <a:p>
            <a:pPr lvl="1" rtl="0"/>
            <a:r>
              <a:rPr lang="cs-CZ" noProof="1"/>
              <a:t>Druhá úroveň</a:t>
            </a:r>
          </a:p>
          <a:p>
            <a:pPr lvl="2" rtl="0"/>
            <a:r>
              <a:rPr lang="cs-CZ" noProof="1"/>
              <a:t>Třetí úroveň</a:t>
            </a:r>
          </a:p>
          <a:p>
            <a:pPr lvl="3" rtl="0"/>
            <a:r>
              <a:rPr lang="cs-CZ" noProof="1"/>
              <a:t>Čtvrtá úroveň</a:t>
            </a:r>
          </a:p>
          <a:p>
            <a:pPr lvl="4" rtl="0"/>
            <a:r>
              <a:rPr lang="cs-CZ" noProof="1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2B9795-92DC-40DC-A1CA-9A4B349D7824}" type="datetimeFigureOut">
              <a:rPr lang="cs-CZ" noProof="1" dirty="0" smtClean="0"/>
              <a:t>08.12.2025</a:t>
            </a:fld>
            <a:endParaRPr lang="cs-CZ" noProof="1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1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cs-CZ" noProof="1" dirty="0" smtClean="0"/>
              <a:t>‹#›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Úvodní snímek s obráz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104900" y="2292094"/>
            <a:ext cx="5734050" cy="2219691"/>
          </a:xfrm>
        </p:spPr>
        <p:txBody>
          <a:bodyPr rtlCol="0" anchor="ctr">
            <a:normAutofit/>
          </a:bodyPr>
          <a:lstStyle>
            <a:lvl1pPr algn="l">
              <a:defRPr sz="4400" cap="all" baseline="0"/>
            </a:lvl1pPr>
          </a:lstStyle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1104900" y="4511784"/>
            <a:ext cx="5734050" cy="95556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cs-CZ" noProof="1"/>
              <a:t>Kliknutím můžete upravit styl předlohy podnadpisů.</a:t>
            </a:r>
          </a:p>
        </p:txBody>
      </p:sp>
      <p:sp>
        <p:nvSpPr>
          <p:cNvPr id="11" name="Zástupný symbol obrázku 10" descr="Prázdný zástupný symbol pro přidání obrázku Klikněte na zástupný symbol a vyberte obrázek, který chcete přidat.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cs-CZ" noProof="1"/>
              <a:t>Kliknutím na ikonu přidáte obrázek.</a:t>
            </a:r>
          </a:p>
        </p:txBody>
      </p:sp>
      <p:sp>
        <p:nvSpPr>
          <p:cNvPr id="8" name="Obdélník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cs-CZ" noProof="1">
              <a:latin typeface="Arial" panose="020B0604020202020204" pitchFamily="34" charset="0"/>
            </a:endParaRPr>
          </a:p>
        </p:txBody>
      </p:sp>
      <p:grpSp>
        <p:nvGrpSpPr>
          <p:cNvPr id="14" name="Skupina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grpSp>
        <p:nvGrpSpPr>
          <p:cNvPr id="13" name="Skupina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Obdélník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cs-CZ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Skupina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Přímá spojnice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nice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Obdélník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cs-CZ" noProof="1">
                <a:latin typeface="Arial" panose="020B0604020202020204" pitchFamily="34" charset="0"/>
              </a:endParaRPr>
            </a:p>
          </p:txBody>
        </p:sp>
        <p:grpSp>
          <p:nvGrpSpPr>
            <p:cNvPr id="11" name="Skupina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Přímá spojnice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nice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1104899" y="2971806"/>
            <a:ext cx="10071099" cy="1684150"/>
          </a:xfrm>
        </p:spPr>
        <p:txBody>
          <a:bodyPr rtlCol="0"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 hasCustomPrompt="1"/>
          </p:nvPr>
        </p:nvSpPr>
        <p:spPr>
          <a:xfrm>
            <a:off x="1104899" y="4655956"/>
            <a:ext cx="10071099" cy="50975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cs-CZ" noProof="1"/>
              <a:t>Kliknutím můžete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2B9795-92DC-40DC-A1CA-9A4B349D7824}" type="datetimeFigureOut">
              <a:rPr lang="cs-CZ" noProof="1" dirty="0" smtClean="0"/>
              <a:t>08.12.2025</a:t>
            </a:fld>
            <a:endParaRPr lang="cs-CZ" noProof="1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1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cs-CZ" noProof="1" dirty="0" smtClean="0"/>
              <a:t>‹#›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ě obsahové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 hasCustomPrompt="1"/>
          </p:nvPr>
        </p:nvSpPr>
        <p:spPr>
          <a:xfrm>
            <a:off x="1104900" y="1600200"/>
            <a:ext cx="4914900" cy="4571999"/>
          </a:xfrm>
        </p:spPr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cs-CZ" noProof="1"/>
              <a:t>Kliknutím můžete upravit styly předlohy textu.</a:t>
            </a:r>
          </a:p>
          <a:p>
            <a:pPr lvl="1" rtl="0"/>
            <a:r>
              <a:rPr lang="cs-CZ" noProof="1"/>
              <a:t>Druhá úroveň</a:t>
            </a:r>
          </a:p>
          <a:p>
            <a:pPr lvl="2" rtl="0"/>
            <a:r>
              <a:rPr lang="cs-CZ" noProof="1"/>
              <a:t>Třetí úroveň</a:t>
            </a:r>
          </a:p>
          <a:p>
            <a:pPr lvl="3" rtl="0"/>
            <a:r>
              <a:rPr lang="cs-CZ" noProof="1"/>
              <a:t>Čtvrtá úroveň</a:t>
            </a:r>
          </a:p>
          <a:p>
            <a:pPr lvl="4" rtl="0"/>
            <a:r>
              <a:rPr lang="cs-CZ" noProof="1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6172200" y="1600200"/>
            <a:ext cx="4914900" cy="4571999"/>
          </a:xfrm>
        </p:spPr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 rtl="0"/>
            <a:r>
              <a:rPr lang="cs-CZ" noProof="1"/>
              <a:t>Kliknutím můžete upravit styly předlohy textu.</a:t>
            </a:r>
          </a:p>
          <a:p>
            <a:pPr lvl="1" rtl="0"/>
            <a:r>
              <a:rPr lang="cs-CZ" noProof="1"/>
              <a:t>Druhá úroveň</a:t>
            </a:r>
          </a:p>
          <a:p>
            <a:pPr lvl="2" rtl="0"/>
            <a:r>
              <a:rPr lang="cs-CZ" noProof="1"/>
              <a:t>Třetí úroveň</a:t>
            </a:r>
          </a:p>
          <a:p>
            <a:pPr lvl="3" rtl="0"/>
            <a:r>
              <a:rPr lang="cs-CZ" noProof="1"/>
              <a:t>Čtvrtá úroveň</a:t>
            </a:r>
          </a:p>
          <a:p>
            <a:pPr lvl="4" rtl="0"/>
            <a:r>
              <a:rPr lang="cs-CZ" noProof="1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2B9795-92DC-40DC-A1CA-9A4B349D7824}" type="datetimeFigureOut">
              <a:rPr lang="cs-CZ" noProof="1" dirty="0" smtClean="0"/>
              <a:t>08.12.2025</a:t>
            </a:fld>
            <a:endParaRPr lang="cs-CZ" noProof="1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1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cs-CZ" noProof="1" dirty="0" smtClean="0"/>
              <a:t>‹#›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 hasCustomPrompt="1"/>
          </p:nvPr>
        </p:nvSpPr>
        <p:spPr>
          <a:xfrm>
            <a:off x="1104900" y="1600200"/>
            <a:ext cx="4919472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 noProof="1"/>
              <a:t>Kliknutím můžete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1104900" y="2424112"/>
            <a:ext cx="4919472" cy="3748088"/>
          </a:xfrm>
        </p:spPr>
        <p:txBody>
          <a:bodyPr rtlCol="0"/>
          <a:lstStyle/>
          <a:p>
            <a:pPr lvl="0" rtl="0"/>
            <a:r>
              <a:rPr lang="cs-CZ" noProof="1"/>
              <a:t>Kliknutím můžete upravit styly předlohy textu.</a:t>
            </a:r>
          </a:p>
          <a:p>
            <a:pPr lvl="1" rtl="0"/>
            <a:r>
              <a:rPr lang="cs-CZ" noProof="1"/>
              <a:t>Druhá úroveň</a:t>
            </a:r>
          </a:p>
          <a:p>
            <a:pPr lvl="2" rtl="0"/>
            <a:r>
              <a:rPr lang="cs-CZ" noProof="1"/>
              <a:t>Třetí úroveň</a:t>
            </a:r>
          </a:p>
          <a:p>
            <a:pPr lvl="3" rtl="0"/>
            <a:r>
              <a:rPr lang="cs-CZ" noProof="1"/>
              <a:t>Čtvrtá úroveň</a:t>
            </a:r>
          </a:p>
          <a:p>
            <a:pPr lvl="4" rtl="0"/>
            <a:r>
              <a:rPr lang="cs-CZ" noProof="1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 hasCustomPrompt="1"/>
          </p:nvPr>
        </p:nvSpPr>
        <p:spPr>
          <a:xfrm>
            <a:off x="6166110" y="1600200"/>
            <a:ext cx="4919472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 noProof="1"/>
              <a:t>Kliknutím můžete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 hasCustomPrompt="1"/>
          </p:nvPr>
        </p:nvSpPr>
        <p:spPr>
          <a:xfrm>
            <a:off x="6166110" y="2424112"/>
            <a:ext cx="4919472" cy="3748088"/>
          </a:xfrm>
        </p:spPr>
        <p:txBody>
          <a:bodyPr rtlCol="0"/>
          <a:lstStyle/>
          <a:p>
            <a:pPr lvl="0" rtl="0"/>
            <a:r>
              <a:rPr lang="cs-CZ" noProof="1"/>
              <a:t>Kliknutím můžete upravit styly předlohy textu.</a:t>
            </a:r>
          </a:p>
          <a:p>
            <a:pPr lvl="1" rtl="0"/>
            <a:r>
              <a:rPr lang="cs-CZ" noProof="1"/>
              <a:t>Druhá úroveň</a:t>
            </a:r>
          </a:p>
          <a:p>
            <a:pPr lvl="2" rtl="0"/>
            <a:r>
              <a:rPr lang="cs-CZ" noProof="1"/>
              <a:t>Třetí úroveň</a:t>
            </a:r>
          </a:p>
          <a:p>
            <a:pPr lvl="3" rtl="0"/>
            <a:r>
              <a:rPr lang="cs-CZ" noProof="1"/>
              <a:t>Čtvrtá úroveň</a:t>
            </a:r>
          </a:p>
          <a:p>
            <a:pPr lvl="4" rtl="0"/>
            <a:r>
              <a:rPr lang="cs-CZ" noProof="1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2B9795-92DC-40DC-A1CA-9A4B349D7824}" type="datetimeFigureOut">
              <a:rPr lang="cs-CZ" noProof="1" dirty="0" smtClean="0"/>
              <a:t>08.12.2025</a:t>
            </a:fld>
            <a:endParaRPr lang="cs-CZ" noProof="1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1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cs-CZ" noProof="1" dirty="0" smtClean="0"/>
              <a:t>‹#›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2B9795-92DC-40DC-A1CA-9A4B349D7824}" type="datetimeFigureOut">
              <a:rPr lang="cs-CZ" noProof="1" dirty="0" smtClean="0"/>
              <a:t>08.12.2025</a:t>
            </a:fld>
            <a:endParaRPr lang="cs-CZ" noProof="1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1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cs-CZ" noProof="1" dirty="0" smtClean="0"/>
              <a:t>‹#›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2B9795-92DC-40DC-A1CA-9A4B349D7824}" type="datetimeFigureOut">
              <a:rPr lang="cs-CZ" noProof="1" dirty="0" smtClean="0"/>
              <a:t>08.12.2025</a:t>
            </a:fld>
            <a:endParaRPr lang="cs-CZ" noProof="1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1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cs-CZ" noProof="1" dirty="0" smtClean="0"/>
              <a:t>‹#›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 hasCustomPrompt="1"/>
          </p:nvPr>
        </p:nvSpPr>
        <p:spPr>
          <a:xfrm>
            <a:off x="1104900" y="1600200"/>
            <a:ext cx="4384548" cy="45720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cs-CZ" noProof="1"/>
              <a:t>Kliknutím můžete upravit styly předlohy textu.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5641848" y="1600199"/>
            <a:ext cx="5445252" cy="4572001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 noProof="1"/>
              <a:t>Kliknutím můžete upravit styly předlohy textu.</a:t>
            </a:r>
          </a:p>
          <a:p>
            <a:pPr lvl="1" rtl="0"/>
            <a:r>
              <a:rPr lang="cs-CZ" noProof="1"/>
              <a:t>Druhá úroveň</a:t>
            </a:r>
          </a:p>
          <a:p>
            <a:pPr lvl="2" rtl="0"/>
            <a:r>
              <a:rPr lang="cs-CZ" noProof="1"/>
              <a:t>Třetí úroveň</a:t>
            </a:r>
          </a:p>
          <a:p>
            <a:pPr lvl="3" rtl="0"/>
            <a:r>
              <a:rPr lang="cs-CZ" noProof="1"/>
              <a:t>Čtvrtá úroveň</a:t>
            </a:r>
          </a:p>
          <a:p>
            <a:pPr lvl="4" rtl="0"/>
            <a:r>
              <a:rPr lang="cs-CZ" noProof="1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2B9795-92DC-40DC-A1CA-9A4B349D7824}" type="datetimeFigureOut">
              <a:rPr lang="cs-CZ" noProof="1" dirty="0" smtClean="0"/>
              <a:t>08.12.2025</a:t>
            </a:fld>
            <a:endParaRPr lang="cs-CZ" noProof="1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1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cs-CZ" noProof="1" dirty="0" smtClean="0"/>
              <a:t>‹#›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 hasCustomPrompt="1"/>
          </p:nvPr>
        </p:nvSpPr>
        <p:spPr>
          <a:xfrm>
            <a:off x="1104900" y="1600200"/>
            <a:ext cx="3396996" cy="45720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cs-CZ" noProof="1"/>
              <a:t>Kliknutím můžete upravit styly předlohy textu.</a:t>
            </a:r>
          </a:p>
        </p:txBody>
      </p:sp>
      <p:sp>
        <p:nvSpPr>
          <p:cNvPr id="3" name="Zástupný symbol obrázku 2" descr="Prázdný zástupný symbol pro přidání obrázku Klikněte na zástupný symbol a vyberte obrázek, který chcete přidat.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cs-CZ" noProof="1"/>
              <a:t>Kliknutím na ikonu přidáte obrázek.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2B9795-92DC-40DC-A1CA-9A4B349D7824}" type="datetimeFigureOut">
              <a:rPr lang="cs-CZ" noProof="1" dirty="0" smtClean="0"/>
              <a:t>08.12.2025</a:t>
            </a:fld>
            <a:endParaRPr lang="cs-CZ" noProof="1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1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cs-CZ" noProof="1" dirty="0" smtClean="0"/>
              <a:t>‹#›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cs-CZ" noProof="1"/>
              <a:t>Kliknutím můžete upravit styl předlohy textů.</a:t>
            </a:r>
          </a:p>
          <a:p>
            <a:pPr lvl="1" rtl="0"/>
            <a:r>
              <a:rPr lang="cs-CZ" noProof="1"/>
              <a:t>Druhá úroveň</a:t>
            </a:r>
          </a:p>
          <a:p>
            <a:pPr lvl="2" rtl="0"/>
            <a:r>
              <a:rPr lang="cs-CZ" noProof="1"/>
              <a:t>Třetí úroveň</a:t>
            </a:r>
          </a:p>
          <a:p>
            <a:pPr lvl="3" rtl="0"/>
            <a:r>
              <a:rPr lang="cs-CZ" noProof="1"/>
              <a:t>Čtvrtá úroveň</a:t>
            </a:r>
          </a:p>
          <a:p>
            <a:pPr lvl="4" rtl="0"/>
            <a:r>
              <a:rPr lang="cs-CZ" noProof="1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2B9795-92DC-40DC-A1CA-9A4B349D7824}" type="datetimeFigureOut">
              <a:rPr lang="cs-CZ" noProof="1" dirty="0" smtClean="0"/>
              <a:t>08.12.2025</a:t>
            </a:fld>
            <a:endParaRPr lang="cs-CZ" noProof="1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1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cs-CZ" noProof="1" dirty="0" smtClean="0"/>
              <a:t>‹#›</a:t>
            </a:fld>
            <a:endParaRPr lang="cs-CZ" noProof="1"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 hasCustomPrompt="1"/>
          </p:nvPr>
        </p:nvSpPr>
        <p:spPr>
          <a:xfrm>
            <a:off x="9372600" y="365125"/>
            <a:ext cx="1714500" cy="5811838"/>
          </a:xfrm>
        </p:spPr>
        <p:txBody>
          <a:bodyPr vert="eaVert" rtlCol="0"/>
          <a:lstStyle/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 hasCustomPrompt="1"/>
          </p:nvPr>
        </p:nvSpPr>
        <p:spPr>
          <a:xfrm>
            <a:off x="1104900" y="365125"/>
            <a:ext cx="8098896" cy="5811838"/>
          </a:xfrm>
        </p:spPr>
        <p:txBody>
          <a:bodyPr vert="eaVert" rtlCol="0"/>
          <a:lstStyle/>
          <a:p>
            <a:pPr lvl="0" rtl="0"/>
            <a:r>
              <a:rPr lang="cs-CZ" noProof="1"/>
              <a:t>Kliknutím můžete upravit styl předlohy textů.</a:t>
            </a:r>
          </a:p>
          <a:p>
            <a:pPr lvl="1" rtl="0"/>
            <a:r>
              <a:rPr lang="cs-CZ" noProof="1"/>
              <a:t>Druhá úroveň</a:t>
            </a:r>
          </a:p>
          <a:p>
            <a:pPr lvl="2" rtl="0"/>
            <a:r>
              <a:rPr lang="cs-CZ" noProof="1"/>
              <a:t>Třetí úroveň</a:t>
            </a:r>
          </a:p>
          <a:p>
            <a:pPr lvl="3" rtl="0"/>
            <a:r>
              <a:rPr lang="cs-CZ" noProof="1"/>
              <a:t>Čtvrtá úroveň</a:t>
            </a:r>
          </a:p>
          <a:p>
            <a:pPr lvl="4" rtl="0"/>
            <a:r>
              <a:rPr lang="cs-CZ" noProof="1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2B9795-92DC-40DC-A1CA-9A4B349D7824}" type="datetimeFigureOut">
              <a:rPr lang="cs-CZ" noProof="1" dirty="0" smtClean="0"/>
              <a:t>08.12.2025</a:t>
            </a:fld>
            <a:endParaRPr lang="cs-CZ" noProof="1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1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cs-CZ" noProof="1" dirty="0" smtClean="0"/>
              <a:t>‹#›</a:t>
            </a:fld>
            <a:endParaRPr lang="cs-CZ" noProof="1"/>
          </a:p>
        </p:txBody>
      </p:sp>
      <p:grpSp>
        <p:nvGrpSpPr>
          <p:cNvPr id="7" name="Skupina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Přímá spojnice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pPr rtl="0"/>
            <a:r>
              <a:rPr lang="cs-CZ" noProof="1"/>
              <a:t>Kliknutím můžete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cs-CZ" noProof="1"/>
              <a:t>Kliknutím můžete upravit styly předlohy textu.</a:t>
            </a:r>
          </a:p>
          <a:p>
            <a:pPr lvl="1" rtl="0"/>
            <a:r>
              <a:rPr lang="cs-CZ" noProof="1"/>
              <a:t>Druhá úroveň</a:t>
            </a:r>
          </a:p>
          <a:p>
            <a:pPr lvl="2" rtl="0"/>
            <a:r>
              <a:rPr lang="cs-CZ" noProof="1"/>
              <a:t>Třetí úroveň</a:t>
            </a:r>
          </a:p>
          <a:p>
            <a:pPr lvl="3" rtl="0"/>
            <a:r>
              <a:rPr lang="cs-CZ" noProof="1"/>
              <a:t>Čtvrtá úroveň</a:t>
            </a:r>
          </a:p>
          <a:p>
            <a:pPr lvl="4" rtl="0"/>
            <a:r>
              <a:rPr lang="cs-CZ" noProof="1"/>
              <a:t>Pátá úroveň</a:t>
            </a:r>
          </a:p>
          <a:p>
            <a:pPr lvl="5" rtl="0"/>
            <a:r>
              <a:rPr lang="cs-CZ" noProof="1"/>
              <a:t>Šestá úroveň</a:t>
            </a:r>
          </a:p>
          <a:p>
            <a:pPr lvl="6" rtl="0"/>
            <a:r>
              <a:rPr lang="cs-CZ" noProof="1"/>
              <a:t>Sedmá úroveň</a:t>
            </a:r>
          </a:p>
          <a:p>
            <a:pPr lvl="7" rtl="0"/>
            <a:r>
              <a:rPr lang="cs-CZ" noProof="1"/>
              <a:t>Osmá úroveň</a:t>
            </a:r>
          </a:p>
          <a:p>
            <a:pPr lvl="8" rtl="0"/>
            <a:r>
              <a:rPr lang="cs-CZ" noProof="1"/>
              <a:t>Devátá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aseline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02B9795-92DC-40DC-A1CA-9A4B349D7824}" type="datetimeFigureOut">
              <a:rPr lang="cs-CZ" noProof="1" smtClean="0"/>
              <a:pPr/>
              <a:t>08.12.2025</a:t>
            </a:fld>
            <a:endParaRPr lang="cs-CZ" noProof="1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aseline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cs-CZ" noProof="1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 baseline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0FF54DE5-C571-48E8-A5BC-B369434E2F44}" type="slidenum">
              <a:rPr lang="cs-CZ" noProof="1" smtClean="0"/>
              <a:pPr/>
              <a:t>‹#›</a:t>
            </a:fld>
            <a:endParaRPr lang="cs-CZ" noProof="1"/>
          </a:p>
        </p:txBody>
      </p:sp>
      <p:grpSp>
        <p:nvGrpSpPr>
          <p:cNvPr id="15" name="Skupina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Přímá spojnice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ustice.cz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cs/photo/683339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653144" y="2071397"/>
            <a:ext cx="5887228" cy="2440388"/>
          </a:xfrm>
        </p:spPr>
        <p:txBody>
          <a:bodyPr rtlCol="0" anchor="ctr">
            <a:normAutofit/>
          </a:bodyPr>
          <a:lstStyle/>
          <a:p>
            <a:pPr algn="ctr">
              <a:lnSpc>
                <a:spcPct val="100000"/>
              </a:lnSpc>
              <a:spcAft>
                <a:spcPts val="1200"/>
              </a:spcAft>
            </a:pPr>
            <a:r>
              <a:rPr lang="cs-CZ" altLang="cs-CZ" sz="2700" dirty="0" err="1"/>
              <a:t>Kpd</a:t>
            </a:r>
            <a:r>
              <a:rPr lang="cs-CZ" altLang="cs-CZ" sz="2700" dirty="0"/>
              <a:t>/</a:t>
            </a:r>
            <a:r>
              <a:rPr lang="cs-CZ" altLang="cs-CZ" sz="2700" dirty="0" err="1"/>
              <a:t>evrms</a:t>
            </a:r>
            <a:r>
              <a:rPr lang="cs-CZ" altLang="cs-CZ" sz="2700" dirty="0"/>
              <a:t> - </a:t>
            </a:r>
            <a:r>
              <a:rPr lang="cs-CZ" sz="2800" noProof="1"/>
              <a:t>ZS 2025/2026</a:t>
            </a:r>
            <a:br>
              <a:rPr lang="cs-CZ" altLang="cs-CZ" sz="2700" b="1" dirty="0"/>
            </a:br>
            <a:br>
              <a:rPr lang="cs-CZ" altLang="cs-CZ" sz="3600" b="1" dirty="0"/>
            </a:br>
            <a:r>
              <a:rPr lang="cs-CZ" altLang="cs-CZ" sz="2700" b="1" dirty="0"/>
              <a:t>„Exekuční versus insolvenční řízení“</a:t>
            </a:r>
            <a:endParaRPr lang="cs-CZ" sz="1600" noProof="1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653144" y="4786604"/>
            <a:ext cx="6100947" cy="680745"/>
          </a:xfrm>
        </p:spPr>
        <p:txBody>
          <a:bodyPr rtlCol="0"/>
          <a:lstStyle/>
          <a:p>
            <a:pPr rtl="0"/>
            <a:r>
              <a:rPr lang="cs-CZ" noProof="1"/>
              <a:t>08.12.2025		JUDr. et Mgr. Silvie Anderlová</a:t>
            </a:r>
          </a:p>
        </p:txBody>
      </p:sp>
      <p:pic>
        <p:nvPicPr>
          <p:cNvPr id="4" name="Zástupný symbol obrázku 3" descr="Otevřená kniha na stole, rozostřené police knih v pozadí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" r="8890"/>
          <a:stretch>
            <a:fillRect/>
          </a:stretch>
        </p:blipFill>
        <p:spPr>
          <a:xfrm>
            <a:off x="6838950" y="1310656"/>
            <a:ext cx="5244194" cy="4208604"/>
          </a:xfrm>
        </p:spPr>
      </p:pic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DB8D4-E62B-4127-1E15-F6E371142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CBAC933B-A350-762D-E516-4B25F91714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2559" y="2296392"/>
            <a:ext cx="5896841" cy="2471551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10000"/>
              </a:lnSpc>
              <a:spcBef>
                <a:spcPts val="1200"/>
              </a:spcBef>
            </a:pPr>
            <a:r>
              <a:rPr lang="cs-CZ" sz="8000" b="1" u="sng" dirty="0">
                <a:latin typeface="+mj-lt"/>
              </a:rPr>
              <a:t>Program přednášky</a:t>
            </a:r>
            <a:r>
              <a:rPr lang="cs-CZ" sz="8000" b="1" dirty="0">
                <a:latin typeface="+mj-lt"/>
              </a:rPr>
              <a:t>: </a:t>
            </a:r>
          </a:p>
          <a:p>
            <a:pPr marL="571500" indent="-571500" eaLnBrk="1" hangingPunct="1">
              <a:lnSpc>
                <a:spcPct val="110000"/>
              </a:lnSpc>
              <a:spcBef>
                <a:spcPts val="1200"/>
              </a:spcBef>
              <a:buFontTx/>
              <a:buAutoNum type="romanUcPeriod"/>
            </a:pPr>
            <a:r>
              <a:rPr lang="cs-CZ" altLang="cs-CZ" sz="8000" b="1" dirty="0">
                <a:latin typeface="+mj-lt"/>
              </a:rPr>
              <a:t>Obecně k vymáhání pohledávek v současnosti</a:t>
            </a:r>
          </a:p>
          <a:p>
            <a:pPr marL="571500" indent="-571500" eaLnBrk="1" hangingPunct="1">
              <a:lnSpc>
                <a:spcPct val="110000"/>
              </a:lnSpc>
              <a:spcBef>
                <a:spcPts val="1200"/>
              </a:spcBef>
              <a:buFontTx/>
              <a:buAutoNum type="romanUcPeriod"/>
            </a:pPr>
            <a:r>
              <a:rPr lang="cs-CZ" altLang="cs-CZ" sz="8000" b="1" dirty="0">
                <a:latin typeface="+mj-lt"/>
              </a:rPr>
              <a:t>Exekuční řízení</a:t>
            </a:r>
          </a:p>
          <a:p>
            <a:pPr marL="571500" indent="-571500" eaLnBrk="1" hangingPunct="1">
              <a:lnSpc>
                <a:spcPct val="110000"/>
              </a:lnSpc>
              <a:spcBef>
                <a:spcPts val="1200"/>
              </a:spcBef>
              <a:buFontTx/>
              <a:buAutoNum type="romanUcPeriod"/>
            </a:pPr>
            <a:r>
              <a:rPr lang="cs-CZ" altLang="cs-CZ" sz="8000" b="1" dirty="0">
                <a:latin typeface="+mj-lt"/>
              </a:rPr>
              <a:t>Insolvenční řízení</a:t>
            </a:r>
          </a:p>
          <a:p>
            <a:pPr marL="571500" indent="-571500" eaLnBrk="1" hangingPunct="1">
              <a:lnSpc>
                <a:spcPct val="110000"/>
              </a:lnSpc>
              <a:spcBef>
                <a:spcPts val="1200"/>
              </a:spcBef>
              <a:buFontTx/>
              <a:buAutoNum type="romanUcPeriod"/>
            </a:pPr>
            <a:r>
              <a:rPr lang="cs-CZ" altLang="cs-CZ" sz="8000" b="1" dirty="0">
                <a:latin typeface="+mj-lt"/>
              </a:rPr>
              <a:t>Shrnutí ex. versus </a:t>
            </a:r>
            <a:r>
              <a:rPr lang="cs-CZ" altLang="cs-CZ" sz="8000" b="1" dirty="0" err="1">
                <a:latin typeface="+mj-lt"/>
              </a:rPr>
              <a:t>ins</a:t>
            </a:r>
            <a:r>
              <a:rPr lang="cs-CZ" altLang="cs-CZ" sz="8000" b="1" dirty="0">
                <a:latin typeface="+mj-lt"/>
              </a:rPr>
              <a:t>. řízení</a:t>
            </a:r>
          </a:p>
          <a:p>
            <a:pPr marL="571500" indent="-571500" eaLnBrk="1" hangingPunct="1">
              <a:lnSpc>
                <a:spcPct val="110000"/>
              </a:lnSpc>
              <a:spcBef>
                <a:spcPts val="1200"/>
              </a:spcBef>
              <a:buFontTx/>
              <a:buAutoNum type="romanUcPeriod"/>
            </a:pPr>
            <a:r>
              <a:rPr lang="cs-CZ" altLang="cs-CZ" sz="8000" b="1" dirty="0">
                <a:latin typeface="+mj-lt"/>
              </a:rPr>
              <a:t>Milostivé léto</a:t>
            </a:r>
          </a:p>
          <a:p>
            <a:pPr algn="ctr"/>
            <a:br>
              <a:rPr lang="cs-CZ" sz="2400" b="1" dirty="0">
                <a:latin typeface="+mj-lt"/>
              </a:rPr>
            </a:br>
            <a:endParaRPr lang="en-US" sz="2400" b="1" dirty="0">
              <a:latin typeface="+mj-lt"/>
            </a:endParaRPr>
          </a:p>
        </p:txBody>
      </p:sp>
      <p:pic>
        <p:nvPicPr>
          <p:cNvPr id="7" name="Picture 7" descr="Složité matematické vzorce na černé tabuli">
            <a:extLst>
              <a:ext uri="{FF2B5EF4-FFF2-40B4-BE49-F238E27FC236}">
                <a16:creationId xmlns:a16="http://schemas.microsoft.com/office/drawing/2014/main" id="{9157BC53-4902-7E54-1EDF-E887A3B3D53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4874" r="4874"/>
          <a:stretch/>
        </p:blipFill>
        <p:spPr>
          <a:xfrm>
            <a:off x="6972301" y="1311275"/>
            <a:ext cx="5049982" cy="42084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378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B0A455C2-B93F-D72C-F59F-9D57C13CC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I. Obecně k vymáhání pohledávek v současnosti</a:t>
            </a:r>
          </a:p>
        </p:txBody>
      </p:sp>
    </p:spTree>
    <p:extLst>
      <p:ext uri="{BB962C8B-B14F-4D97-AF65-F5344CB8AC3E}">
        <p14:creationId xmlns:p14="http://schemas.microsoft.com/office/powerpoint/2010/main" val="6102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>
            <a:extLst>
              <a:ext uri="{FF2B5EF4-FFF2-40B4-BE49-F238E27FC236}">
                <a16:creationId xmlns:a16="http://schemas.microsoft.com/office/drawing/2014/main" id="{4DBC96E0-EE45-C196-2466-8BAFB3EB12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82351" y="476252"/>
            <a:ext cx="9965094" cy="662084"/>
          </a:xfrm>
        </p:spPr>
        <p:txBody>
          <a:bodyPr/>
          <a:lstStyle/>
          <a:p>
            <a:pPr algn="ctr"/>
            <a:r>
              <a:rPr lang="cs-CZ" altLang="cs-CZ" b="1" u="sng" dirty="0"/>
              <a:t>Použité zkratky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175D5EE-BC8F-6B93-278D-7FDD9ACF8F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2351" y="1557338"/>
            <a:ext cx="10095722" cy="4824412"/>
          </a:xfrm>
        </p:spPr>
        <p:txBody>
          <a:bodyPr/>
          <a:lstStyle/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EŘ 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= Zákon č. 120/2001 Sb., o soudních exekutorech a exekuční činnosti (exekuční řád) a o změně dalších zákonů</a:t>
            </a:r>
          </a:p>
          <a:p>
            <a:pPr marL="457200" lvl="1">
              <a:defRPr/>
            </a:pPr>
            <a:endParaRPr lang="cs-CZ" dirty="0">
              <a:solidFill>
                <a:schemeClr val="tx1"/>
              </a:solidFill>
              <a:latin typeface="+mj-lt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o.s.ř.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 = Zákon č.</a:t>
            </a:r>
            <a:r>
              <a:rPr lang="cs-CZ" altLang="cs-CZ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 99/1963 Sb., občanský soudní řád</a:t>
            </a:r>
            <a:endParaRPr lang="cs-CZ" dirty="0">
              <a:solidFill>
                <a:schemeClr val="tx1"/>
              </a:solidFill>
              <a:latin typeface="+mj-lt"/>
            </a:endParaRPr>
          </a:p>
          <a:p>
            <a:pPr marL="457200" lvl="1">
              <a:defRPr/>
            </a:pPr>
            <a:endParaRPr lang="cs-CZ" dirty="0">
              <a:solidFill>
                <a:schemeClr val="tx1"/>
              </a:solidFill>
              <a:latin typeface="+mj-lt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altLang="cs-CZ" b="1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IZ = </a:t>
            </a:r>
            <a:r>
              <a:rPr lang="cs-CZ" altLang="cs-CZ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Zákon č. 182/2006 Sb., o úpadku a způsobech jeho řešení (insolvenční zákon)  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cs-CZ" altLang="cs-CZ" dirty="0">
              <a:solidFill>
                <a:schemeClr val="tx1"/>
              </a:solidFill>
              <a:latin typeface="+mj-lt"/>
              <a:cs typeface="Calibri" panose="020F050202020403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IŘ 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= insolvenční řízení </a:t>
            </a:r>
          </a:p>
          <a:p>
            <a:pPr marL="457200" lvl="1">
              <a:defRPr/>
            </a:pPr>
            <a:endParaRPr lang="cs-CZ" dirty="0">
              <a:solidFill>
                <a:schemeClr val="tx1"/>
              </a:solidFill>
              <a:latin typeface="+mj-lt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NŘ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 = Zákon č. 358/1992 Sb., o notářích a jejich činnosti (notářský řád)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cs-CZ" dirty="0">
              <a:solidFill>
                <a:schemeClr val="tx1"/>
              </a:solidFill>
              <a:latin typeface="+mj-lt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DŘ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 = Zákon č. 280/2009 Sb., daňový řád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cs-CZ" dirty="0">
              <a:solidFill>
                <a:schemeClr val="tx1"/>
              </a:solidFill>
              <a:latin typeface="+mj-lt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ZZŘS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 = Zákon č. 292/2013 Sb., o zvláštních řízeních soudních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cs-CZ" dirty="0">
              <a:solidFill>
                <a:schemeClr val="tx1"/>
              </a:solidFill>
              <a:latin typeface="+mj-lt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cs-CZ" altLang="cs-CZ" dirty="0">
              <a:latin typeface="+mj-lt"/>
              <a:cs typeface="Calibri" panose="020F0502020204030204" pitchFamily="34" charset="0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cs-CZ" dirty="0">
              <a:latin typeface="+mj-lt"/>
            </a:endParaRPr>
          </a:p>
          <a:p>
            <a:pPr lvl="1">
              <a:defRPr/>
            </a:pPr>
            <a:endParaRPr lang="cs-CZ" sz="2000" dirty="0"/>
          </a:p>
          <a:p>
            <a:pPr lvl="1">
              <a:defRPr/>
            </a:pPr>
            <a:endParaRPr lang="cs-CZ" dirty="0"/>
          </a:p>
          <a:p>
            <a:pPr lvl="1">
              <a:defRPr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>
            <a:extLst>
              <a:ext uri="{FF2B5EF4-FFF2-40B4-BE49-F238E27FC236}">
                <a16:creationId xmlns:a16="http://schemas.microsoft.com/office/drawing/2014/main" id="{0AE8DCB2-1B6B-1857-9B30-10E283750B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0343" y="476252"/>
            <a:ext cx="9946433" cy="690076"/>
          </a:xfrm>
        </p:spPr>
        <p:txBody>
          <a:bodyPr/>
          <a:lstStyle/>
          <a:p>
            <a:pPr algn="ctr"/>
            <a:r>
              <a:rPr lang="cs-CZ" altLang="cs-CZ" b="1" u="sng" dirty="0"/>
              <a:t>Vymáhání pohledávek po splatnosti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02017A4-6E26-42DF-C6C8-8F75A698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0343" y="1623527"/>
            <a:ext cx="10049069" cy="4685199"/>
          </a:xfrm>
        </p:spPr>
        <p:txBody>
          <a:bodyPr/>
          <a:lstStyle/>
          <a:p>
            <a:pPr algn="just">
              <a:defRPr/>
            </a:pPr>
            <a:r>
              <a:rPr lang="cs-CZ" dirty="0">
                <a:latin typeface="+mj-lt"/>
              </a:rPr>
              <a:t>různé přístupy, možnosti – nutno vždy individuálně posoudit </a:t>
            </a:r>
            <a:r>
              <a:rPr lang="cs-CZ" sz="1800" dirty="0">
                <a:latin typeface="+mj-lt"/>
              </a:rPr>
              <a:t>(efektivita, vynaložené náklady, výtěžnost, atd.)</a:t>
            </a:r>
          </a:p>
          <a:p>
            <a:pPr>
              <a:defRPr/>
            </a:pPr>
            <a:r>
              <a:rPr lang="cs-CZ" dirty="0">
                <a:latin typeface="+mj-lt"/>
              </a:rPr>
              <a:t>obecně:</a:t>
            </a:r>
          </a:p>
          <a:p>
            <a:pPr lvl="1" algn="just">
              <a:buFont typeface="Wingdings" panose="05000000000000000000" pitchFamily="2" charset="2"/>
              <a:buChar char="Ø"/>
              <a:defRPr/>
            </a:pPr>
            <a:r>
              <a:rPr lang="cs-CZ" sz="2000" u="sng" dirty="0">
                <a:solidFill>
                  <a:schemeClr val="tx1"/>
                </a:solidFill>
                <a:latin typeface="+mj-lt"/>
              </a:rPr>
              <a:t>exekucí </a:t>
            </a:r>
            <a:r>
              <a:rPr lang="cs-CZ" sz="2000" dirty="0">
                <a:solidFill>
                  <a:schemeClr val="tx1"/>
                </a:solidFill>
                <a:latin typeface="+mj-lt"/>
              </a:rPr>
              <a:t>(výkonem rozhodnutí dle o.s.ř. či prostřednictví soudního exekutora), </a:t>
            </a:r>
          </a:p>
          <a:p>
            <a:pPr lvl="3" algn="just">
              <a:defRPr/>
            </a:pPr>
            <a:r>
              <a:rPr lang="cs-CZ" dirty="0">
                <a:solidFill>
                  <a:schemeClr val="tx1"/>
                </a:solidFill>
                <a:latin typeface="+mj-lt"/>
              </a:rPr>
              <a:t>	- na základě exekučního titulu – § 40 EŘ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sz="2000" u="sng" dirty="0">
                <a:solidFill>
                  <a:schemeClr val="tx1"/>
                </a:solidFill>
                <a:latin typeface="+mj-lt"/>
              </a:rPr>
              <a:t>daňovou exekucí,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sz="2000" u="sng" dirty="0">
                <a:solidFill>
                  <a:schemeClr val="tx1"/>
                </a:solidFill>
                <a:latin typeface="+mj-lt"/>
              </a:rPr>
              <a:t>uplatněním pohledávky v insolvenčním řízení, 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sz="2000" u="sng" dirty="0">
                <a:solidFill>
                  <a:schemeClr val="tx1"/>
                </a:solidFill>
                <a:latin typeface="+mj-lt"/>
              </a:rPr>
              <a:t>uplatněním pohledávky ve veřejné dražbě</a:t>
            </a:r>
            <a:r>
              <a:rPr lang="cs-CZ" sz="2000" dirty="0">
                <a:solidFill>
                  <a:schemeClr val="tx1"/>
                </a:solidFill>
                <a:latin typeface="+mj-lt"/>
              </a:rPr>
              <a:t>,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sz="2000" u="sng" dirty="0">
                <a:solidFill>
                  <a:schemeClr val="tx1"/>
                </a:solidFill>
                <a:latin typeface="+mj-lt"/>
              </a:rPr>
              <a:t>prodejem pohledávky – cese</a:t>
            </a:r>
          </a:p>
          <a:p>
            <a:pPr marL="457200" lvl="1">
              <a:defRPr/>
            </a:pPr>
            <a:endParaRPr lang="cs-CZ" sz="2000" u="sng" dirty="0">
              <a:solidFill>
                <a:schemeClr val="tx1"/>
              </a:solidFill>
              <a:latin typeface="+mj-lt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dirty="0">
                <a:solidFill>
                  <a:srgbClr val="FF0000"/>
                </a:solidFill>
                <a:latin typeface="+mj-lt"/>
              </a:rPr>
              <a:t>nevymáhání 		promlčení/prekluze !!!</a:t>
            </a:r>
            <a:endParaRPr lang="cs-CZ" u="sng" dirty="0">
              <a:solidFill>
                <a:srgbClr val="FF0000"/>
              </a:solidFill>
              <a:latin typeface="+mj-lt"/>
            </a:endParaRPr>
          </a:p>
          <a:p>
            <a:pPr lvl="1">
              <a:buFont typeface="Wingdings" panose="05000000000000000000" pitchFamily="2" charset="2"/>
              <a:buChar char="Ø"/>
              <a:defRPr/>
            </a:pPr>
            <a:endParaRPr lang="cs-CZ" sz="2000" dirty="0">
              <a:solidFill>
                <a:schemeClr val="tx2"/>
              </a:solidFill>
              <a:latin typeface="+mj-lt"/>
            </a:endParaRPr>
          </a:p>
          <a:p>
            <a:pPr lvl="1">
              <a:defRPr/>
            </a:pPr>
            <a:endParaRPr lang="cs-CZ" sz="2000" dirty="0">
              <a:solidFill>
                <a:schemeClr val="tx2"/>
              </a:solidFill>
              <a:latin typeface="+mj-lt"/>
            </a:endParaRPr>
          </a:p>
          <a:p>
            <a:pPr lvl="1">
              <a:defRPr/>
            </a:pPr>
            <a:endParaRPr lang="cs-CZ" dirty="0"/>
          </a:p>
          <a:p>
            <a:pPr lvl="1">
              <a:defRPr/>
            </a:pPr>
            <a:endParaRPr lang="cs-CZ" dirty="0"/>
          </a:p>
        </p:txBody>
      </p:sp>
      <p:sp>
        <p:nvSpPr>
          <p:cNvPr id="2" name="Šipka: doprava 1">
            <a:extLst>
              <a:ext uri="{FF2B5EF4-FFF2-40B4-BE49-F238E27FC236}">
                <a16:creationId xmlns:a16="http://schemas.microsoft.com/office/drawing/2014/main" id="{A460A5E5-37A2-7B24-10EF-E496716E7DAB}"/>
              </a:ext>
            </a:extLst>
          </p:cNvPr>
          <p:cNvSpPr/>
          <p:nvPr/>
        </p:nvSpPr>
        <p:spPr>
          <a:xfrm>
            <a:off x="3062307" y="5127610"/>
            <a:ext cx="431075" cy="106864"/>
          </a:xfrm>
          <a:prstGeom prst="rightArrow">
            <a:avLst>
              <a:gd name="adj1" fmla="val 50000"/>
              <a:gd name="adj2" fmla="val 317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>
            <a:extLst>
              <a:ext uri="{FF2B5EF4-FFF2-40B4-BE49-F238E27FC236}">
                <a16:creationId xmlns:a16="http://schemas.microsoft.com/office/drawing/2014/main" id="{30FE8F8B-BF89-0F30-73AE-E2B1965DE2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63689" y="260350"/>
            <a:ext cx="10049069" cy="794009"/>
          </a:xfrm>
        </p:spPr>
        <p:txBody>
          <a:bodyPr/>
          <a:lstStyle/>
          <a:p>
            <a:pPr algn="ctr"/>
            <a:r>
              <a:rPr lang="cs-CZ" altLang="cs-CZ" b="1" u="sng" dirty="0"/>
              <a:t>„Daňová exekuce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68E015-3059-1B3C-2F71-BC395724EA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9004" y="1576873"/>
            <a:ext cx="9983753" cy="4649302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cs-CZ" sz="1800" dirty="0">
                <a:latin typeface="+mj-lt"/>
              </a:rPr>
              <a:t>prováděna správcem daně dle § 177 a násl. DŘ</a:t>
            </a:r>
          </a:p>
          <a:p>
            <a:pPr algn="just">
              <a:defRPr/>
            </a:pPr>
            <a:r>
              <a:rPr lang="cs-CZ" sz="1800" dirty="0">
                <a:latin typeface="+mj-lt"/>
              </a:rPr>
              <a:t>způsoby daňové exekuce - § 178 odst. 5 DŘ:</a:t>
            </a:r>
          </a:p>
          <a:p>
            <a:pPr marL="457200" lvl="1" algn="just"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a)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 srážkami ze mzdy,</a:t>
            </a:r>
          </a:p>
          <a:p>
            <a:pPr marL="457200" lvl="1" algn="just"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b)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 přikázáním pohledávky z účtu u poskytovatele platebních služeb,</a:t>
            </a:r>
          </a:p>
          <a:p>
            <a:pPr marL="457200" lvl="1" algn="just"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c)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 přikázáním jiné peněžité pohledávky,</a:t>
            </a:r>
          </a:p>
          <a:p>
            <a:pPr marL="457200" lvl="1" algn="just"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d)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 postižením jiných majetkových práv,</a:t>
            </a:r>
          </a:p>
          <a:p>
            <a:pPr marL="457200" lvl="1" algn="just"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e)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 prodejem movitých věcí, nebo</a:t>
            </a:r>
          </a:p>
          <a:p>
            <a:pPr marL="457200" lvl="1" algn="just"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f)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 prodejem nemovitých věcí.</a:t>
            </a:r>
          </a:p>
          <a:p>
            <a:pPr lvl="1" algn="just">
              <a:defRPr/>
            </a:pPr>
            <a:endParaRPr lang="cs-CZ" dirty="0">
              <a:solidFill>
                <a:schemeClr val="tx1"/>
              </a:solidFill>
              <a:latin typeface="+mj-lt"/>
            </a:endParaRPr>
          </a:p>
          <a:p>
            <a:pPr algn="just">
              <a:defRPr/>
            </a:pPr>
            <a:r>
              <a:rPr lang="cs-CZ" sz="1800" i="1" dirty="0">
                <a:latin typeface="+mj-lt"/>
              </a:rPr>
              <a:t>pozn. – správce daně může vymáhat pohledávky nejenom </a:t>
            </a:r>
            <a:r>
              <a:rPr lang="cs-CZ" sz="1800" i="1" u="sng" dirty="0">
                <a:latin typeface="+mj-lt"/>
              </a:rPr>
              <a:t>daňovou exekucí</a:t>
            </a:r>
            <a:r>
              <a:rPr lang="cs-CZ" sz="1800" i="1" dirty="0">
                <a:latin typeface="+mj-lt"/>
              </a:rPr>
              <a:t>, ale samozřejmě i </a:t>
            </a:r>
            <a:r>
              <a:rPr lang="cs-CZ" sz="1800" i="1" u="sng" dirty="0">
                <a:latin typeface="+mj-lt"/>
              </a:rPr>
              <a:t>prostřednictvím soudního exekutora</a:t>
            </a:r>
            <a:r>
              <a:rPr lang="cs-CZ" sz="1800" i="1" dirty="0">
                <a:latin typeface="+mj-lt"/>
              </a:rPr>
              <a:t>, nebo </a:t>
            </a:r>
            <a:r>
              <a:rPr lang="cs-CZ" sz="1800" i="1" u="sng" dirty="0">
                <a:latin typeface="+mj-lt"/>
              </a:rPr>
              <a:t>přihlášením pohledávky  do insolvence, nebo do veřejné dražby</a:t>
            </a:r>
            <a:endParaRPr lang="cs-CZ" sz="1800" i="1" u="sng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04019-414D-3A38-D729-9FA84859E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B469DB01-70BD-EF08-DDB7-DC4E85AB6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835" y="2971806"/>
            <a:ext cx="10379164" cy="1684150"/>
          </a:xfrm>
        </p:spPr>
        <p:txBody>
          <a:bodyPr/>
          <a:lstStyle/>
          <a:p>
            <a:pPr algn="ctr"/>
            <a:r>
              <a:rPr lang="cs-CZ" dirty="0"/>
              <a:t>II. Exekuční řízení</a:t>
            </a:r>
          </a:p>
        </p:txBody>
      </p:sp>
    </p:spTree>
    <p:extLst>
      <p:ext uri="{BB962C8B-B14F-4D97-AF65-F5344CB8AC3E}">
        <p14:creationId xmlns:p14="http://schemas.microsoft.com/office/powerpoint/2010/main" val="341894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>
            <a:extLst>
              <a:ext uri="{FF2B5EF4-FFF2-40B4-BE49-F238E27FC236}">
                <a16:creationId xmlns:a16="http://schemas.microsoft.com/office/drawing/2014/main" id="{DC816229-D36B-5143-48D8-4230844376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56996" y="404813"/>
            <a:ext cx="9955763" cy="705530"/>
          </a:xfrm>
        </p:spPr>
        <p:txBody>
          <a:bodyPr/>
          <a:lstStyle/>
          <a:p>
            <a:pPr algn="ctr"/>
            <a:r>
              <a:rPr lang="cs-CZ" altLang="cs-CZ" b="1" u="sng" dirty="0"/>
              <a:t>Exekuční řízení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6B7FAFD-DCB2-4D6E-505A-19F0F05D58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6996" y="1600200"/>
            <a:ext cx="9862457" cy="48529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1800" dirty="0">
                <a:latin typeface="+mj-lt"/>
              </a:rPr>
              <a:t>součástí našeho právního řádu od roku 2001– </a:t>
            </a:r>
            <a:r>
              <a:rPr lang="cs-CZ" sz="1800" b="1" u="sng" dirty="0">
                <a:latin typeface="+mj-lt"/>
              </a:rPr>
              <a:t>soudní exekutor, exekuční řízení jím vedené</a:t>
            </a:r>
          </a:p>
          <a:p>
            <a:pPr>
              <a:defRPr/>
            </a:pPr>
            <a:r>
              <a:rPr lang="cs-CZ" sz="1800" dirty="0">
                <a:latin typeface="+mj-lt"/>
              </a:rPr>
              <a:t>právní úprava – </a:t>
            </a:r>
            <a:r>
              <a:rPr lang="cs-CZ" sz="1800" b="1" dirty="0">
                <a:latin typeface="+mj-lt"/>
              </a:rPr>
              <a:t>EŘ a </a:t>
            </a:r>
            <a:r>
              <a:rPr lang="cs-CZ" sz="1800" b="1" dirty="0" err="1">
                <a:latin typeface="+mj-lt"/>
              </a:rPr>
              <a:t>o</a:t>
            </a:r>
            <a:r>
              <a:rPr lang="cs-CZ" sz="1800" dirty="0" err="1">
                <a:latin typeface="+mj-lt"/>
              </a:rPr>
              <a:t>.</a:t>
            </a:r>
            <a:r>
              <a:rPr lang="cs-CZ" sz="1800" b="1" dirty="0" err="1">
                <a:latin typeface="+mj-lt"/>
              </a:rPr>
              <a:t>s.ř</a:t>
            </a:r>
            <a:r>
              <a:rPr lang="cs-CZ" sz="1800" b="1" dirty="0">
                <a:latin typeface="+mj-lt"/>
              </a:rPr>
              <a:t>,</a:t>
            </a:r>
            <a:r>
              <a:rPr lang="cs-CZ" sz="1800" dirty="0">
                <a:latin typeface="+mj-lt"/>
              </a:rPr>
              <a:t> a další právní předpisy</a:t>
            </a:r>
          </a:p>
          <a:p>
            <a:pPr>
              <a:defRPr/>
            </a:pPr>
            <a:r>
              <a:rPr lang="cs-CZ" sz="1800" dirty="0">
                <a:latin typeface="+mj-lt"/>
              </a:rPr>
              <a:t>jen </a:t>
            </a:r>
            <a:r>
              <a:rPr lang="cs-CZ" sz="1800" b="1" u="sng" dirty="0">
                <a:latin typeface="+mj-lt"/>
              </a:rPr>
              <a:t>na návrh věřitele</a:t>
            </a:r>
          </a:p>
          <a:p>
            <a:pPr>
              <a:defRPr/>
            </a:pPr>
            <a:r>
              <a:rPr lang="cs-CZ" sz="1800" u="sng" dirty="0">
                <a:latin typeface="+mj-lt"/>
              </a:rPr>
              <a:t>zahájeno dnem, hodinou a minutou, kdy exekuční návrh došel exekutorovi.</a:t>
            </a:r>
            <a:endParaRPr lang="cs-CZ" sz="1800" b="1" u="sng" dirty="0">
              <a:latin typeface="+mj-lt"/>
            </a:endParaRPr>
          </a:p>
          <a:p>
            <a:pPr>
              <a:defRPr/>
            </a:pPr>
            <a:r>
              <a:rPr lang="cs-CZ" sz="1800" b="1" u="sng" dirty="0">
                <a:latin typeface="+mj-lt"/>
              </a:rPr>
              <a:t>účastníci:</a:t>
            </a:r>
          </a:p>
          <a:p>
            <a:pPr marL="0" indent="0">
              <a:buNone/>
              <a:defRPr/>
            </a:pPr>
            <a:r>
              <a:rPr lang="cs-CZ" sz="1800" dirty="0">
                <a:latin typeface="+mj-lt"/>
              </a:rPr>
              <a:t>	- věřitel = oprávněný</a:t>
            </a:r>
          </a:p>
          <a:p>
            <a:pPr marL="0" indent="0">
              <a:buNone/>
              <a:defRPr/>
            </a:pPr>
            <a:r>
              <a:rPr lang="cs-CZ" sz="1800" dirty="0">
                <a:latin typeface="+mj-lt"/>
              </a:rPr>
              <a:t>	- dlužník = povinný (někdy i manžel/</a:t>
            </a:r>
            <a:r>
              <a:rPr lang="cs-CZ" sz="1800" dirty="0" err="1">
                <a:latin typeface="+mj-lt"/>
              </a:rPr>
              <a:t>ka</a:t>
            </a:r>
            <a:r>
              <a:rPr lang="cs-CZ" sz="1800" dirty="0">
                <a:latin typeface="+mj-lt"/>
              </a:rPr>
              <a:t> povinného)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BE2777-71DD-0D3C-1342-EFF3E4DE8C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>
            <a:extLst>
              <a:ext uri="{FF2B5EF4-FFF2-40B4-BE49-F238E27FC236}">
                <a16:creationId xmlns:a16="http://schemas.microsoft.com/office/drawing/2014/main" id="{B9DC5BB8-FC3D-1890-34C2-4D7D273FA7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56996" y="404813"/>
            <a:ext cx="9955763" cy="705530"/>
          </a:xfrm>
        </p:spPr>
        <p:txBody>
          <a:bodyPr/>
          <a:lstStyle/>
          <a:p>
            <a:pPr algn="ctr"/>
            <a:r>
              <a:rPr lang="cs-CZ" altLang="cs-CZ" b="1" u="sng" dirty="0"/>
              <a:t>Exekuční řízení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04FE2A3-9997-3230-D392-112FF3BC1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6996" y="1600200"/>
            <a:ext cx="9862457" cy="48529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1800" b="1" dirty="0">
                <a:latin typeface="+mj-lt"/>
              </a:rPr>
              <a:t>časově neomezené (pokud není zastaveno či přerušeno)</a:t>
            </a:r>
          </a:p>
          <a:p>
            <a:pPr>
              <a:defRPr/>
            </a:pPr>
            <a:r>
              <a:rPr lang="cs-CZ" sz="1800" b="1" dirty="0">
                <a:latin typeface="+mj-lt"/>
              </a:rPr>
              <a:t>! pokud nebylo vymoženo ničeho - max 6 let (věřitel může 2x pořádat o prodloužení o 3 roky – tzn. max. může trvat až 12 let)</a:t>
            </a:r>
          </a:p>
          <a:p>
            <a:pPr>
              <a:defRPr/>
            </a:pPr>
            <a:r>
              <a:rPr lang="cs-CZ" sz="1800" b="1" dirty="0">
                <a:latin typeface="+mj-lt"/>
              </a:rPr>
              <a:t>lze vést více exekucí (v různých věcech) souběžně na jednoho dlužníka</a:t>
            </a:r>
          </a:p>
          <a:p>
            <a:pPr algn="just">
              <a:defRPr/>
            </a:pPr>
            <a:r>
              <a:rPr lang="cs-CZ" sz="1800" dirty="0">
                <a:latin typeface="+mj-lt"/>
              </a:rPr>
              <a:t>nutný </a:t>
            </a:r>
            <a:r>
              <a:rPr lang="cs-CZ" sz="1800" b="1" dirty="0">
                <a:latin typeface="+mj-lt"/>
              </a:rPr>
              <a:t>exekuční titul </a:t>
            </a:r>
            <a:endParaRPr lang="cs-CZ" sz="1800" dirty="0">
              <a:latin typeface="+mj-lt"/>
            </a:endParaRPr>
          </a:p>
          <a:p>
            <a:pPr algn="just">
              <a:defRPr/>
            </a:pPr>
            <a:r>
              <a:rPr lang="cs-CZ" sz="1800" dirty="0">
                <a:latin typeface="+mj-lt"/>
              </a:rPr>
              <a:t>pohledávka věřitele se stále úročí ! </a:t>
            </a:r>
          </a:p>
          <a:p>
            <a:pPr algn="just">
              <a:defRPr/>
            </a:pPr>
            <a:r>
              <a:rPr lang="cs-CZ" sz="1800" dirty="0">
                <a:latin typeface="+mj-lt"/>
              </a:rPr>
              <a:t>! tzv. </a:t>
            </a:r>
            <a:r>
              <a:rPr lang="cs-CZ" sz="1800" u="sng" dirty="0">
                <a:latin typeface="+mj-lt"/>
              </a:rPr>
              <a:t>daňová exekuce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61733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>
            <a:extLst>
              <a:ext uri="{FF2B5EF4-FFF2-40B4-BE49-F238E27FC236}">
                <a16:creationId xmlns:a16="http://schemas.microsoft.com/office/drawing/2014/main" id="{B0278036-B92A-28EC-35AC-F83142BC56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7665" y="476252"/>
            <a:ext cx="9899779" cy="699406"/>
          </a:xfrm>
        </p:spPr>
        <p:txBody>
          <a:bodyPr/>
          <a:lstStyle/>
          <a:p>
            <a:pPr algn="ctr"/>
            <a:r>
              <a:rPr lang="cs-CZ" altLang="cs-CZ" b="1" u="sng" dirty="0"/>
              <a:t>Exekuční titul - § 40 EŘ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52CA82-9520-AC6B-2F2A-E78D8FBB0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1924" y="1700213"/>
            <a:ext cx="9983755" cy="4525962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cs-CZ" sz="1800" b="1" dirty="0">
                <a:latin typeface="+mj-lt"/>
              </a:rPr>
              <a:t>vykonatelné rozhodnutí soudu </a:t>
            </a:r>
            <a:r>
              <a:rPr lang="cs-CZ" sz="1800" dirty="0">
                <a:latin typeface="+mj-lt"/>
              </a:rPr>
              <a:t>(rozsudek nebo platební rozkaz) – i rozhodnutí orgánu činného v trestním řízení, pokud přiznává právo nebo postihuje majetek,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sz="1800" b="1" dirty="0">
                <a:latin typeface="+mj-lt"/>
              </a:rPr>
              <a:t>vykonatelný rozhodčí nález,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sz="1800" b="1" dirty="0">
                <a:latin typeface="+mj-lt"/>
              </a:rPr>
              <a:t>vykonatelný notářský zápis </a:t>
            </a:r>
            <a:r>
              <a:rPr lang="cs-CZ" sz="1800" dirty="0">
                <a:latin typeface="+mj-lt"/>
              </a:rPr>
              <a:t>– dle NŘ,</a:t>
            </a: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cs-CZ" sz="1800" b="1" dirty="0">
                <a:latin typeface="+mj-lt"/>
              </a:rPr>
              <a:t>vykonatelné rozhodnutí a jiný exekuční titul orgánu veřejné moci </a:t>
            </a:r>
            <a:r>
              <a:rPr lang="cs-CZ" sz="1800" dirty="0">
                <a:latin typeface="+mj-lt"/>
              </a:rPr>
              <a:t>(např. výkazy nedoplatků správce daně, OSSZ, atd.),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sz="1800" dirty="0">
                <a:latin typeface="+mj-lt"/>
              </a:rPr>
              <a:t>nebo </a:t>
            </a:r>
            <a:r>
              <a:rPr lang="cs-CZ" sz="1800" b="1" dirty="0">
                <a:latin typeface="+mj-lt"/>
              </a:rPr>
              <a:t>jiný exekuční titul </a:t>
            </a:r>
            <a:r>
              <a:rPr lang="cs-CZ" sz="1800" dirty="0">
                <a:latin typeface="+mj-lt"/>
              </a:rPr>
              <a:t>– např. schválené smíry a listiny, jejichž výkon připouští zákon – tzn. výčet v § 40 EŘ je demonstrativní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cs-CZ" sz="1800" dirty="0">
              <a:latin typeface="+mj-lt"/>
            </a:endParaRPr>
          </a:p>
          <a:p>
            <a:pPr marL="0" indent="0">
              <a:buNone/>
              <a:defRPr/>
            </a:pPr>
            <a:r>
              <a:rPr lang="cs-CZ" sz="1800" dirty="0">
                <a:latin typeface="+mj-lt"/>
              </a:rPr>
              <a:t>Shrnuto – exekuční titul musí:</a:t>
            </a:r>
          </a:p>
          <a:p>
            <a:pPr>
              <a:defRPr/>
            </a:pPr>
            <a:r>
              <a:rPr lang="cs-CZ" sz="1800" dirty="0">
                <a:latin typeface="+mj-lt"/>
              </a:rPr>
              <a:t>specifikovat účastníky</a:t>
            </a:r>
          </a:p>
          <a:p>
            <a:pPr>
              <a:defRPr/>
            </a:pPr>
            <a:r>
              <a:rPr lang="cs-CZ" sz="1800" dirty="0">
                <a:latin typeface="+mj-lt"/>
              </a:rPr>
              <a:t>vymáhanou povinnost – kolik, úroky, od kdy apod.</a:t>
            </a:r>
          </a:p>
          <a:p>
            <a:pPr>
              <a:defRPr/>
            </a:pPr>
            <a:r>
              <a:rPr lang="cs-CZ" sz="1800" dirty="0">
                <a:latin typeface="+mj-lt"/>
              </a:rPr>
              <a:t>vykonatelné a pravomocné! </a:t>
            </a:r>
            <a:endParaRPr lang="cs-CZ" sz="1800" dirty="0">
              <a:solidFill>
                <a:srgbClr val="000000"/>
              </a:solidFill>
              <a:latin typeface="+mj-lt"/>
            </a:endParaRPr>
          </a:p>
          <a:p>
            <a:pPr marL="0" indent="0">
              <a:buNone/>
              <a:defRPr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>
            <a:extLst>
              <a:ext uri="{FF2B5EF4-FFF2-40B4-BE49-F238E27FC236}">
                <a16:creationId xmlns:a16="http://schemas.microsoft.com/office/drawing/2014/main" id="{28562945-DF75-5BDE-A7EE-5B8814BBA3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31966" y="404813"/>
            <a:ext cx="10084524" cy="718593"/>
          </a:xfrm>
        </p:spPr>
        <p:txBody>
          <a:bodyPr/>
          <a:lstStyle/>
          <a:p>
            <a:pPr algn="ctr"/>
            <a:r>
              <a:rPr lang="cs-CZ" altLang="cs-CZ" b="1" u="sng" dirty="0"/>
              <a:t>Ukončení / přerušení exekučního řízení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FB4CC0-2DBB-17FB-271B-CE6226D2E8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5657" y="1773238"/>
            <a:ext cx="9940833" cy="4679950"/>
          </a:xfrm>
        </p:spPr>
        <p:txBody>
          <a:bodyPr/>
          <a:lstStyle/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cs-CZ" dirty="0">
                <a:solidFill>
                  <a:schemeClr val="tx1"/>
                </a:solidFill>
                <a:latin typeface="+mj-lt"/>
              </a:rPr>
              <a:t> úplnou úhradou vymáhané pohledávky, nebo </a:t>
            </a: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cs-CZ" dirty="0">
                <a:solidFill>
                  <a:schemeClr val="tx1"/>
                </a:solidFill>
                <a:latin typeface="+mj-lt"/>
              </a:rPr>
              <a:t> zastavením řízení (nemajetnost, nezákonnost, úmrtí dlužníka, aj. – tj. např. bezvýsledná exekuce, aj.)</a:t>
            </a: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cs-CZ" dirty="0">
                <a:solidFill>
                  <a:schemeClr val="tx1"/>
                </a:solidFill>
                <a:latin typeface="+mj-lt"/>
              </a:rPr>
              <a:t> zahájením insolvenčního řízení, (§109 IZ)</a:t>
            </a: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cs-CZ" dirty="0">
                <a:solidFill>
                  <a:schemeClr val="tx1"/>
                </a:solidFill>
                <a:latin typeface="+mj-lt"/>
              </a:rPr>
              <a:t> ve své podstatě i osvobozením dlužníka od placení v oddlužení – viz dále</a:t>
            </a: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cs-CZ" dirty="0">
                <a:solidFill>
                  <a:schemeClr val="tx1"/>
                </a:solidFill>
                <a:latin typeface="+mj-lt"/>
              </a:rPr>
              <a:t> na základě tzv. „Milostivého léta“</a:t>
            </a:r>
          </a:p>
          <a:p>
            <a:pPr lvl="1" algn="just">
              <a:buFont typeface="Wingdings" panose="05000000000000000000" pitchFamily="2" charset="2"/>
              <a:buChar char="Ø"/>
              <a:defRPr/>
            </a:pPr>
            <a:endParaRPr lang="cs-CZ" sz="2000" dirty="0">
              <a:latin typeface="+mj-lt"/>
            </a:endParaRP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1FF88-373E-2BC5-FC86-BDD0B4E60E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13967799-EC76-AC7F-8EE1-DBA993539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III. Insolvenční řízení</a:t>
            </a:r>
          </a:p>
        </p:txBody>
      </p:sp>
    </p:spTree>
    <p:extLst>
      <p:ext uri="{BB962C8B-B14F-4D97-AF65-F5344CB8AC3E}">
        <p14:creationId xmlns:p14="http://schemas.microsoft.com/office/powerpoint/2010/main" val="286242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866B3-30CC-9BDA-C026-314D6FFB3F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EE6489C0-E583-BB27-C505-796E8A1CF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/>
              <a:t>Právní předpisy I.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E2699006-4DB4-B485-B3E7-586D8BF034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1800" b="1" dirty="0">
                <a:latin typeface="+mj-lt"/>
              </a:rPr>
              <a:t>Zákon č. 182/2006 Sb</a:t>
            </a:r>
            <a:r>
              <a:rPr lang="cs-CZ" altLang="cs-CZ" sz="1800" dirty="0">
                <a:latin typeface="+mj-lt"/>
              </a:rPr>
              <a:t>., o úpadku a způsobech jeho řešení (insolvenční zákon), ve znění pozdějších předpisů (dále jen „IZ“).</a:t>
            </a:r>
          </a:p>
          <a:p>
            <a:r>
              <a:rPr lang="cs-CZ" altLang="cs-CZ" sz="1800" b="1" dirty="0">
                <a:latin typeface="+mj-lt"/>
              </a:rPr>
              <a:t>Zákon č. 312/2006 Sb</a:t>
            </a:r>
            <a:r>
              <a:rPr lang="cs-CZ" altLang="cs-CZ" sz="1800" dirty="0">
                <a:latin typeface="+mj-lt"/>
              </a:rPr>
              <a:t>., o insolvenčních správcích, ve znění pozdějších předpisů.</a:t>
            </a:r>
          </a:p>
          <a:p>
            <a:r>
              <a:rPr lang="cs-CZ" altLang="cs-CZ" sz="1800" b="1" dirty="0">
                <a:latin typeface="+mj-lt"/>
              </a:rPr>
              <a:t>Zákon č. 118/2000 Sb</a:t>
            </a:r>
            <a:r>
              <a:rPr lang="cs-CZ" altLang="cs-CZ" sz="1800" dirty="0">
                <a:latin typeface="+mj-lt"/>
              </a:rPr>
              <a:t>., o ochraně zaměstnanců při platební neschopnosti zaměstnavatele a o změně některých zákonů, ve znění pozdějších předpisů.</a:t>
            </a:r>
          </a:p>
          <a:p>
            <a:r>
              <a:rPr lang="cs-CZ" altLang="cs-CZ" sz="1800" b="1" dirty="0">
                <a:latin typeface="+mj-lt"/>
              </a:rPr>
              <a:t>Zákon č. 99/1963 Sb.,</a:t>
            </a:r>
            <a:r>
              <a:rPr lang="cs-CZ" altLang="cs-CZ" sz="1800" dirty="0">
                <a:latin typeface="+mj-lt"/>
              </a:rPr>
              <a:t> občanský soudní řád, ve znění pozdějších předpisů.</a:t>
            </a:r>
          </a:p>
          <a:p>
            <a:r>
              <a:rPr lang="cs-CZ" altLang="cs-CZ" sz="1800" dirty="0">
                <a:latin typeface="+mj-lt"/>
              </a:rPr>
              <a:t>aj. - zejména vyhlášky </a:t>
            </a:r>
            <a:r>
              <a:rPr lang="cs-CZ" altLang="cs-CZ" sz="1800" dirty="0" err="1">
                <a:latin typeface="+mj-lt"/>
              </a:rPr>
              <a:t>MSpr</a:t>
            </a:r>
            <a:r>
              <a:rPr lang="cs-CZ" altLang="cs-CZ" sz="1800" dirty="0">
                <a:latin typeface="+mj-lt"/>
              </a:rPr>
              <a:t>. ČR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693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01404-5F6C-F8A1-D844-31CB4954CA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43A22F9D-A974-23F7-59C6-B383020FA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/>
              <a:t>Insolvenční řízení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96857D55-6361-4183-2FA2-ADC6707982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900" y="1670180"/>
            <a:ext cx="9982200" cy="4161453"/>
          </a:xfrm>
        </p:spPr>
        <p:txBody>
          <a:bodyPr>
            <a:normAutofit fontScale="77500" lnSpcReduction="20000"/>
          </a:bodyPr>
          <a:lstStyle/>
          <a:p>
            <a:pPr lvl="1" eaLnBrk="1" hangingPunct="1">
              <a:lnSpc>
                <a:spcPct val="170000"/>
              </a:lnSpc>
              <a:defRPr/>
            </a:pPr>
            <a:r>
              <a:rPr lang="cs-CZ" sz="2300" dirty="0">
                <a:solidFill>
                  <a:schemeClr val="tx1"/>
                </a:solidFill>
                <a:latin typeface="+mj-lt"/>
              </a:rPr>
              <a:t>= zvláštní druh civilního řízení, jehož předmětem je projednání úpadku a jeho řízení, tj. dlužníkův úpadek nebo hrozící úpadek a způsob jeho řešení</a:t>
            </a:r>
          </a:p>
          <a:p>
            <a:pPr marL="285750" lvl="1" indent="-285750" eaLnBrk="1" hangingPunct="1">
              <a:lnSpc>
                <a:spcPct val="170000"/>
              </a:lnSpc>
              <a:buFont typeface="Wingdings" panose="05000000000000000000" pitchFamily="2" charset="2"/>
              <a:buChar char="Ø"/>
              <a:defRPr/>
            </a:pPr>
            <a:r>
              <a:rPr lang="cs-CZ" sz="2300" dirty="0">
                <a:solidFill>
                  <a:schemeClr val="tx1"/>
                </a:solidFill>
                <a:latin typeface="+mj-lt"/>
              </a:rPr>
              <a:t>sanační i likvidační řešení </a:t>
            </a:r>
          </a:p>
          <a:p>
            <a:pPr marL="285750" lvl="1" indent="-285750" eaLnBrk="1" hangingPunct="1">
              <a:lnSpc>
                <a:spcPct val="170000"/>
              </a:lnSpc>
              <a:buFont typeface="Wingdings" panose="05000000000000000000" pitchFamily="2" charset="2"/>
              <a:buChar char="Ø"/>
              <a:defRPr/>
            </a:pPr>
            <a:r>
              <a:rPr lang="cs-CZ" sz="2300" b="1" dirty="0">
                <a:solidFill>
                  <a:schemeClr val="tx1"/>
                </a:solidFill>
                <a:latin typeface="+mj-lt"/>
              </a:rPr>
              <a:t>zahájeno na návrh dlužníka i na návrh věřitele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cs-CZ" sz="2300" dirty="0">
                <a:latin typeface="+mj-lt"/>
              </a:rPr>
              <a:t>v podstatě časově omezené ( u oddlužení)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cs-CZ" sz="2300" b="1" dirty="0">
                <a:latin typeface="+mj-lt"/>
              </a:rPr>
              <a:t>nelze vést více insolvenčních řízení současně</a:t>
            </a:r>
          </a:p>
          <a:p>
            <a:pPr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cs-CZ" sz="2300" b="1" dirty="0">
                <a:latin typeface="+mj-lt"/>
              </a:rPr>
              <a:t>úročení pohledávky je zastaveno (rozhodnutím o úpadku) - výjimky</a:t>
            </a:r>
          </a:p>
          <a:p>
            <a:pPr marL="285750" lvl="1" indent="-285750" eaLnBrk="1" hangingPunct="1">
              <a:lnSpc>
                <a:spcPct val="170000"/>
              </a:lnSpc>
              <a:buFont typeface="Wingdings" panose="05000000000000000000" pitchFamily="2" charset="2"/>
              <a:buChar char="Ø"/>
              <a:defRPr/>
            </a:pPr>
            <a:r>
              <a:rPr lang="cs-CZ" sz="2300" dirty="0">
                <a:solidFill>
                  <a:schemeClr val="tx1"/>
                </a:solidFill>
                <a:latin typeface="+mj-lt"/>
              </a:rPr>
              <a:t>jde o uspořádání majetkových poměrů většího množství subjektů, s cílem </a:t>
            </a:r>
            <a:r>
              <a:rPr lang="cs-CZ" sz="2300" b="1" dirty="0">
                <a:solidFill>
                  <a:schemeClr val="tx1"/>
                </a:solidFill>
                <a:latin typeface="+mj-lt"/>
              </a:rPr>
              <a:t>co nejvyššího, ale zásadně poměrného uspokojení dlužníkových věřitelů</a:t>
            </a:r>
            <a:r>
              <a:rPr lang="cs-CZ" sz="2600" b="1" dirty="0">
                <a:solidFill>
                  <a:schemeClr val="tx1"/>
                </a:solidFill>
                <a:latin typeface="+mj-lt"/>
              </a:rPr>
              <a:t>. </a:t>
            </a:r>
          </a:p>
          <a:p>
            <a:pPr lvl="1" eaLnBrk="1" hangingPunct="1">
              <a:lnSpc>
                <a:spcPct val="170000"/>
              </a:lnSpc>
              <a:defRPr/>
            </a:pPr>
            <a:endParaRPr lang="cs-CZ" sz="3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74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>
            <a:extLst>
              <a:ext uri="{FF2B5EF4-FFF2-40B4-BE49-F238E27FC236}">
                <a16:creationId xmlns:a16="http://schemas.microsoft.com/office/drawing/2014/main" id="{3BE528CA-49FB-C330-7FE1-F6A0C4F06B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9532" y="352698"/>
            <a:ext cx="9849393" cy="731519"/>
          </a:xfrm>
        </p:spPr>
        <p:txBody>
          <a:bodyPr>
            <a:normAutofit/>
          </a:bodyPr>
          <a:lstStyle/>
          <a:p>
            <a:pPr algn="ctr"/>
            <a:r>
              <a:rPr lang="cs-CZ" altLang="cs-CZ" b="1" u="sng" dirty="0">
                <a:ea typeface="Calibri" panose="020F0502020204030204" pitchFamily="34" charset="0"/>
                <a:cs typeface="Times New Roman" panose="02020603050405020304" pitchFamily="18" charset="0"/>
              </a:rPr>
              <a:t>Účinky zahájení insolvenčního řízení na exekuční řízení </a:t>
            </a:r>
          </a:p>
        </p:txBody>
      </p:sp>
      <p:sp>
        <p:nvSpPr>
          <p:cNvPr id="13315" name="Zástupný obsah 2">
            <a:extLst>
              <a:ext uri="{FF2B5EF4-FFF2-40B4-BE49-F238E27FC236}">
                <a16:creationId xmlns:a16="http://schemas.microsoft.com/office/drawing/2014/main" id="{F23BD72B-D514-948E-76ED-EADAD66C66C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49532" y="1554481"/>
            <a:ext cx="9849392" cy="4571684"/>
          </a:xfrm>
        </p:spPr>
        <p:txBody>
          <a:bodyPr/>
          <a:lstStyle/>
          <a:p>
            <a:pPr>
              <a:defRPr/>
            </a:pPr>
            <a:r>
              <a:rPr lang="cs-CZ" altLang="cs-CZ" sz="1800" dirty="0">
                <a:latin typeface="+mj-lt"/>
                <a:cs typeface="Calibri" panose="020F0502020204030204" pitchFamily="34" charset="0"/>
              </a:rPr>
              <a:t>podrobně upraveny </a:t>
            </a:r>
            <a:r>
              <a:rPr lang="cs-CZ" altLang="cs-CZ" sz="1800" b="1" dirty="0">
                <a:latin typeface="+mj-lt"/>
                <a:cs typeface="Calibri" panose="020F0502020204030204" pitchFamily="34" charset="0"/>
              </a:rPr>
              <a:t>v § 109 IZ</a:t>
            </a:r>
          </a:p>
          <a:p>
            <a:pPr algn="just">
              <a:defRPr/>
            </a:pPr>
            <a:r>
              <a:rPr lang="cs-CZ" altLang="cs-CZ" sz="1800" dirty="0">
                <a:latin typeface="+mj-lt"/>
              </a:rPr>
              <a:t>nastávají </a:t>
            </a:r>
            <a:r>
              <a:rPr lang="cs-CZ" altLang="cs-CZ" sz="1800" u="sng" dirty="0">
                <a:latin typeface="+mj-lt"/>
              </a:rPr>
              <a:t>okamžikem zveřejnění vyhlášky</a:t>
            </a:r>
            <a:r>
              <a:rPr lang="cs-CZ" altLang="cs-CZ" sz="1800" dirty="0">
                <a:latin typeface="+mj-lt"/>
              </a:rPr>
              <a:t>, kterou se oznamuje zahájení insolvenčního řízení, </a:t>
            </a:r>
            <a:r>
              <a:rPr lang="cs-CZ" altLang="cs-CZ" sz="1800" u="sng" dirty="0">
                <a:latin typeface="+mj-lt"/>
              </a:rPr>
              <a:t>v insolvenčním rejstříku.</a:t>
            </a:r>
            <a:endParaRPr lang="cs-CZ" altLang="cs-CZ" sz="1800" b="1" u="sng" dirty="0">
              <a:latin typeface="+mj-lt"/>
              <a:cs typeface="Calibri" panose="020F0502020204030204" pitchFamily="34" charset="0"/>
            </a:endParaRPr>
          </a:p>
          <a:p>
            <a:pPr algn="just">
              <a:buFontTx/>
              <a:buNone/>
              <a:defRPr/>
            </a:pPr>
            <a:endParaRPr lang="cs-CZ" altLang="cs-CZ" sz="1800" dirty="0">
              <a:latin typeface="+mj-lt"/>
              <a:cs typeface="Calibri" panose="020F0502020204030204" pitchFamily="34" charset="0"/>
            </a:endParaRPr>
          </a:p>
          <a:p>
            <a:pPr algn="just">
              <a:defRPr/>
            </a:pPr>
            <a:r>
              <a:rPr lang="cs-CZ" altLang="cs-CZ" sz="1800" dirty="0">
                <a:latin typeface="+mj-lt"/>
              </a:rPr>
              <a:t>z pohledu exekučního řízení je nejzásadnější </a:t>
            </a:r>
            <a:r>
              <a:rPr lang="cs-CZ" altLang="cs-CZ" sz="1800" u="sng" dirty="0">
                <a:latin typeface="+mj-lt"/>
              </a:rPr>
              <a:t>účinek </a:t>
            </a:r>
            <a:r>
              <a:rPr lang="cs-CZ" altLang="cs-CZ" sz="1800" b="1" u="sng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zákaz provedení exekuce</a:t>
            </a:r>
            <a:r>
              <a:rPr lang="cs-CZ" altLang="cs-CZ" sz="18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597150" indent="-285750" algn="just">
              <a:buFont typeface="Wingdings" panose="05000000000000000000" pitchFamily="2" charset="2"/>
              <a:buChar char="Ø"/>
              <a:defRPr/>
            </a:pPr>
            <a:r>
              <a:rPr lang="cs-CZ" altLang="cs-CZ" sz="18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výjimka § 109/odst. 2 IZ</a:t>
            </a:r>
          </a:p>
          <a:p>
            <a:pPr lvl="1" algn="just">
              <a:defRPr/>
            </a:pPr>
            <a:endParaRPr lang="cs-CZ" altLang="cs-CZ" sz="1600" b="1" dirty="0">
              <a:highlight>
                <a:srgbClr val="FFFF00"/>
              </a:highligh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1584E7F4-15D3-449A-5B37-9D55FA485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/>
              <a:t>Způsoby řešení úpadku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53D82D71-6539-9745-6BB0-6830B27847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1800" b="1" u="sng" dirty="0">
                <a:latin typeface="+mj-lt"/>
              </a:rPr>
              <a:t>Konkurs</a:t>
            </a:r>
            <a:r>
              <a:rPr lang="cs-CZ" altLang="cs-CZ" sz="1800" b="1" dirty="0">
                <a:latin typeface="+mj-lt"/>
              </a:rPr>
              <a:t> </a:t>
            </a:r>
            <a:endParaRPr lang="cs-CZ" altLang="cs-CZ" sz="1800" dirty="0">
              <a:latin typeface="+mj-lt"/>
            </a:endParaRPr>
          </a:p>
          <a:p>
            <a:pPr lvl="1"/>
            <a:endParaRPr lang="cs-CZ" altLang="cs-CZ" sz="1800" dirty="0">
              <a:solidFill>
                <a:schemeClr val="tx1"/>
              </a:solidFill>
              <a:latin typeface="+mj-lt"/>
            </a:endParaRPr>
          </a:p>
          <a:p>
            <a:r>
              <a:rPr lang="cs-CZ" altLang="cs-CZ" sz="1800" b="1" u="sng" dirty="0">
                <a:latin typeface="+mj-lt"/>
              </a:rPr>
              <a:t>Reorganizace</a:t>
            </a:r>
            <a:r>
              <a:rPr lang="cs-CZ" altLang="cs-CZ" sz="1800" b="1" dirty="0">
                <a:latin typeface="+mj-lt"/>
              </a:rPr>
              <a:t> </a:t>
            </a:r>
            <a:r>
              <a:rPr lang="cs-CZ" altLang="cs-CZ" sz="1800" dirty="0">
                <a:solidFill>
                  <a:schemeClr val="tx1"/>
                </a:solidFill>
                <a:latin typeface="+mj-lt"/>
              </a:rPr>
              <a:t> </a:t>
            </a:r>
          </a:p>
          <a:p>
            <a:pPr lvl="1"/>
            <a:endParaRPr lang="cs-CZ" altLang="cs-CZ" sz="1800" dirty="0">
              <a:solidFill>
                <a:schemeClr val="tx1"/>
              </a:solidFill>
              <a:latin typeface="+mj-lt"/>
            </a:endParaRPr>
          </a:p>
          <a:p>
            <a:r>
              <a:rPr lang="cs-CZ" altLang="cs-CZ" sz="1800" b="1" u="sng" dirty="0">
                <a:latin typeface="+mj-lt"/>
              </a:rPr>
              <a:t>Oddlužení </a:t>
            </a:r>
          </a:p>
          <a:p>
            <a:endParaRPr lang="cs-CZ" altLang="cs-CZ" sz="1800" b="1" dirty="0">
              <a:latin typeface="+mj-lt"/>
            </a:endParaRPr>
          </a:p>
          <a:p>
            <a:r>
              <a:rPr lang="cs-CZ" altLang="cs-CZ" sz="1800" b="1" dirty="0">
                <a:latin typeface="+mj-lt"/>
              </a:rPr>
              <a:t>+ zvláštní způsoby řešení úpadku: </a:t>
            </a:r>
            <a:r>
              <a:rPr lang="cs-CZ" altLang="cs-CZ" sz="1800" b="1" u="sng" dirty="0">
                <a:latin typeface="+mj-lt"/>
              </a:rPr>
              <a:t>Nepatrný konkurs </a:t>
            </a:r>
            <a:r>
              <a:rPr lang="cs-CZ" altLang="cs-CZ" sz="1800" b="1" dirty="0">
                <a:latin typeface="+mj-lt"/>
              </a:rPr>
              <a:t>a </a:t>
            </a:r>
            <a:r>
              <a:rPr lang="cs-CZ" altLang="cs-CZ" sz="1800" b="1" u="sng" dirty="0">
                <a:latin typeface="+mj-lt"/>
              </a:rPr>
              <a:t>Úpadek institucí poskytujících finanční služby </a:t>
            </a:r>
          </a:p>
          <a:p>
            <a:pPr lvl="1"/>
            <a:endParaRPr lang="cs-CZ" altLang="cs-CZ" sz="1600" b="1" dirty="0">
              <a:latin typeface="+mj-lt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98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80B74-399B-E9DD-6E2A-FDB4B52CD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E15331C9-36F8-EB26-68CC-4F2B440EC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b="1" u="sng" dirty="0"/>
              <a:t>Insolvenční rejstřík - §§ 419 a násl. IZ</a:t>
            </a:r>
            <a:endParaRPr lang="cs-CZ" dirty="0"/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8E91194F-BD2B-8CC6-B5F7-202D8448B2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1800" dirty="0">
                <a:latin typeface="+mj-lt"/>
              </a:rPr>
              <a:t>informační systém veřejné správy, jehož správcem je Ministerstvo spravedlnosti</a:t>
            </a:r>
          </a:p>
          <a:p>
            <a:pPr>
              <a:defRPr/>
            </a:pPr>
            <a:r>
              <a:rPr lang="cs-CZ" sz="1800" dirty="0">
                <a:latin typeface="+mj-lt"/>
              </a:rPr>
              <a:t>veřejně přístupný – </a:t>
            </a:r>
            <a:r>
              <a:rPr lang="cs-CZ" sz="1800" dirty="0">
                <a:latin typeface="+mj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www.justice.cz</a:t>
            </a:r>
            <a:endParaRPr lang="cs-CZ" sz="1800" dirty="0">
              <a:latin typeface="+mj-lt"/>
            </a:endParaRPr>
          </a:p>
          <a:p>
            <a:pPr>
              <a:defRPr/>
            </a:pPr>
            <a:r>
              <a:rPr lang="cs-CZ" sz="1800" dirty="0">
                <a:latin typeface="+mj-lt"/>
              </a:rPr>
              <a:t>každý má právo do něj nahlížet a pořizovat si z něj kopie a výpisy</a:t>
            </a:r>
          </a:p>
          <a:p>
            <a:pPr>
              <a:defRPr/>
            </a:pPr>
            <a:r>
              <a:rPr lang="cs-CZ" sz="1800" dirty="0">
                <a:latin typeface="+mj-lt"/>
              </a:rPr>
              <a:t>obsahuje </a:t>
            </a:r>
            <a:r>
              <a:rPr lang="cs-CZ" sz="1800" u="sng" dirty="0">
                <a:latin typeface="+mj-lt"/>
              </a:rPr>
              <a:t>seznam</a:t>
            </a:r>
            <a:r>
              <a:rPr lang="cs-CZ" sz="1800" dirty="0">
                <a:latin typeface="+mj-lt"/>
              </a:rPr>
              <a:t>:</a:t>
            </a:r>
          </a:p>
          <a:p>
            <a:pPr marL="285750" lvl="1" indent="-285750">
              <a:buFont typeface="Wingdings" panose="05000000000000000000" pitchFamily="2" charset="2"/>
              <a:buChar char="Ø"/>
              <a:defRPr/>
            </a:pPr>
            <a:r>
              <a:rPr lang="cs-CZ" dirty="0">
                <a:solidFill>
                  <a:schemeClr val="tx1"/>
                </a:solidFill>
                <a:latin typeface="+mj-lt"/>
              </a:rPr>
              <a:t> insolvenčních správců</a:t>
            </a:r>
          </a:p>
          <a:p>
            <a:pPr marL="285750" lvl="1" indent="-285750">
              <a:buFont typeface="Wingdings" panose="05000000000000000000" pitchFamily="2" charset="2"/>
              <a:buChar char="Ø"/>
              <a:defRPr/>
            </a:pPr>
            <a:r>
              <a:rPr lang="cs-CZ" dirty="0">
                <a:solidFill>
                  <a:schemeClr val="tx1"/>
                </a:solidFill>
                <a:latin typeface="+mj-lt"/>
              </a:rPr>
              <a:t>seznam dlužníků</a:t>
            </a:r>
          </a:p>
          <a:p>
            <a:pPr marL="285750" lvl="1" indent="-285750">
              <a:buFont typeface="Wingdings" panose="05000000000000000000" pitchFamily="2" charset="2"/>
              <a:buChar char="Ø"/>
              <a:defRPr/>
            </a:pPr>
            <a:r>
              <a:rPr lang="cs-CZ" dirty="0">
                <a:solidFill>
                  <a:schemeClr val="tx1"/>
                </a:solidFill>
                <a:latin typeface="+mj-lt"/>
              </a:rPr>
              <a:t>insolvenční spisy </a:t>
            </a:r>
          </a:p>
          <a:p>
            <a:pPr lvl="1">
              <a:defRPr/>
            </a:pPr>
            <a:endParaRPr lang="cs-CZ" dirty="0">
              <a:solidFill>
                <a:schemeClr val="tx1"/>
              </a:solidFill>
              <a:latin typeface="+mj-lt"/>
            </a:endParaRPr>
          </a:p>
          <a:p>
            <a:pPr marL="57150" indent="0">
              <a:buFontTx/>
              <a:buNone/>
              <a:defRPr/>
            </a:pPr>
            <a:r>
              <a:rPr lang="cs-CZ" sz="1800" dirty="0">
                <a:latin typeface="+mj-lt"/>
              </a:rPr>
              <a:t> + Seznam akreditovaných osob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607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FF9580-F5D4-AFBB-55CD-4556A905B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2152ED16-7808-36CF-8BC7-4C99515A2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IV. Srovnání Insolvenční a exekučního řízení</a:t>
            </a:r>
          </a:p>
        </p:txBody>
      </p:sp>
    </p:spTree>
    <p:extLst>
      <p:ext uri="{BB962C8B-B14F-4D97-AF65-F5344CB8AC3E}">
        <p14:creationId xmlns:p14="http://schemas.microsoft.com/office/powerpoint/2010/main" val="216006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>
            <a:extLst>
              <a:ext uri="{FF2B5EF4-FFF2-40B4-BE49-F238E27FC236}">
                <a16:creationId xmlns:a16="http://schemas.microsoft.com/office/drawing/2014/main" id="{311E6C70-F147-C7B9-0EC5-A9408E46FC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91682" y="404813"/>
            <a:ext cx="10002416" cy="696199"/>
          </a:xfrm>
        </p:spPr>
        <p:txBody>
          <a:bodyPr>
            <a:normAutofit/>
          </a:bodyPr>
          <a:lstStyle/>
          <a:p>
            <a:pPr algn="ctr"/>
            <a:r>
              <a:rPr lang="cs-CZ" altLang="cs-CZ" b="1" u="sng" dirty="0">
                <a:latin typeface="Times New Roman" panose="02020603050405020304" pitchFamily="18" charset="0"/>
                <a:cs typeface="Calibri" panose="020F0502020204030204" pitchFamily="34" charset="0"/>
              </a:rPr>
              <a:t>Exekučním řízení po skončení insolvenčního řízení</a:t>
            </a:r>
            <a:endParaRPr lang="cs-CZ" altLang="cs-CZ" b="1" u="sng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FF350C0-BD6E-2243-261E-299E708AD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1682" y="1700213"/>
            <a:ext cx="10002415" cy="442595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cs-CZ" sz="1800" b="1" dirty="0">
                <a:latin typeface="+mj-lt"/>
              </a:rPr>
              <a:t>ukončení splnění oddlužení s osvobozením dlužníka od placení zbytku pohledávek </a:t>
            </a:r>
          </a:p>
          <a:p>
            <a:pPr marL="0" indent="0">
              <a:buNone/>
              <a:defRPr/>
            </a:pPr>
            <a:endParaRPr lang="cs-CZ" sz="1800" b="1" dirty="0">
              <a:latin typeface="+mj-lt"/>
            </a:endParaRPr>
          </a:p>
          <a:p>
            <a:pPr marL="400050" lvl="1">
              <a:defRPr/>
            </a:pPr>
            <a:r>
              <a:rPr lang="cs-CZ" dirty="0">
                <a:solidFill>
                  <a:schemeClr val="tx1"/>
                </a:solidFill>
                <a:latin typeface="+mj-lt"/>
              </a:rPr>
              <a:t> </a:t>
            </a:r>
            <a:r>
              <a:rPr lang="cs-CZ" b="1" dirty="0">
                <a:solidFill>
                  <a:schemeClr val="tx1"/>
                </a:solidFill>
                <a:latin typeface="+mj-lt"/>
              </a:rPr>
              <a:t>exekutor bude nucen exekuční řízení zastavit.</a:t>
            </a:r>
          </a:p>
          <a:p>
            <a:pPr marL="0" indent="0">
              <a:buNone/>
              <a:defRPr/>
            </a:pPr>
            <a:endParaRPr lang="cs-CZ" sz="1800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sz="1800" b="1" dirty="0">
                <a:latin typeface="+mj-lt"/>
              </a:rPr>
              <a:t>nedojde-li k osvobození (neúspěšné oddlužení a při konkursu - až na výjimky</a:t>
            </a:r>
            <a:r>
              <a:rPr lang="cs-CZ" sz="1800" dirty="0">
                <a:latin typeface="+mj-lt"/>
              </a:rPr>
              <a:t>)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cs-CZ" sz="1800" b="1" dirty="0">
              <a:latin typeface="+mj-lt"/>
            </a:endParaRPr>
          </a:p>
          <a:p>
            <a:pPr marL="0" indent="0">
              <a:buNone/>
              <a:defRPr/>
            </a:pPr>
            <a:endParaRPr lang="cs-CZ" sz="1800" b="1" dirty="0">
              <a:latin typeface="+mj-lt"/>
            </a:endParaRPr>
          </a:p>
          <a:p>
            <a:pPr marL="400050" lvl="1">
              <a:defRPr/>
            </a:pPr>
            <a:r>
              <a:rPr lang="cs-CZ" b="1" dirty="0">
                <a:solidFill>
                  <a:schemeClr val="tx1"/>
                </a:solidFill>
                <a:latin typeface="+mj-lt"/>
              </a:rPr>
              <a:t>exekuční řízení bude  nadále pokračovat</a:t>
            </a:r>
            <a:r>
              <a:rPr lang="cs-CZ" dirty="0">
                <a:solidFill>
                  <a:schemeClr val="tx1"/>
                </a:solidFill>
                <a:latin typeface="+mj-lt"/>
              </a:rPr>
              <a:t> a exekutor bude pohledávky oprávněných vymáhat 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2" name="Šipka: dolů 1">
            <a:extLst>
              <a:ext uri="{FF2B5EF4-FFF2-40B4-BE49-F238E27FC236}">
                <a16:creationId xmlns:a16="http://schemas.microsoft.com/office/drawing/2014/main" id="{1A3F7095-6CE2-E946-FEBE-47D5CC6E70F0}"/>
              </a:ext>
            </a:extLst>
          </p:cNvPr>
          <p:cNvSpPr/>
          <p:nvPr/>
        </p:nvSpPr>
        <p:spPr>
          <a:xfrm>
            <a:off x="5549900" y="2080922"/>
            <a:ext cx="238125" cy="3476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" name="Šipka: dolů 3">
            <a:extLst>
              <a:ext uri="{FF2B5EF4-FFF2-40B4-BE49-F238E27FC236}">
                <a16:creationId xmlns:a16="http://schemas.microsoft.com/office/drawing/2014/main" id="{C474E7B9-21BE-FDAD-BC8A-136E2EEDE478}"/>
              </a:ext>
            </a:extLst>
          </p:cNvPr>
          <p:cNvSpPr/>
          <p:nvPr/>
        </p:nvSpPr>
        <p:spPr>
          <a:xfrm>
            <a:off x="5549899" y="3897168"/>
            <a:ext cx="238125" cy="4746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>
            <a:extLst>
              <a:ext uri="{FF2B5EF4-FFF2-40B4-BE49-F238E27FC236}">
                <a16:creationId xmlns:a16="http://schemas.microsoft.com/office/drawing/2014/main" id="{540D0FD6-7EA6-35D3-76B5-40E58662A8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04900" y="421686"/>
            <a:ext cx="10172271" cy="490134"/>
          </a:xfrm>
        </p:spPr>
        <p:txBody>
          <a:bodyPr wrap="square" anchor="ctr">
            <a:spAutoFit/>
          </a:bodyPr>
          <a:lstStyle/>
          <a:p>
            <a:pPr algn="ctr"/>
            <a:r>
              <a:rPr lang="cs-CZ" altLang="cs-CZ" b="1" u="sng" dirty="0"/>
              <a:t>Právní úprava</a:t>
            </a:r>
          </a:p>
        </p:txBody>
      </p:sp>
      <p:sp>
        <p:nvSpPr>
          <p:cNvPr id="16387" name="Zástupný text 1">
            <a:extLst>
              <a:ext uri="{FF2B5EF4-FFF2-40B4-BE49-F238E27FC236}">
                <a16:creationId xmlns:a16="http://schemas.microsoft.com/office/drawing/2014/main" id="{1356B753-8895-BEC9-103D-3D671543BA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03425" y="1225551"/>
            <a:ext cx="4040188" cy="639763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Řízení exekuční</a:t>
            </a:r>
            <a:r>
              <a:rPr lang="cs-CZ" altLang="cs-CZ" dirty="0"/>
              <a:t>	</a:t>
            </a:r>
          </a:p>
        </p:txBody>
      </p:sp>
      <p:sp>
        <p:nvSpPr>
          <p:cNvPr id="16388" name="Zástupný symbol pro obsah 2">
            <a:extLst>
              <a:ext uri="{FF2B5EF4-FFF2-40B4-BE49-F238E27FC236}">
                <a16:creationId xmlns:a16="http://schemas.microsoft.com/office/drawing/2014/main" id="{06D0CB33-B5A0-5DE2-AF92-B6B257C7DEE2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104900" y="2174875"/>
            <a:ext cx="4919472" cy="399732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altLang="cs-CZ" sz="1800" b="1" dirty="0">
                <a:latin typeface="+mj-lt"/>
                <a:cs typeface="Calibri" panose="020F0502020204030204" pitchFamily="34" charset="0"/>
              </a:rPr>
              <a:t>Zákon č. 99/1963 Sb., občanský soudní řád (dále jen „o. s. ř.“) – část šestá o výkonu rozhodnutí </a:t>
            </a:r>
          </a:p>
          <a:p>
            <a:pPr>
              <a:buFontTx/>
              <a:buNone/>
            </a:pPr>
            <a:endParaRPr lang="cs-CZ" altLang="cs-CZ" sz="1800" b="1" dirty="0">
              <a:latin typeface="+mj-lt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800" b="1" dirty="0">
                <a:latin typeface="+mj-lt"/>
                <a:cs typeface="Calibri" panose="020F0502020204030204" pitchFamily="34" charset="0"/>
              </a:rPr>
              <a:t>Zákon č. 120/2001 Sb., o soudních exekutorech a exekuční činnosti (dále jen „EŘ“).</a:t>
            </a:r>
            <a:r>
              <a:rPr lang="cs-CZ" altLang="cs-CZ" sz="1800" dirty="0">
                <a:latin typeface="+mj-lt"/>
                <a:cs typeface="Calibri" panose="020F0502020204030204" pitchFamily="34" charset="0"/>
              </a:rPr>
              <a:t> </a:t>
            </a:r>
            <a:endParaRPr lang="cs-CZ" altLang="cs-CZ" sz="1800" dirty="0">
              <a:latin typeface="+mj-lt"/>
            </a:endParaRPr>
          </a:p>
          <a:p>
            <a:pPr>
              <a:buFontTx/>
              <a:buNone/>
            </a:pPr>
            <a:r>
              <a:rPr lang="cs-CZ" altLang="cs-CZ" dirty="0">
                <a:latin typeface="+mj-lt"/>
              </a:rPr>
              <a:t> </a:t>
            </a:r>
          </a:p>
          <a:p>
            <a:endParaRPr lang="cs-CZ" altLang="cs-CZ" sz="3600" dirty="0"/>
          </a:p>
        </p:txBody>
      </p:sp>
      <p:sp>
        <p:nvSpPr>
          <p:cNvPr id="16389" name="Zástupný text 2">
            <a:extLst>
              <a:ext uri="{FF2B5EF4-FFF2-40B4-BE49-F238E27FC236}">
                <a16:creationId xmlns:a16="http://schemas.microsoft.com/office/drawing/2014/main" id="{53600044-7104-89ED-EF5A-0D6433265B2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6191251" y="1225551"/>
            <a:ext cx="4041775" cy="639763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Insolvenční řízení</a:t>
            </a:r>
          </a:p>
        </p:txBody>
      </p:sp>
      <p:sp>
        <p:nvSpPr>
          <p:cNvPr id="14342" name="Zástupný obsah 3">
            <a:extLst>
              <a:ext uri="{FF2B5EF4-FFF2-40B4-BE49-F238E27FC236}">
                <a16:creationId xmlns:a16="http://schemas.microsoft.com/office/drawing/2014/main" id="{A4C05AED-A374-3A96-0FE8-E8E3E6260219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>
          <a:xfrm>
            <a:off x="6191251" y="2174875"/>
            <a:ext cx="4895849" cy="3951288"/>
          </a:xfrm>
        </p:spPr>
        <p:txBody>
          <a:bodyPr/>
          <a:lstStyle/>
          <a:p>
            <a:pPr>
              <a:defRPr/>
            </a:pPr>
            <a:r>
              <a:rPr lang="cs-CZ" altLang="cs-CZ" sz="1800" b="1" dirty="0">
                <a:latin typeface="+mj-lt"/>
                <a:cs typeface="Calibri" panose="020F0502020204030204" pitchFamily="34" charset="0"/>
              </a:rPr>
              <a:t>Zákon č. 182/2006 Sb</a:t>
            </a:r>
            <a:r>
              <a:rPr lang="cs-CZ" altLang="cs-CZ" sz="1800" dirty="0">
                <a:latin typeface="+mj-lt"/>
                <a:cs typeface="Calibri" panose="020F0502020204030204" pitchFamily="34" charset="0"/>
              </a:rPr>
              <a:t>., o úpadku a způsobech jeho řešení (</a:t>
            </a:r>
            <a:r>
              <a:rPr lang="cs-CZ" altLang="cs-CZ" sz="1800" b="1" dirty="0">
                <a:latin typeface="+mj-lt"/>
                <a:cs typeface="Calibri" panose="020F0502020204030204" pitchFamily="34" charset="0"/>
              </a:rPr>
              <a:t>insolvenční zákon),</a:t>
            </a:r>
            <a:r>
              <a:rPr lang="cs-CZ" altLang="cs-CZ" sz="1800" dirty="0">
                <a:latin typeface="+mj-lt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  <a:defRPr/>
            </a:pPr>
            <a:endParaRPr lang="cs-CZ" altLang="cs-CZ" sz="1800" dirty="0">
              <a:latin typeface="+mj-lt"/>
              <a:cs typeface="Calibri" panose="020F0502020204030204" pitchFamily="34" charset="0"/>
            </a:endParaRPr>
          </a:p>
          <a:p>
            <a:pPr>
              <a:defRPr/>
            </a:pPr>
            <a:r>
              <a:rPr lang="cs-CZ" altLang="cs-CZ" sz="1800" dirty="0">
                <a:latin typeface="+mj-lt"/>
              </a:rPr>
              <a:t>přiměřeně </a:t>
            </a:r>
            <a:r>
              <a:rPr lang="cs-CZ" altLang="cs-CZ" sz="1800" b="1" dirty="0">
                <a:latin typeface="+mj-lt"/>
                <a:cs typeface="Calibri" panose="020F0502020204030204" pitchFamily="34" charset="0"/>
              </a:rPr>
              <a:t>Zákon č. 99/1963 Sb., občanský soudní řád</a:t>
            </a:r>
            <a:r>
              <a:rPr lang="cs-CZ" altLang="cs-CZ" sz="1800" dirty="0">
                <a:latin typeface="+mj-lt"/>
              </a:rPr>
              <a:t> a některá </a:t>
            </a:r>
            <a:r>
              <a:rPr lang="cs-CZ" altLang="cs-CZ" sz="1800" b="1" dirty="0">
                <a:latin typeface="+mj-lt"/>
              </a:rPr>
              <a:t>ustanovení ZZŘS</a:t>
            </a:r>
            <a:r>
              <a:rPr lang="cs-CZ" altLang="cs-CZ" sz="1800" dirty="0">
                <a:latin typeface="+mj-lt"/>
              </a:rPr>
              <a:t>; (přiměřeně jen tehdy, jestliže na ně IZ odkazuje)</a:t>
            </a:r>
            <a:r>
              <a:rPr lang="cs-CZ" altLang="cs-CZ" dirty="0">
                <a:latin typeface="+mj-lt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>
            <a:extLst>
              <a:ext uri="{FF2B5EF4-FFF2-40B4-BE49-F238E27FC236}">
                <a16:creationId xmlns:a16="http://schemas.microsoft.com/office/drawing/2014/main" id="{D68CA418-AAF2-BFD0-4FE9-9D73D86095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84217" y="604051"/>
            <a:ext cx="10023566" cy="484172"/>
          </a:xfrm>
        </p:spPr>
        <p:txBody>
          <a:bodyPr wrap="square" anchor="ctr">
            <a:spAutoFit/>
          </a:bodyPr>
          <a:lstStyle/>
          <a:p>
            <a:pPr algn="ctr"/>
            <a:r>
              <a:rPr lang="cs-CZ" altLang="cs-CZ" b="1" u="sng" dirty="0"/>
              <a:t>Účastníci řízení </a:t>
            </a:r>
          </a:p>
        </p:txBody>
      </p:sp>
      <p:sp>
        <p:nvSpPr>
          <p:cNvPr id="17411" name="Zástupný text 1">
            <a:extLst>
              <a:ext uri="{FF2B5EF4-FFF2-40B4-BE49-F238E27FC236}">
                <a16:creationId xmlns:a16="http://schemas.microsoft.com/office/drawing/2014/main" id="{65402953-912C-B03F-ED8C-37EA17DF0F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03425" y="1225551"/>
            <a:ext cx="4040188" cy="639763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Řízení exekuční</a:t>
            </a:r>
            <a:r>
              <a:rPr lang="cs-CZ" altLang="cs-CZ" dirty="0"/>
              <a:t>	</a:t>
            </a:r>
          </a:p>
        </p:txBody>
      </p:sp>
      <p:sp>
        <p:nvSpPr>
          <p:cNvPr id="6147" name="Zástupný symbol pro obsah 2">
            <a:extLst>
              <a:ext uri="{FF2B5EF4-FFF2-40B4-BE49-F238E27FC236}">
                <a16:creationId xmlns:a16="http://schemas.microsoft.com/office/drawing/2014/main" id="{F4D523BE-4537-EF84-5B4C-A585E2008236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084217" y="2174875"/>
            <a:ext cx="4611189" cy="39512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altLang="cs-CZ" sz="1800" b="1" dirty="0">
                <a:latin typeface="+mj-lt"/>
              </a:rPr>
              <a:t>oprávněný a </a:t>
            </a:r>
          </a:p>
          <a:p>
            <a:pPr>
              <a:defRPr/>
            </a:pPr>
            <a:r>
              <a:rPr lang="cs-CZ" altLang="cs-CZ" sz="1800" b="1" dirty="0">
                <a:latin typeface="+mj-lt"/>
              </a:rPr>
              <a:t>povinný</a:t>
            </a:r>
          </a:p>
          <a:p>
            <a:pPr>
              <a:defRPr/>
            </a:pPr>
            <a:r>
              <a:rPr lang="cs-CZ" altLang="cs-CZ" sz="1800" dirty="0">
                <a:latin typeface="+mj-lt"/>
              </a:rPr>
              <a:t>(příp. další osoby)</a:t>
            </a:r>
          </a:p>
          <a:p>
            <a:pPr>
              <a:defRPr/>
            </a:pPr>
            <a:endParaRPr lang="cs-CZ" altLang="cs-CZ" sz="1800" b="1" dirty="0">
              <a:latin typeface="+mj-lt"/>
            </a:endParaRPr>
          </a:p>
          <a:p>
            <a:pPr>
              <a:defRPr/>
            </a:pPr>
            <a:endParaRPr lang="cs-CZ" altLang="cs-CZ" sz="1800" b="1" dirty="0">
              <a:latin typeface="+mj-lt"/>
            </a:endParaRPr>
          </a:p>
          <a:p>
            <a:pPr marL="0" indent="0">
              <a:buNone/>
              <a:defRPr/>
            </a:pPr>
            <a:r>
              <a:rPr lang="cs-CZ" altLang="cs-CZ" sz="1800" b="1" dirty="0">
                <a:latin typeface="+mj-lt"/>
              </a:rPr>
              <a:t>EŘ provádí soudní exek</a:t>
            </a:r>
            <a:r>
              <a:rPr lang="cs-CZ" altLang="cs-CZ" b="1" dirty="0">
                <a:latin typeface="+mj-lt"/>
              </a:rPr>
              <a:t>utor </a:t>
            </a:r>
          </a:p>
          <a:p>
            <a:pPr>
              <a:defRPr/>
            </a:pPr>
            <a:endParaRPr lang="cs-CZ" altLang="cs-CZ" dirty="0"/>
          </a:p>
        </p:txBody>
      </p:sp>
      <p:sp>
        <p:nvSpPr>
          <p:cNvPr id="17413" name="Zástupný text 2">
            <a:extLst>
              <a:ext uri="{FF2B5EF4-FFF2-40B4-BE49-F238E27FC236}">
                <a16:creationId xmlns:a16="http://schemas.microsoft.com/office/drawing/2014/main" id="{75202CBD-7BA0-603F-79B1-7961E88A3D7B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6191251" y="1225551"/>
            <a:ext cx="4041775" cy="639763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Insolvenční řízení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F30A7EB-B694-75E3-FB43-46735984F5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78286" y="2174875"/>
            <a:ext cx="5229497" cy="39512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1800" b="1" dirty="0">
                <a:latin typeface="+mj-lt"/>
              </a:rPr>
              <a:t>dlužník, a</a:t>
            </a:r>
            <a:endParaRPr lang="cs-CZ" sz="1800" dirty="0">
              <a:latin typeface="+mj-lt"/>
            </a:endParaRPr>
          </a:p>
          <a:p>
            <a:pPr>
              <a:defRPr/>
            </a:pPr>
            <a:r>
              <a:rPr lang="cs-CZ" sz="1800" b="1" dirty="0">
                <a:latin typeface="+mj-lt"/>
              </a:rPr>
              <a:t>věřitelé, </a:t>
            </a:r>
            <a:r>
              <a:rPr lang="cs-CZ" sz="1800" dirty="0">
                <a:latin typeface="+mj-lt"/>
              </a:rPr>
              <a:t>kteří uplatňují své právo vůči dlužníku.</a:t>
            </a:r>
          </a:p>
          <a:p>
            <a:pPr>
              <a:defRPr/>
            </a:pPr>
            <a:endParaRPr lang="cs-CZ" sz="1800" dirty="0">
              <a:latin typeface="+mj-lt"/>
            </a:endParaRPr>
          </a:p>
          <a:p>
            <a:pPr>
              <a:defRPr/>
            </a:pPr>
            <a:r>
              <a:rPr lang="cs-CZ" sz="1800" dirty="0">
                <a:latin typeface="+mj-lt"/>
              </a:rPr>
              <a:t>! </a:t>
            </a:r>
            <a:r>
              <a:rPr lang="cs-CZ" sz="1800" u="sng" dirty="0">
                <a:latin typeface="+mj-lt"/>
              </a:rPr>
              <a:t>procesní subjekty </a:t>
            </a:r>
            <a:r>
              <a:rPr lang="cs-CZ" sz="1800" dirty="0">
                <a:latin typeface="+mj-lt"/>
              </a:rPr>
              <a:t>- § 9 IZ:</a:t>
            </a:r>
          </a:p>
          <a:p>
            <a:pPr lvl="1" algn="just">
              <a:defRPr/>
            </a:pPr>
            <a:r>
              <a:rPr lang="cs-CZ" sz="1600" dirty="0">
                <a:solidFill>
                  <a:schemeClr val="tx1"/>
                </a:solidFill>
                <a:latin typeface="+mj-lt"/>
              </a:rPr>
              <a:t>- insolvenční soud,</a:t>
            </a:r>
          </a:p>
          <a:p>
            <a:pPr lvl="1" algn="just">
              <a:defRPr/>
            </a:pPr>
            <a:r>
              <a:rPr lang="cs-CZ" sz="1600" dirty="0">
                <a:solidFill>
                  <a:schemeClr val="tx1"/>
                </a:solidFill>
                <a:latin typeface="+mj-lt"/>
              </a:rPr>
              <a:t>- dlužník,</a:t>
            </a:r>
          </a:p>
          <a:p>
            <a:pPr lvl="1" algn="just">
              <a:defRPr/>
            </a:pPr>
            <a:r>
              <a:rPr lang="cs-CZ" sz="1600" dirty="0">
                <a:solidFill>
                  <a:schemeClr val="tx1"/>
                </a:solidFill>
                <a:latin typeface="+mj-lt"/>
              </a:rPr>
              <a:t>- věřitelé, kteří uplatňují svá práva vůči dlužníku,</a:t>
            </a:r>
          </a:p>
          <a:p>
            <a:pPr lvl="1" algn="just">
              <a:defRPr/>
            </a:pPr>
            <a:r>
              <a:rPr lang="cs-CZ" sz="1600" b="1" dirty="0">
                <a:solidFill>
                  <a:schemeClr val="tx1"/>
                </a:solidFill>
                <a:latin typeface="+mj-lt"/>
              </a:rPr>
              <a:t>- insolvenční správce</a:t>
            </a:r>
            <a:r>
              <a:rPr lang="cs-CZ" sz="1600" dirty="0">
                <a:solidFill>
                  <a:schemeClr val="tx1"/>
                </a:solidFill>
                <a:latin typeface="+mj-lt"/>
              </a:rPr>
              <a:t>, popř. další správce,</a:t>
            </a:r>
          </a:p>
          <a:p>
            <a:pPr lvl="1" algn="just">
              <a:defRPr/>
            </a:pPr>
            <a:r>
              <a:rPr lang="cs-CZ" sz="1600" dirty="0">
                <a:solidFill>
                  <a:schemeClr val="tx1"/>
                </a:solidFill>
                <a:latin typeface="+mj-lt"/>
              </a:rPr>
              <a:t>- státní zastupitelství, které vstoupilo do IŘ, a</a:t>
            </a:r>
          </a:p>
          <a:p>
            <a:pPr lvl="1" algn="just">
              <a:defRPr/>
            </a:pPr>
            <a:r>
              <a:rPr lang="cs-CZ" sz="1600" dirty="0">
                <a:solidFill>
                  <a:schemeClr val="tx1"/>
                </a:solidFill>
                <a:latin typeface="+mj-lt"/>
              </a:rPr>
              <a:t>- likvidátor dlužníka</a:t>
            </a:r>
          </a:p>
          <a:p>
            <a:pPr>
              <a:defRPr/>
            </a:pPr>
            <a:endParaRPr lang="cs-CZ" dirty="0">
              <a:solidFill>
                <a:srgbClr val="212529"/>
              </a:solidFill>
              <a:latin typeface="+mj-lt"/>
            </a:endParaRPr>
          </a:p>
          <a:p>
            <a:pPr>
              <a:defRPr/>
            </a:pPr>
            <a:endParaRPr lang="cs-CZ" dirty="0">
              <a:solidFill>
                <a:srgbClr val="212529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>
            <a:extLst>
              <a:ext uri="{FF2B5EF4-FFF2-40B4-BE49-F238E27FC236}">
                <a16:creationId xmlns:a16="http://schemas.microsoft.com/office/drawing/2014/main" id="{18C94BB7-2F54-06B0-FA1E-9E505A9FE2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604051"/>
            <a:ext cx="8229600" cy="484172"/>
          </a:xfrm>
        </p:spPr>
        <p:txBody>
          <a:bodyPr anchor="ctr">
            <a:spAutoFit/>
          </a:bodyPr>
          <a:lstStyle/>
          <a:p>
            <a:pPr algn="ctr"/>
            <a:r>
              <a:rPr lang="cs-CZ" altLang="cs-CZ" b="1" u="sng"/>
              <a:t>Vymáhané plnění</a:t>
            </a:r>
          </a:p>
        </p:txBody>
      </p:sp>
      <p:sp>
        <p:nvSpPr>
          <p:cNvPr id="18435" name="Zástupný text 1">
            <a:extLst>
              <a:ext uri="{FF2B5EF4-FFF2-40B4-BE49-F238E27FC236}">
                <a16:creationId xmlns:a16="http://schemas.microsoft.com/office/drawing/2014/main" id="{BC7EBEFC-5731-2A62-83B8-8C8C5227C5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412876"/>
            <a:ext cx="4040188" cy="639763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Řízení exekuční</a:t>
            </a:r>
            <a:r>
              <a:rPr lang="cs-CZ" altLang="cs-CZ" dirty="0"/>
              <a:t>	</a:t>
            </a:r>
          </a:p>
        </p:txBody>
      </p:sp>
      <p:sp>
        <p:nvSpPr>
          <p:cNvPr id="6147" name="Zástupný symbol pro obsah 2">
            <a:extLst>
              <a:ext uri="{FF2B5EF4-FFF2-40B4-BE49-F238E27FC236}">
                <a16:creationId xmlns:a16="http://schemas.microsoft.com/office/drawing/2014/main" id="{380BCBFE-B50A-B93B-9026-655ABD9D5003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278294" y="2630078"/>
            <a:ext cx="4817706" cy="349608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800" u="sng" dirty="0">
                <a:latin typeface="+mj-lt"/>
              </a:rPr>
              <a:t>peněžité i nepeněžité plnění </a:t>
            </a:r>
            <a:r>
              <a:rPr lang="cs-CZ" altLang="cs-CZ" sz="1800" dirty="0">
                <a:latin typeface="+mj-lt"/>
              </a:rPr>
              <a:t>- </a:t>
            </a:r>
            <a:r>
              <a:rPr lang="cs-CZ" sz="1800" dirty="0">
                <a:latin typeface="+mj-lt"/>
              </a:rPr>
              <a:t> vystěhování, prodej majetku, vyklizení prostor apod. </a:t>
            </a:r>
          </a:p>
          <a:p>
            <a:pPr marL="0" indent="0">
              <a:buNone/>
              <a:defRPr/>
            </a:pPr>
            <a:endParaRPr lang="cs-CZ" altLang="cs-CZ" sz="1800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800" dirty="0">
                <a:latin typeface="+mj-lt"/>
              </a:rPr>
              <a:t>pohledávky jsou </a:t>
            </a:r>
            <a:r>
              <a:rPr lang="cs-CZ" altLang="cs-CZ" sz="1800" u="sng" dirty="0">
                <a:latin typeface="+mj-lt"/>
              </a:rPr>
              <a:t>dále úročeny, příslušenství běží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sz="1800" b="1" dirty="0">
                <a:latin typeface="+mj-lt"/>
              </a:rPr>
              <a:t>individuální nástroj</a:t>
            </a:r>
            <a:r>
              <a:rPr lang="cs-CZ" sz="1800" dirty="0">
                <a:latin typeface="+mj-lt"/>
              </a:rPr>
              <a:t> věřitele k vymožení konkrétního dluhu</a:t>
            </a:r>
            <a:r>
              <a:rPr lang="cs-CZ" altLang="cs-CZ" sz="1800" u="sng" dirty="0">
                <a:latin typeface="+mj-lt"/>
              </a:rPr>
              <a:t> </a:t>
            </a:r>
          </a:p>
          <a:p>
            <a:pPr lvl="2">
              <a:buFont typeface="Wingdings" panose="05000000000000000000" pitchFamily="2" charset="2"/>
              <a:buChar char="Ø"/>
              <a:defRPr/>
            </a:pPr>
            <a:endParaRPr lang="cs-CZ" altLang="cs-CZ" dirty="0">
              <a:latin typeface="+mj-lt"/>
            </a:endParaRPr>
          </a:p>
          <a:p>
            <a:pPr>
              <a:buFontTx/>
              <a:buNone/>
              <a:defRPr/>
            </a:pPr>
            <a:r>
              <a:rPr lang="cs-CZ" altLang="cs-CZ" sz="1800" dirty="0">
                <a:latin typeface="+mj-lt"/>
              </a:rPr>
              <a:t> </a:t>
            </a:r>
          </a:p>
          <a:p>
            <a:pPr>
              <a:defRPr/>
            </a:pPr>
            <a:endParaRPr lang="cs-CZ" altLang="cs-CZ" sz="3600" dirty="0"/>
          </a:p>
        </p:txBody>
      </p:sp>
      <p:sp>
        <p:nvSpPr>
          <p:cNvPr id="18437" name="Zástupný text 2">
            <a:extLst>
              <a:ext uri="{FF2B5EF4-FFF2-40B4-BE49-F238E27FC236}">
                <a16:creationId xmlns:a16="http://schemas.microsoft.com/office/drawing/2014/main" id="{DA709A95-F3FC-1838-8C10-F3C2E5C7988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6180139" y="1412876"/>
            <a:ext cx="4041775" cy="639763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Insolvenční řízení</a:t>
            </a:r>
          </a:p>
        </p:txBody>
      </p:sp>
      <p:sp>
        <p:nvSpPr>
          <p:cNvPr id="18438" name="Zástupný obsah 3">
            <a:extLst>
              <a:ext uri="{FF2B5EF4-FFF2-40B4-BE49-F238E27FC236}">
                <a16:creationId xmlns:a16="http://schemas.microsoft.com/office/drawing/2014/main" id="{E600FC8F-B22B-8449-8EAA-898A25A4177C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>
          <a:xfrm>
            <a:off x="6180139" y="2630078"/>
            <a:ext cx="4988604" cy="349608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altLang="cs-CZ" sz="1800" u="sng" dirty="0">
                <a:latin typeface="+mj-lt"/>
              </a:rPr>
              <a:t>jen peněžité plnění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altLang="cs-CZ" sz="1800" u="sng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800" u="sng" dirty="0">
                <a:latin typeface="+mj-lt"/>
              </a:rPr>
              <a:t>příslušenství je až na výjimky zastaveno </a:t>
            </a:r>
          </a:p>
          <a:p>
            <a:pPr marL="0" indent="0">
              <a:buNone/>
            </a:pPr>
            <a:endParaRPr lang="cs-CZ" altLang="cs-CZ" sz="1800" u="sng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b="1" dirty="0">
                <a:latin typeface="+mj-lt"/>
              </a:rPr>
              <a:t>kolektivní nástroj</a:t>
            </a:r>
            <a:r>
              <a:rPr lang="cs-CZ" sz="1800" dirty="0">
                <a:latin typeface="+mj-lt"/>
              </a:rPr>
              <a:t> řešení celkového zadlužení </a:t>
            </a:r>
            <a:r>
              <a:rPr lang="cs-CZ" dirty="0">
                <a:latin typeface="+mj-lt"/>
              </a:rPr>
              <a:t>dlužníka</a:t>
            </a:r>
            <a:endParaRPr lang="cs-CZ" altLang="cs-CZ" sz="1800" u="sng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>
            <a:extLst>
              <a:ext uri="{FF2B5EF4-FFF2-40B4-BE49-F238E27FC236}">
                <a16:creationId xmlns:a16="http://schemas.microsoft.com/office/drawing/2014/main" id="{408DDD13-FC18-909A-34D8-BE9E073B58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7665" y="604051"/>
            <a:ext cx="9937102" cy="484172"/>
          </a:xfrm>
        </p:spPr>
        <p:txBody>
          <a:bodyPr wrap="square" anchor="ctr">
            <a:spAutoFit/>
          </a:bodyPr>
          <a:lstStyle/>
          <a:p>
            <a:pPr algn="ctr"/>
            <a:r>
              <a:rPr lang="cs-CZ" altLang="cs-CZ" b="1" u="sng" dirty="0"/>
              <a:t>Způsoby provedení</a:t>
            </a:r>
          </a:p>
        </p:txBody>
      </p:sp>
      <p:sp>
        <p:nvSpPr>
          <p:cNvPr id="19459" name="Zástupný text 1">
            <a:extLst>
              <a:ext uri="{FF2B5EF4-FFF2-40B4-BE49-F238E27FC236}">
                <a16:creationId xmlns:a16="http://schemas.microsoft.com/office/drawing/2014/main" id="{F588A82D-80C2-2FB8-6BE4-63DA05942C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82351" y="1260477"/>
            <a:ext cx="4954912" cy="484172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Řízení exekuční</a:t>
            </a:r>
            <a:r>
              <a:rPr lang="cs-CZ" altLang="cs-CZ" dirty="0"/>
              <a:t>	</a:t>
            </a:r>
          </a:p>
        </p:txBody>
      </p:sp>
      <p:sp>
        <p:nvSpPr>
          <p:cNvPr id="6147" name="Zástupný symbol pro obsah 2">
            <a:extLst>
              <a:ext uri="{FF2B5EF4-FFF2-40B4-BE49-F238E27FC236}">
                <a16:creationId xmlns:a16="http://schemas.microsoft.com/office/drawing/2014/main" id="{38BE9C84-3399-17F8-0522-C1EFD785C448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147665" y="1744649"/>
            <a:ext cx="5178489" cy="4529152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spcBef>
                <a:spcPts val="300"/>
              </a:spcBef>
              <a:buFont typeface="Wingdings" panose="05000000000000000000" pitchFamily="2" charset="2"/>
              <a:buChar char="Ø"/>
              <a:defRPr/>
            </a:pPr>
            <a:r>
              <a:rPr lang="cs-CZ" sz="1400" b="1" dirty="0">
                <a:latin typeface="+mj-lt"/>
              </a:rPr>
              <a:t>zaplacení peněžité částky lze provést</a:t>
            </a:r>
            <a:r>
              <a:rPr lang="cs-CZ" sz="1400" dirty="0">
                <a:latin typeface="+mj-lt"/>
              </a:rPr>
              <a:t>:</a:t>
            </a:r>
          </a:p>
          <a:p>
            <a:pPr marL="57150" lvl="2" indent="-285750" algn="just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cs-CZ" sz="1400" b="1" dirty="0">
                <a:solidFill>
                  <a:schemeClr val="tx1"/>
                </a:solidFill>
                <a:latin typeface="+mj-lt"/>
              </a:rPr>
              <a:t>a)</a:t>
            </a:r>
            <a:r>
              <a:rPr lang="cs-CZ" sz="1400" dirty="0">
                <a:solidFill>
                  <a:schemeClr val="tx1"/>
                </a:solidFill>
                <a:latin typeface="+mj-lt"/>
              </a:rPr>
              <a:t> srážkami ze mzdy a jiných příjmů,</a:t>
            </a:r>
          </a:p>
          <a:p>
            <a:pPr marL="57150" lvl="2" indent="-285750" algn="just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cs-CZ" sz="1400" b="1" dirty="0">
                <a:solidFill>
                  <a:schemeClr val="tx1"/>
                </a:solidFill>
                <a:latin typeface="+mj-lt"/>
              </a:rPr>
              <a:t>b)</a:t>
            </a:r>
            <a:r>
              <a:rPr lang="cs-CZ" sz="1400" dirty="0">
                <a:solidFill>
                  <a:schemeClr val="tx1"/>
                </a:solidFill>
                <a:latin typeface="+mj-lt"/>
              </a:rPr>
              <a:t> přikázáním pohledávky,</a:t>
            </a:r>
          </a:p>
          <a:p>
            <a:pPr marL="57150" lvl="2" indent="-285750" algn="just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cs-CZ" sz="1400" b="1" dirty="0">
                <a:solidFill>
                  <a:schemeClr val="tx1"/>
                </a:solidFill>
                <a:latin typeface="+mj-lt"/>
              </a:rPr>
              <a:t>c)</a:t>
            </a:r>
            <a:r>
              <a:rPr lang="cs-CZ" sz="1400" dirty="0">
                <a:solidFill>
                  <a:schemeClr val="tx1"/>
                </a:solidFill>
                <a:latin typeface="+mj-lt"/>
              </a:rPr>
              <a:t> prodejem movitých věcí a nemovitých věcí,</a:t>
            </a:r>
          </a:p>
          <a:p>
            <a:pPr marL="57150" lvl="2" indent="-285750" algn="just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cs-CZ" sz="1400" b="1" dirty="0">
                <a:solidFill>
                  <a:schemeClr val="tx1"/>
                </a:solidFill>
                <a:latin typeface="+mj-lt"/>
              </a:rPr>
              <a:t>d)</a:t>
            </a:r>
            <a:r>
              <a:rPr lang="cs-CZ" sz="1400" dirty="0">
                <a:solidFill>
                  <a:schemeClr val="tx1"/>
                </a:solidFill>
                <a:latin typeface="+mj-lt"/>
              </a:rPr>
              <a:t> postižením závodu,</a:t>
            </a:r>
          </a:p>
          <a:p>
            <a:pPr marL="57150" lvl="2" indent="-285750" algn="just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cs-CZ" sz="1400" b="1" dirty="0">
                <a:solidFill>
                  <a:schemeClr val="tx1"/>
                </a:solidFill>
                <a:latin typeface="+mj-lt"/>
              </a:rPr>
              <a:t>e)</a:t>
            </a:r>
            <a:r>
              <a:rPr lang="cs-CZ" sz="1400" dirty="0">
                <a:solidFill>
                  <a:schemeClr val="tx1"/>
                </a:solidFill>
                <a:latin typeface="+mj-lt"/>
              </a:rPr>
              <a:t> správou nemovité věci,</a:t>
            </a:r>
          </a:p>
          <a:p>
            <a:pPr marL="57150" lvl="2" indent="-285750" algn="just"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cs-CZ" sz="1400" b="1" dirty="0">
                <a:solidFill>
                  <a:schemeClr val="tx1"/>
                </a:solidFill>
                <a:latin typeface="+mj-lt"/>
              </a:rPr>
              <a:t>f)</a:t>
            </a:r>
            <a:r>
              <a:rPr lang="cs-CZ" sz="1400" dirty="0">
                <a:solidFill>
                  <a:schemeClr val="tx1"/>
                </a:solidFill>
                <a:latin typeface="+mj-lt"/>
              </a:rPr>
              <a:t> pozastavením řidičského oprávnění.</a:t>
            </a:r>
          </a:p>
          <a:p>
            <a:pPr algn="just">
              <a:lnSpc>
                <a:spcPct val="120000"/>
              </a:lnSpc>
              <a:spcBef>
                <a:spcPts val="300"/>
              </a:spcBef>
              <a:buFont typeface="Wingdings" panose="05000000000000000000" pitchFamily="2" charset="2"/>
              <a:buChar char="Ø"/>
              <a:defRPr/>
            </a:pPr>
            <a:r>
              <a:rPr lang="cs-CZ" sz="1400" b="1" dirty="0">
                <a:latin typeface="+mj-lt"/>
              </a:rPr>
              <a:t>exekuce ukládající jinou povinnost než zaplacení peněžité částky</a:t>
            </a:r>
            <a:r>
              <a:rPr lang="cs-CZ" sz="1400" dirty="0">
                <a:latin typeface="+mj-lt"/>
              </a:rPr>
              <a:t>:</a:t>
            </a:r>
          </a:p>
          <a:p>
            <a:pPr algn="just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cs-CZ" sz="1400" b="1" dirty="0">
                <a:latin typeface="+mj-lt"/>
              </a:rPr>
              <a:t>a)</a:t>
            </a:r>
            <a:r>
              <a:rPr lang="cs-CZ" sz="1400" dirty="0">
                <a:latin typeface="+mj-lt"/>
              </a:rPr>
              <a:t> vyklizením,</a:t>
            </a:r>
          </a:p>
          <a:p>
            <a:pPr algn="just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cs-CZ" sz="1400" b="1" dirty="0">
                <a:latin typeface="+mj-lt"/>
              </a:rPr>
              <a:t>b)</a:t>
            </a:r>
            <a:r>
              <a:rPr lang="cs-CZ" sz="1400" dirty="0">
                <a:latin typeface="+mj-lt"/>
              </a:rPr>
              <a:t> odebráním věci,</a:t>
            </a:r>
          </a:p>
          <a:p>
            <a:pPr algn="just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cs-CZ" sz="1400" b="1" dirty="0">
                <a:latin typeface="+mj-lt"/>
              </a:rPr>
              <a:t>c)</a:t>
            </a:r>
            <a:r>
              <a:rPr lang="cs-CZ" sz="1400" dirty="0">
                <a:latin typeface="+mj-lt"/>
              </a:rPr>
              <a:t> rozdělením společné věci,</a:t>
            </a:r>
          </a:p>
          <a:p>
            <a:pPr algn="just">
              <a:lnSpc>
                <a:spcPct val="120000"/>
              </a:lnSpc>
              <a:spcBef>
                <a:spcPts val="3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cs-CZ" sz="1400" b="1" dirty="0">
                <a:latin typeface="+mj-lt"/>
              </a:rPr>
              <a:t>d)</a:t>
            </a:r>
            <a:r>
              <a:rPr lang="cs-CZ" sz="1400" dirty="0">
                <a:latin typeface="+mj-lt"/>
              </a:rPr>
              <a:t> provedením prací a výkonů.</a:t>
            </a:r>
          </a:p>
          <a:p>
            <a:pPr algn="just">
              <a:lnSpc>
                <a:spcPct val="120000"/>
              </a:lnSpc>
              <a:spcBef>
                <a:spcPts val="300"/>
              </a:spcBef>
              <a:buFont typeface="Wingdings" panose="05000000000000000000" pitchFamily="2" charset="2"/>
              <a:buChar char="Ø"/>
              <a:defRPr/>
            </a:pPr>
            <a:r>
              <a:rPr lang="cs-CZ" sz="1400" b="1" dirty="0">
                <a:latin typeface="+mj-lt"/>
              </a:rPr>
              <a:t>exekuci prodejem zástavy pro zajištěnou pohledávku </a:t>
            </a:r>
            <a:r>
              <a:rPr lang="cs-CZ" sz="1400" dirty="0">
                <a:latin typeface="+mj-lt"/>
              </a:rPr>
              <a:t>- prodejem zastavených movitých věcí a nemovitých věcí.</a:t>
            </a:r>
            <a:endParaRPr lang="cs-CZ" altLang="cs-CZ" sz="1400" dirty="0"/>
          </a:p>
        </p:txBody>
      </p:sp>
      <p:sp>
        <p:nvSpPr>
          <p:cNvPr id="19461" name="Zástupný text 2">
            <a:extLst>
              <a:ext uri="{FF2B5EF4-FFF2-40B4-BE49-F238E27FC236}">
                <a16:creationId xmlns:a16="http://schemas.microsoft.com/office/drawing/2014/main" id="{9C68DB62-B7C6-E436-897A-F3E0093261D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6176964" y="1268414"/>
            <a:ext cx="4041775" cy="476236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Insolvenční řízení</a:t>
            </a:r>
          </a:p>
        </p:txBody>
      </p:sp>
      <p:sp>
        <p:nvSpPr>
          <p:cNvPr id="16390" name="Zástupný obsah 3">
            <a:extLst>
              <a:ext uri="{FF2B5EF4-FFF2-40B4-BE49-F238E27FC236}">
                <a16:creationId xmlns:a16="http://schemas.microsoft.com/office/drawing/2014/main" id="{59160916-07EA-284D-B7BA-18A6378511C4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>
          <a:xfrm>
            <a:off x="6494107" y="1744649"/>
            <a:ext cx="4739950" cy="3648445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buFont typeface="Wingdings" panose="05000000000000000000" pitchFamily="2" charset="2"/>
              <a:buChar char="Ø"/>
              <a:defRPr/>
            </a:pPr>
            <a:r>
              <a:rPr lang="cs-CZ" altLang="cs-CZ" sz="2200" b="1" dirty="0">
                <a:latin typeface="+mj-lt"/>
              </a:rPr>
              <a:t>oddlužením </a:t>
            </a:r>
          </a:p>
          <a:p>
            <a:pPr marL="342900" lvl="1" indent="-342900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cs-CZ" altLang="cs-CZ" sz="2200" dirty="0">
                <a:solidFill>
                  <a:schemeClr val="tx1"/>
                </a:solidFill>
                <a:latin typeface="+mj-lt"/>
              </a:rPr>
              <a:t>splátkovým kalendářem se zpeněžením majetkové podstaty</a:t>
            </a:r>
          </a:p>
          <a:p>
            <a:pPr marL="342900" lvl="1" indent="-342900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cs-CZ" altLang="cs-CZ" sz="2200" dirty="0">
                <a:solidFill>
                  <a:schemeClr val="tx1"/>
                </a:solidFill>
                <a:latin typeface="+mj-lt"/>
              </a:rPr>
              <a:t>zpeněžením majetkové podstaty</a:t>
            </a:r>
          </a:p>
          <a:p>
            <a:pPr lvl="1">
              <a:lnSpc>
                <a:spcPct val="120000"/>
              </a:lnSpc>
              <a:spcBef>
                <a:spcPts val="300"/>
              </a:spcBef>
              <a:defRPr/>
            </a:pPr>
            <a:endParaRPr lang="cs-CZ" altLang="cs-CZ" sz="2200" dirty="0">
              <a:solidFill>
                <a:schemeClr val="tx1"/>
              </a:solidFill>
              <a:latin typeface="+mj-lt"/>
            </a:endParaRPr>
          </a:p>
          <a:p>
            <a:pPr>
              <a:lnSpc>
                <a:spcPct val="120000"/>
              </a:lnSpc>
              <a:spcBef>
                <a:spcPts val="300"/>
              </a:spcBef>
              <a:buFont typeface="Wingdings" panose="05000000000000000000" pitchFamily="2" charset="2"/>
              <a:buChar char="Ø"/>
              <a:defRPr/>
            </a:pPr>
            <a:r>
              <a:rPr lang="cs-CZ" altLang="cs-CZ" sz="2200" b="1" dirty="0">
                <a:latin typeface="+mj-lt"/>
              </a:rPr>
              <a:t>konkursem, včetně nepatrného konkursu</a:t>
            </a:r>
          </a:p>
          <a:p>
            <a:pPr marL="342900" lvl="1" indent="-342900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cs-CZ" altLang="cs-CZ" sz="2200" dirty="0">
                <a:solidFill>
                  <a:schemeClr val="tx1"/>
                </a:solidFill>
                <a:latin typeface="+mj-lt"/>
              </a:rPr>
              <a:t>tj. v podstatě zpeněžením majetku (ve veřejné dražbě, přímým prodejem mimo dražbu, dražbou </a:t>
            </a:r>
            <a:r>
              <a:rPr lang="cs-CZ" altLang="cs-CZ" sz="2200" dirty="0" err="1">
                <a:solidFill>
                  <a:schemeClr val="tx1"/>
                </a:solidFill>
                <a:latin typeface="+mj-lt"/>
              </a:rPr>
              <a:t>prostř</a:t>
            </a:r>
            <a:r>
              <a:rPr lang="cs-CZ" altLang="cs-CZ" sz="2200" dirty="0">
                <a:solidFill>
                  <a:schemeClr val="tx1"/>
                </a:solidFill>
                <a:latin typeface="+mj-lt"/>
              </a:rPr>
              <a:t>. soudního exekutora, prodejem movitých i nemovitých věcí dle o.s.ř.,</a:t>
            </a:r>
          </a:p>
          <a:p>
            <a:pPr marL="342900" lvl="1" indent="-342900">
              <a:lnSpc>
                <a:spcPct val="12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endParaRPr lang="cs-CZ" altLang="cs-CZ" sz="2200" u="sng" dirty="0">
              <a:solidFill>
                <a:schemeClr val="tx1"/>
              </a:solidFill>
              <a:latin typeface="+mj-lt"/>
            </a:endParaRPr>
          </a:p>
          <a:p>
            <a:pPr>
              <a:lnSpc>
                <a:spcPct val="120000"/>
              </a:lnSpc>
              <a:spcBef>
                <a:spcPts val="300"/>
              </a:spcBef>
              <a:buFont typeface="Wingdings" panose="05000000000000000000" pitchFamily="2" charset="2"/>
              <a:buChar char="Ø"/>
              <a:defRPr/>
            </a:pPr>
            <a:r>
              <a:rPr lang="cs-CZ" altLang="cs-CZ" sz="2200" b="1" dirty="0">
                <a:latin typeface="+mj-lt"/>
              </a:rPr>
              <a:t>reorganizací</a:t>
            </a:r>
          </a:p>
          <a:p>
            <a:pPr>
              <a:lnSpc>
                <a:spcPct val="120000"/>
              </a:lnSpc>
              <a:spcBef>
                <a:spcPts val="300"/>
              </a:spcBef>
              <a:buFont typeface="Wingdings" panose="05000000000000000000" pitchFamily="2" charset="2"/>
              <a:buChar char="Ø"/>
              <a:defRPr/>
            </a:pPr>
            <a:endParaRPr lang="cs-CZ" altLang="cs-CZ" sz="2200" b="1" dirty="0">
              <a:latin typeface="+mj-lt"/>
            </a:endParaRPr>
          </a:p>
          <a:p>
            <a:pPr>
              <a:lnSpc>
                <a:spcPct val="120000"/>
              </a:lnSpc>
              <a:spcBef>
                <a:spcPts val="300"/>
              </a:spcBef>
              <a:buFont typeface="Wingdings" panose="05000000000000000000" pitchFamily="2" charset="2"/>
              <a:buChar char="Ø"/>
              <a:defRPr/>
            </a:pPr>
            <a:r>
              <a:rPr lang="cs-CZ" altLang="cs-CZ" sz="2200" b="1" dirty="0">
                <a:latin typeface="+mj-lt"/>
              </a:rPr>
              <a:t>řešením úpadku finančních institucí</a:t>
            </a:r>
            <a:endParaRPr lang="cs-CZ" altLang="cs-CZ" sz="1800" u="sng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>
            <a:extLst>
              <a:ext uri="{FF2B5EF4-FFF2-40B4-BE49-F238E27FC236}">
                <a16:creationId xmlns:a16="http://schemas.microsoft.com/office/drawing/2014/main" id="{AD0A0735-805F-77C2-4F9F-429142CD5C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604051"/>
            <a:ext cx="8229600" cy="484172"/>
          </a:xfrm>
        </p:spPr>
        <p:txBody>
          <a:bodyPr anchor="ctr">
            <a:spAutoFit/>
          </a:bodyPr>
          <a:lstStyle/>
          <a:p>
            <a:pPr algn="ctr"/>
            <a:r>
              <a:rPr lang="cs-CZ" altLang="cs-CZ" b="1" u="sng"/>
              <a:t>Shrnutí – typologie řízení</a:t>
            </a:r>
          </a:p>
        </p:txBody>
      </p:sp>
      <p:sp>
        <p:nvSpPr>
          <p:cNvPr id="20483" name="Zástupný text 1">
            <a:extLst>
              <a:ext uri="{FF2B5EF4-FFF2-40B4-BE49-F238E27FC236}">
                <a16:creationId xmlns:a16="http://schemas.microsoft.com/office/drawing/2014/main" id="{8FF26CB7-F607-F8AD-5BBF-D46AC79CB2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216026"/>
            <a:ext cx="4040188" cy="639763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Řízení exekuční</a:t>
            </a:r>
            <a:r>
              <a:rPr lang="cs-CZ" altLang="cs-CZ" dirty="0"/>
              <a:t>	</a:t>
            </a:r>
          </a:p>
        </p:txBody>
      </p:sp>
      <p:sp>
        <p:nvSpPr>
          <p:cNvPr id="6147" name="Zástupný symbol pro obsah 2">
            <a:extLst>
              <a:ext uri="{FF2B5EF4-FFF2-40B4-BE49-F238E27FC236}">
                <a16:creationId xmlns:a16="http://schemas.microsoft.com/office/drawing/2014/main" id="{2F1F1145-F3D3-594D-FACA-03731860EDD0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250302" y="2052735"/>
            <a:ext cx="4771086" cy="407342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600" dirty="0">
                <a:latin typeface="+mj-lt"/>
              </a:rPr>
              <a:t>vykonávací řízení - dlužník/povinný </a:t>
            </a:r>
            <a:r>
              <a:rPr lang="cs-CZ" altLang="cs-CZ" sz="1600" u="sng" dirty="0">
                <a:latin typeface="+mj-lt"/>
              </a:rPr>
              <a:t>dobrovolně neplní </a:t>
            </a:r>
            <a:r>
              <a:rPr lang="cs-CZ" altLang="cs-CZ" sz="1600" dirty="0">
                <a:latin typeface="+mj-lt"/>
              </a:rPr>
              <a:t>uloženou povinnost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600" u="sng" dirty="0">
                <a:latin typeface="+mj-lt"/>
              </a:rPr>
              <a:t>nedobrovolné  </a:t>
            </a:r>
            <a:r>
              <a:rPr lang="cs-CZ" altLang="cs-CZ" sz="1600" dirty="0">
                <a:latin typeface="+mj-lt"/>
              </a:rPr>
              <a:t>– návrh na zahájení řízení podává věřitel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600" dirty="0">
                <a:latin typeface="+mj-lt"/>
              </a:rPr>
              <a:t>nutný exekuční titul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600" dirty="0">
                <a:latin typeface="+mj-lt"/>
              </a:rPr>
              <a:t>časově neomezené</a:t>
            </a:r>
            <a:r>
              <a:rPr lang="cs-CZ" altLang="cs-CZ" sz="1600" dirty="0">
                <a:solidFill>
                  <a:srgbClr val="333333"/>
                </a:solidFill>
                <a:latin typeface="+mj-lt"/>
              </a:rPr>
              <a:t>, pokud se vymáhá (jinak max 6 let až 12 let)</a:t>
            </a:r>
            <a:endParaRPr lang="cs-CZ" sz="1600" dirty="0">
              <a:solidFill>
                <a:srgbClr val="333333"/>
              </a:solidFill>
              <a:latin typeface="+mj-lt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600" dirty="0">
                <a:latin typeface="+mj-lt"/>
              </a:rPr>
              <a:t>lze vést souběžně více exekucí (ne pro totožné pohledávky)</a:t>
            </a:r>
          </a:p>
          <a:p>
            <a:pPr>
              <a:buFontTx/>
              <a:buNone/>
              <a:defRPr/>
            </a:pPr>
            <a:r>
              <a:rPr lang="cs-CZ" altLang="cs-CZ" sz="1600" dirty="0">
                <a:latin typeface="+mj-lt"/>
              </a:rPr>
              <a:t> </a:t>
            </a:r>
          </a:p>
          <a:p>
            <a:pPr>
              <a:defRPr/>
            </a:pPr>
            <a:endParaRPr lang="cs-CZ" altLang="cs-CZ" sz="3600" dirty="0"/>
          </a:p>
        </p:txBody>
      </p:sp>
      <p:sp>
        <p:nvSpPr>
          <p:cNvPr id="20485" name="Zástupný text 2">
            <a:extLst>
              <a:ext uri="{FF2B5EF4-FFF2-40B4-BE49-F238E27FC236}">
                <a16:creationId xmlns:a16="http://schemas.microsoft.com/office/drawing/2014/main" id="{95CC3758-636F-16AF-2221-F73CC42D88A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6170614" y="1216026"/>
            <a:ext cx="4041775" cy="639763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Insolvenční řízení</a:t>
            </a:r>
          </a:p>
        </p:txBody>
      </p:sp>
      <p:sp>
        <p:nvSpPr>
          <p:cNvPr id="20486" name="Zástupný obsah 3">
            <a:extLst>
              <a:ext uri="{FF2B5EF4-FFF2-40B4-BE49-F238E27FC236}">
                <a16:creationId xmlns:a16="http://schemas.microsoft.com/office/drawing/2014/main" id="{C2211C4C-8AA6-43EC-1ACA-2343793F446C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>
          <a:xfrm>
            <a:off x="6096000" y="2052735"/>
            <a:ext cx="5054082" cy="407342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altLang="cs-CZ" sz="1600" dirty="0">
                <a:latin typeface="+mj-lt"/>
              </a:rPr>
              <a:t>řízení nalézací i vykonávací, sporné i nesporné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600" dirty="0">
                <a:latin typeface="+mj-lt"/>
              </a:rPr>
              <a:t>převážně </a:t>
            </a:r>
            <a:r>
              <a:rPr lang="cs-CZ" altLang="cs-CZ" sz="1600" u="sng" dirty="0">
                <a:latin typeface="+mj-lt"/>
              </a:rPr>
              <a:t>dobrovolné</a:t>
            </a:r>
            <a:r>
              <a:rPr lang="cs-CZ" altLang="cs-CZ" sz="1600" dirty="0">
                <a:latin typeface="+mj-lt"/>
              </a:rPr>
              <a:t> – návrh na zahájení řízení  může podat jak dlužník tak i věřitel</a:t>
            </a:r>
          </a:p>
          <a:p>
            <a:pPr lvl="1"/>
            <a:r>
              <a:rPr lang="cs-CZ" altLang="cs-CZ" sz="1600" dirty="0">
                <a:solidFill>
                  <a:schemeClr val="tx1"/>
                </a:solidFill>
                <a:latin typeface="+mj-lt"/>
              </a:rPr>
              <a:t>	- u oddlužení jen dlužník!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600" dirty="0">
                <a:latin typeface="+mj-lt"/>
              </a:rPr>
              <a:t>nutné prokázání úpadku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600" dirty="0">
                <a:latin typeface="+mj-lt"/>
              </a:rPr>
              <a:t>časově většinou omezené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600" dirty="0">
                <a:latin typeface="+mj-lt"/>
              </a:rPr>
              <a:t>zahájením se pozastavuje exekuce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600" dirty="0">
                <a:latin typeface="+mj-lt"/>
              </a:rPr>
              <a:t>nelze vést souběžně 2 IŘ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>
            <a:extLst>
              <a:ext uri="{FF2B5EF4-FFF2-40B4-BE49-F238E27FC236}">
                <a16:creationId xmlns:a16="http://schemas.microsoft.com/office/drawing/2014/main" id="{EF95D1FD-A42D-9F28-2D79-39DCC69ABC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63689" y="604051"/>
            <a:ext cx="10039739" cy="484172"/>
          </a:xfrm>
        </p:spPr>
        <p:txBody>
          <a:bodyPr wrap="square" anchor="ctr">
            <a:spAutoFit/>
          </a:bodyPr>
          <a:lstStyle/>
          <a:p>
            <a:pPr algn="ctr"/>
            <a:r>
              <a:rPr lang="cs-CZ" altLang="cs-CZ" b="1" u="sng" dirty="0"/>
              <a:t>Shrnutí – věřitelé</a:t>
            </a:r>
          </a:p>
        </p:txBody>
      </p:sp>
      <p:sp>
        <p:nvSpPr>
          <p:cNvPr id="21507" name="Zástupný text 1">
            <a:extLst>
              <a:ext uri="{FF2B5EF4-FFF2-40B4-BE49-F238E27FC236}">
                <a16:creationId xmlns:a16="http://schemas.microsoft.com/office/drawing/2014/main" id="{74485E57-1F91-CB53-9BA6-28B8F9912E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3445" y="1216026"/>
            <a:ext cx="4117943" cy="639763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Řízení exekuční</a:t>
            </a:r>
            <a:r>
              <a:rPr lang="cs-CZ" altLang="cs-CZ" dirty="0">
                <a:latin typeface="+mj-lt"/>
              </a:rPr>
              <a:t>	</a:t>
            </a:r>
          </a:p>
        </p:txBody>
      </p:sp>
      <p:sp>
        <p:nvSpPr>
          <p:cNvPr id="21508" name="Zástupný symbol pro obsah 2">
            <a:extLst>
              <a:ext uri="{FF2B5EF4-FFF2-40B4-BE49-F238E27FC236}">
                <a16:creationId xmlns:a16="http://schemas.microsoft.com/office/drawing/2014/main" id="{AE2D32E4-1A20-4DC3-B0AD-33BEB3967739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129005" y="2205038"/>
            <a:ext cx="4655975" cy="37766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altLang="cs-CZ" sz="1800" b="1" dirty="0">
                <a:latin typeface="+mj-lt"/>
              </a:rPr>
              <a:t>stačí 1 věřitel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800" dirty="0">
                <a:latin typeface="+mj-lt"/>
              </a:rPr>
              <a:t>nutný exekuční titul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800" dirty="0">
                <a:latin typeface="+mj-lt"/>
              </a:rPr>
              <a:t>uspokojuje se pohledávka věřitele, jež podal návrh na exekuci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800" dirty="0">
                <a:latin typeface="+mj-lt"/>
              </a:rPr>
              <a:t>splácí se celý dluh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800" b="1" dirty="0">
                <a:latin typeface="+mj-lt"/>
                <a:cs typeface="Calibri" panose="020F0502020204030204" pitchFamily="34" charset="0"/>
              </a:rPr>
              <a:t>oprávnění se uspokojují</a:t>
            </a:r>
            <a:r>
              <a:rPr lang="cs-CZ" altLang="cs-CZ" sz="1800" dirty="0">
                <a:latin typeface="+mj-lt"/>
                <a:cs typeface="Calibri" panose="020F0502020204030204" pitchFamily="34" charset="0"/>
              </a:rPr>
              <a:t> v pořadí </a:t>
            </a:r>
            <a:r>
              <a:rPr lang="cs-CZ" altLang="cs-CZ" sz="1800" b="1" dirty="0">
                <a:latin typeface="+mj-lt"/>
                <a:cs typeface="Calibri" panose="020F0502020204030204" pitchFamily="34" charset="0"/>
              </a:rPr>
              <a:t>podle okamžiku zahájení</a:t>
            </a:r>
            <a:r>
              <a:rPr lang="cs-CZ" altLang="cs-CZ" sz="1800" dirty="0">
                <a:latin typeface="+mj-lt"/>
                <a:cs typeface="Calibri" panose="020F0502020204030204" pitchFamily="34" charset="0"/>
              </a:rPr>
              <a:t> exekučního řízení. </a:t>
            </a:r>
            <a:endParaRPr lang="cs-CZ" altLang="cs-CZ" sz="1800" dirty="0">
              <a:latin typeface="+mj-lt"/>
            </a:endParaRPr>
          </a:p>
          <a:p>
            <a:pPr lvl="2">
              <a:buFont typeface="Wingdings" panose="05000000000000000000" pitchFamily="2" charset="2"/>
              <a:buChar char="Ø"/>
            </a:pPr>
            <a:endParaRPr lang="cs-CZ" altLang="cs-CZ" dirty="0"/>
          </a:p>
          <a:p>
            <a:pPr>
              <a:buFontTx/>
              <a:buNone/>
            </a:pPr>
            <a:r>
              <a:rPr lang="cs-CZ" altLang="cs-CZ" dirty="0"/>
              <a:t> </a:t>
            </a:r>
          </a:p>
          <a:p>
            <a:endParaRPr lang="cs-CZ" altLang="cs-CZ" sz="3600" dirty="0"/>
          </a:p>
        </p:txBody>
      </p:sp>
      <p:sp>
        <p:nvSpPr>
          <p:cNvPr id="21509" name="Zástupný text 2">
            <a:extLst>
              <a:ext uri="{FF2B5EF4-FFF2-40B4-BE49-F238E27FC236}">
                <a16:creationId xmlns:a16="http://schemas.microsoft.com/office/drawing/2014/main" id="{01FF0F41-756A-C2A2-C1FC-4ED1E7B9323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6170614" y="1216026"/>
            <a:ext cx="4041775" cy="639763"/>
          </a:xfrm>
        </p:spPr>
        <p:txBody>
          <a:bodyPr/>
          <a:lstStyle/>
          <a:p>
            <a:pPr algn="ctr"/>
            <a:r>
              <a:rPr lang="cs-CZ" altLang="cs-CZ" u="sng" dirty="0">
                <a:latin typeface="+mj-lt"/>
              </a:rPr>
              <a:t>Insolvenční řízení</a:t>
            </a:r>
          </a:p>
        </p:txBody>
      </p:sp>
      <p:sp>
        <p:nvSpPr>
          <p:cNvPr id="18438" name="Zástupný obsah 3">
            <a:extLst>
              <a:ext uri="{FF2B5EF4-FFF2-40B4-BE49-F238E27FC236}">
                <a16:creationId xmlns:a16="http://schemas.microsoft.com/office/drawing/2014/main" id="{10384A09-E263-BB37-55EB-3FD08D5D9393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>
          <a:xfrm>
            <a:off x="6096000" y="2205039"/>
            <a:ext cx="5007428" cy="370522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800" dirty="0">
                <a:latin typeface="+mj-lt"/>
              </a:rPr>
              <a:t>nutná pluralita věřitelů – </a:t>
            </a:r>
            <a:r>
              <a:rPr lang="cs-CZ" altLang="cs-CZ" sz="1800" b="1" dirty="0">
                <a:latin typeface="+mj-lt"/>
              </a:rPr>
              <a:t>alespoň 2</a:t>
            </a:r>
            <a:r>
              <a:rPr lang="cs-CZ" altLang="cs-CZ" sz="1800" dirty="0">
                <a:latin typeface="+mj-lt"/>
              </a:rPr>
              <a:t> (! ne 2 pohledávky! 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800" dirty="0">
                <a:latin typeface="+mj-lt"/>
              </a:rPr>
              <a:t>nutné prokázání úpadku 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800" dirty="0">
                <a:latin typeface="+mj-lt"/>
              </a:rPr>
              <a:t>uspokojuje se více pohledávek více věřitelů najednou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800" dirty="0">
                <a:latin typeface="+mj-lt"/>
              </a:rPr>
              <a:t>splácí se jen dle možností dlužníka (majetek, příjmy)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1800" dirty="0">
                <a:latin typeface="+mj-lt"/>
                <a:cs typeface="Calibri" panose="020F0502020204030204" pitchFamily="34" charset="0"/>
              </a:rPr>
              <a:t>věřitelé se uspokojují </a:t>
            </a:r>
            <a:r>
              <a:rPr lang="cs-CZ" altLang="cs-CZ" sz="1800" b="1" dirty="0">
                <a:latin typeface="+mj-lt"/>
                <a:cs typeface="Calibri" panose="020F0502020204030204" pitchFamily="34" charset="0"/>
              </a:rPr>
              <a:t>zásadně poměrně </a:t>
            </a:r>
            <a:endParaRPr lang="cs-CZ" altLang="cs-CZ" dirty="0">
              <a:latin typeface="+mj-lt"/>
            </a:endParaRPr>
          </a:p>
          <a:p>
            <a:pPr>
              <a:buFontTx/>
              <a:buNone/>
              <a:defRPr/>
            </a:pPr>
            <a:endParaRPr lang="cs-CZ" alt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57B50-DEB6-6D0D-6A77-A31D8C99F0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F55C83F0-6A38-884C-5F2D-F8959A522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V. Milostivé léto</a:t>
            </a:r>
          </a:p>
        </p:txBody>
      </p:sp>
    </p:spTree>
    <p:extLst>
      <p:ext uri="{BB962C8B-B14F-4D97-AF65-F5344CB8AC3E}">
        <p14:creationId xmlns:p14="http://schemas.microsoft.com/office/powerpoint/2010/main" val="217225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6">
            <a:extLst>
              <a:ext uri="{FF2B5EF4-FFF2-40B4-BE49-F238E27FC236}">
                <a16:creationId xmlns:a16="http://schemas.microsoft.com/office/drawing/2014/main" id="{E55F3E1B-4A21-5C09-6E39-D66ED9A3DC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9673" y="274638"/>
            <a:ext cx="10021078" cy="798382"/>
          </a:xfrm>
        </p:spPr>
        <p:txBody>
          <a:bodyPr/>
          <a:lstStyle/>
          <a:p>
            <a:pPr algn="ctr"/>
            <a:r>
              <a:rPr lang="cs-CZ" altLang="cs-CZ" b="1" u="sng" dirty="0"/>
              <a:t>„Milostivé léto“</a:t>
            </a:r>
          </a:p>
        </p:txBody>
      </p:sp>
      <p:sp>
        <p:nvSpPr>
          <p:cNvPr id="22531" name="Zástupný obsah 7">
            <a:extLst>
              <a:ext uri="{FF2B5EF4-FFF2-40B4-BE49-F238E27FC236}">
                <a16:creationId xmlns:a16="http://schemas.microsoft.com/office/drawing/2014/main" id="{0D2BFC54-EA83-D9C4-1584-3CDAFB8C306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19672" y="1700213"/>
            <a:ext cx="9946433" cy="4525962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cs-CZ" altLang="cs-CZ" sz="1900" b="1" u="sng" dirty="0">
                <a:latin typeface="+mj-lt"/>
              </a:rPr>
              <a:t>Milostivé léto I. - </a:t>
            </a:r>
            <a:r>
              <a:rPr lang="pl-PL" sz="1900" b="1" u="sng" dirty="0">
                <a:latin typeface="+mj-lt"/>
              </a:rPr>
              <a:t>od 28.10. 2021 do 28. 01. 2022</a:t>
            </a:r>
          </a:p>
          <a:p>
            <a:pPr marL="0" indent="0">
              <a:buNone/>
              <a:defRPr/>
            </a:pPr>
            <a:r>
              <a:rPr lang="cs-CZ" altLang="cs-CZ" sz="1900" b="1" dirty="0">
                <a:latin typeface="+mj-lt"/>
              </a:rPr>
              <a:t>	- </a:t>
            </a:r>
            <a:r>
              <a:rPr lang="cs-CZ" altLang="cs-CZ" sz="1900" dirty="0">
                <a:latin typeface="+mj-lt"/>
              </a:rPr>
              <a:t>dluhy vymáhané soudním exekutorem</a:t>
            </a:r>
          </a:p>
          <a:p>
            <a:pPr lvl="1">
              <a:defRPr/>
            </a:pPr>
            <a:endParaRPr lang="cs-CZ" altLang="cs-CZ" sz="1900" b="1" u="sng" dirty="0">
              <a:latin typeface="+mj-lt"/>
            </a:endParaRPr>
          </a:p>
          <a:p>
            <a:pPr>
              <a:defRPr/>
            </a:pPr>
            <a:r>
              <a:rPr lang="cs-CZ" altLang="cs-CZ" sz="1900" b="1" u="sng" dirty="0">
                <a:latin typeface="+mj-lt"/>
              </a:rPr>
              <a:t>Milostivé léto II. – od 01.09.2022 do 30.11.2022</a:t>
            </a:r>
          </a:p>
          <a:p>
            <a:pPr marL="0" indent="0">
              <a:buNone/>
              <a:defRPr/>
            </a:pPr>
            <a:r>
              <a:rPr lang="cs-CZ" sz="1900" dirty="0">
                <a:latin typeface="+mj-lt"/>
              </a:rPr>
              <a:t>	- týkalo se peněžních dluhů fyzickým osob vůči státu (a dalším veřejnoprávním 	věřitelům) </a:t>
            </a:r>
            <a:r>
              <a:rPr lang="cs-CZ" sz="1900" u="sng" dirty="0">
                <a:latin typeface="+mj-lt"/>
              </a:rPr>
              <a:t>vymáhaných soudním exekutorem</a:t>
            </a:r>
            <a:r>
              <a:rPr lang="cs-CZ" sz="1900" dirty="0">
                <a:latin typeface="+mj-lt"/>
              </a:rPr>
              <a:t>.</a:t>
            </a:r>
          </a:p>
          <a:p>
            <a:pPr algn="just">
              <a:defRPr/>
            </a:pPr>
            <a:r>
              <a:rPr lang="cs-CZ" altLang="cs-CZ" sz="1900" b="1" u="sng" dirty="0">
                <a:latin typeface="+mj-lt"/>
              </a:rPr>
              <a:t>Milostivé léto III. („daňové a pojistné“)</a:t>
            </a:r>
            <a:r>
              <a:rPr lang="cs-CZ" altLang="cs-CZ" sz="1900" b="1" dirty="0">
                <a:latin typeface="+mj-lt"/>
              </a:rPr>
              <a:t> - 01.07.2023 - 30.11.2023</a:t>
            </a:r>
            <a:endParaRPr lang="cs-CZ" sz="1900" b="1" dirty="0">
              <a:latin typeface="+mj-lt"/>
            </a:endParaRPr>
          </a:p>
          <a:p>
            <a:pPr marL="0" indent="0">
              <a:buNone/>
              <a:defRPr/>
            </a:pPr>
            <a:r>
              <a:rPr lang="cs-CZ" sz="1900" dirty="0">
                <a:latin typeface="+mj-lt"/>
              </a:rPr>
              <a:t>	- nevztahuje se na dluhy vymáhané soudním exekutorem!!!</a:t>
            </a:r>
          </a:p>
          <a:p>
            <a:pPr algn="just">
              <a:defRPr/>
            </a:pPr>
            <a:r>
              <a:rPr lang="cs-CZ" sz="1900" b="1" u="sng" dirty="0">
                <a:latin typeface="+mj-lt"/>
              </a:rPr>
              <a:t>Milostivé léto IV. – od 01.7.2024 do 30.11.2024</a:t>
            </a:r>
          </a:p>
          <a:p>
            <a:pPr marL="0" indent="0" algn="just">
              <a:buNone/>
              <a:defRPr/>
            </a:pPr>
            <a:r>
              <a:rPr lang="cs-CZ" sz="1900" dirty="0">
                <a:latin typeface="+mj-lt"/>
              </a:rPr>
              <a:t>	- dluhy vůči zdravotním pojišťovnám vymáhané v rámci daňové exekuce (tj. ne 	prostřednictvím soudního exekutora)</a:t>
            </a:r>
          </a:p>
          <a:p>
            <a:pPr marL="0" indent="0" algn="just">
              <a:buNone/>
              <a:defRPr/>
            </a:pPr>
            <a:endParaRPr lang="cs-CZ" sz="1900" dirty="0">
              <a:latin typeface="+mj-lt"/>
            </a:endParaRP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cs-CZ" altLang="cs-CZ" sz="1900" dirty="0">
                <a:latin typeface="+mj-lt"/>
              </a:rPr>
              <a:t> netýká se PO a dlužníků v oddlužení!</a:t>
            </a:r>
          </a:p>
          <a:p>
            <a:pPr lvl="1">
              <a:defRPr/>
            </a:pPr>
            <a:endParaRPr lang="cs-CZ" alt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>
            <a:extLst>
              <a:ext uri="{FF2B5EF4-FFF2-40B4-BE49-F238E27FC236}">
                <a16:creationId xmlns:a16="http://schemas.microsoft.com/office/drawing/2014/main" id="{FE3D9942-7F1B-4A1D-300A-5462AED6EF9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101435" y="2784764"/>
            <a:ext cx="5507183" cy="1704109"/>
          </a:xfrm>
        </p:spPr>
        <p:txBody>
          <a:bodyPr>
            <a:normAutofit fontScale="32500" lnSpcReduction="20000"/>
          </a:bodyPr>
          <a:lstStyle/>
          <a:p>
            <a:endParaRPr lang="cs-CZ" altLang="cs-CZ" dirty="0"/>
          </a:p>
          <a:p>
            <a:endParaRPr lang="cs-CZ" altLang="cs-CZ" dirty="0"/>
          </a:p>
          <a:p>
            <a:pPr algn="ctr">
              <a:buFontTx/>
              <a:buNone/>
            </a:pPr>
            <a:r>
              <a:rPr lang="cs-CZ" altLang="cs-CZ" sz="6200" b="1" dirty="0">
                <a:latin typeface="+mj-lt"/>
              </a:rPr>
              <a:t>Přeji krásný a pohodový předvánoční čas </a:t>
            </a:r>
            <a:r>
              <a:rPr lang="cs-CZ" altLang="cs-CZ" sz="6200" b="1" dirty="0">
                <a:latin typeface="+mj-lt"/>
                <a:sym typeface="Wingdings" panose="05000000000000000000" pitchFamily="2" charset="2"/>
              </a:rPr>
              <a:t></a:t>
            </a:r>
          </a:p>
          <a:p>
            <a:pPr algn="ctr">
              <a:buFontTx/>
              <a:buNone/>
            </a:pPr>
            <a:r>
              <a:rPr lang="cs-CZ" altLang="cs-CZ" sz="6200" b="1" dirty="0">
                <a:latin typeface="+mj-lt"/>
                <a:sym typeface="Wingdings" panose="05000000000000000000" pitchFamily="2" charset="2"/>
              </a:rPr>
              <a:t>Silvie Anderlová</a:t>
            </a:r>
          </a:p>
          <a:p>
            <a:pPr>
              <a:buFontTx/>
              <a:buNone/>
            </a:pPr>
            <a:endParaRPr lang="cs-CZ" altLang="cs-CZ" sz="3600" dirty="0"/>
          </a:p>
        </p:txBody>
      </p:sp>
      <p:pic>
        <p:nvPicPr>
          <p:cNvPr id="3" name="Obrázek 2" descr="Obsah obrázku hračka, sněhulák, Štědrý večer, vánoční dekorace&#10;&#10;Obsah generovaný pomocí AI může být nesprávný.">
            <a:extLst>
              <a:ext uri="{FF2B5EF4-FFF2-40B4-BE49-F238E27FC236}">
                <a16:creationId xmlns:a16="http://schemas.microsoft.com/office/drawing/2014/main" id="{4A9ACFF4-465F-79FA-721E-F95727EC9D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008235" y="2246169"/>
            <a:ext cx="4867275" cy="3238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Akademická literatura 16: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50520990_TF03431380_Win32" id="{ACD6D814-C550-4083-A507-E17E803CF6FF}" vid="{F8172EE1-C008-4F5E-A652-0CC1158B54B1}"/>
    </a:ext>
  </a:extLst>
</a:theme>
</file>

<file path=ppt/theme/theme2.xml><?xml version="1.0" encoding="utf-8"?>
<a:theme xmlns:a="http://schemas.openxmlformats.org/drawingml/2006/main" name="Motiv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DDBB83-77C1-4099-A0AA-289882E745E2}">
  <ds:schemaRefs>
    <ds:schemaRef ds:uri="http://schemas.microsoft.com/office/2006/documentManagement/types"/>
    <ds:schemaRef ds:uri="4873beb7-5857-4685-be1f-d57550cc96cc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tf03431380_win32</Template>
  <TotalTime>34</TotalTime>
  <Words>1751</Words>
  <Application>Microsoft Office PowerPoint</Application>
  <PresentationFormat>Širokoúhlá obrazovka</PresentationFormat>
  <Paragraphs>254</Paragraphs>
  <Slides>28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5" baseType="lpstr">
      <vt:lpstr>Arial</vt:lpstr>
      <vt:lpstr>Calibri</vt:lpstr>
      <vt:lpstr>Euphemia</vt:lpstr>
      <vt:lpstr>Plantagenet Cherokee</vt:lpstr>
      <vt:lpstr>Times New Roman</vt:lpstr>
      <vt:lpstr>Wingdings</vt:lpstr>
      <vt:lpstr>Akademická literatura 16:9</vt:lpstr>
      <vt:lpstr>Kpd/evrms - ZS 2025/2026  „Exekuční versus insolvenční řízení“</vt:lpstr>
      <vt:lpstr>Prezentace aplikace PowerPoint</vt:lpstr>
      <vt:lpstr>I. Obecně k vymáhání pohledávek v současnosti</vt:lpstr>
      <vt:lpstr>Použité zkratky </vt:lpstr>
      <vt:lpstr>Vymáhání pohledávek po splatnosti</vt:lpstr>
      <vt:lpstr>„Daňová exekuce</vt:lpstr>
      <vt:lpstr>II. Exekuční řízení</vt:lpstr>
      <vt:lpstr>Exekuční řízení </vt:lpstr>
      <vt:lpstr>Exekuční řízení </vt:lpstr>
      <vt:lpstr>Exekuční titul - § 40 EŘ</vt:lpstr>
      <vt:lpstr>Ukončení / přerušení exekučního řízení </vt:lpstr>
      <vt:lpstr>III. Insolvenční řízení</vt:lpstr>
      <vt:lpstr>Právní předpisy I.</vt:lpstr>
      <vt:lpstr>Insolvenční řízení</vt:lpstr>
      <vt:lpstr>Účinky zahájení insolvenčního řízení na exekuční řízení </vt:lpstr>
      <vt:lpstr>Způsoby řešení úpadku</vt:lpstr>
      <vt:lpstr>Insolvenční rejstřík - §§ 419 a násl. IZ</vt:lpstr>
      <vt:lpstr>IV. Srovnání Insolvenční a exekučního řízení</vt:lpstr>
      <vt:lpstr>Exekučním řízení po skončení insolvenčního řízení</vt:lpstr>
      <vt:lpstr>Právní úprava</vt:lpstr>
      <vt:lpstr>Účastníci řízení </vt:lpstr>
      <vt:lpstr>Vymáhané plnění</vt:lpstr>
      <vt:lpstr>Způsoby provedení</vt:lpstr>
      <vt:lpstr>Shrnutí – typologie řízení</vt:lpstr>
      <vt:lpstr>Shrnutí – věřitelé</vt:lpstr>
      <vt:lpstr>V. Milostivé léto</vt:lpstr>
      <vt:lpstr>„Milostivé léto“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právo 2 LS 2022/2023</dc:title>
  <dc:creator>Silvie Anderlová</dc:creator>
  <cp:lastModifiedBy>Hana Slavíková</cp:lastModifiedBy>
  <cp:revision>12</cp:revision>
  <dcterms:created xsi:type="dcterms:W3CDTF">2023-02-20T13:23:28Z</dcterms:created>
  <dcterms:modified xsi:type="dcterms:W3CDTF">2025-12-08T14:06:19Z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