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8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34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35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58"/>
  </p:notesMasterIdLst>
  <p:sldIdLst>
    <p:sldId id="331" r:id="rId5"/>
    <p:sldId id="334" r:id="rId6"/>
    <p:sldId id="417" r:id="rId7"/>
    <p:sldId id="416" r:id="rId8"/>
    <p:sldId id="418" r:id="rId9"/>
    <p:sldId id="426" r:id="rId10"/>
    <p:sldId id="428" r:id="rId11"/>
    <p:sldId id="427" r:id="rId12"/>
    <p:sldId id="470" r:id="rId13"/>
    <p:sldId id="429" r:id="rId14"/>
    <p:sldId id="430" r:id="rId15"/>
    <p:sldId id="431" r:id="rId16"/>
    <p:sldId id="444" r:id="rId17"/>
    <p:sldId id="432" r:id="rId18"/>
    <p:sldId id="467" r:id="rId19"/>
    <p:sldId id="446" r:id="rId20"/>
    <p:sldId id="448" r:id="rId21"/>
    <p:sldId id="447" r:id="rId22"/>
    <p:sldId id="449" r:id="rId23"/>
    <p:sldId id="450" r:id="rId24"/>
    <p:sldId id="451" r:id="rId25"/>
    <p:sldId id="464" r:id="rId26"/>
    <p:sldId id="466" r:id="rId27"/>
    <p:sldId id="474" r:id="rId28"/>
    <p:sldId id="465" r:id="rId29"/>
    <p:sldId id="452" r:id="rId30"/>
    <p:sldId id="453" r:id="rId31"/>
    <p:sldId id="455" r:id="rId32"/>
    <p:sldId id="456" r:id="rId33"/>
    <p:sldId id="458" r:id="rId34"/>
    <p:sldId id="459" r:id="rId35"/>
    <p:sldId id="468" r:id="rId36"/>
    <p:sldId id="460" r:id="rId37"/>
    <p:sldId id="461" r:id="rId38"/>
    <p:sldId id="462" r:id="rId39"/>
    <p:sldId id="463" r:id="rId40"/>
    <p:sldId id="469" r:id="rId41"/>
    <p:sldId id="436" r:id="rId42"/>
    <p:sldId id="433" r:id="rId43"/>
    <p:sldId id="435" r:id="rId44"/>
    <p:sldId id="437" r:id="rId45"/>
    <p:sldId id="438" r:id="rId46"/>
    <p:sldId id="439" r:id="rId47"/>
    <p:sldId id="440" r:id="rId48"/>
    <p:sldId id="472" r:id="rId49"/>
    <p:sldId id="443" r:id="rId50"/>
    <p:sldId id="441" r:id="rId51"/>
    <p:sldId id="471" r:id="rId52"/>
    <p:sldId id="473" r:id="rId53"/>
    <p:sldId id="442" r:id="rId54"/>
    <p:sldId id="422" r:id="rId55"/>
    <p:sldId id="423" r:id="rId56"/>
    <p:sldId id="424" r:id="rId57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-108" charset="0"/>
        <a:ea typeface="ＭＳ Ｐゴシック" pitchFamily="-108" charset="-128"/>
        <a:cs typeface="ＭＳ Ｐゴシック" pitchFamily="-108" charset="-128"/>
      </a:defRPr>
    </a:lvl1pPr>
    <a:lvl2pPr marL="4572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-108" charset="0"/>
        <a:ea typeface="ＭＳ Ｐゴシック" pitchFamily="-108" charset="-128"/>
        <a:cs typeface="ＭＳ Ｐゴシック" pitchFamily="-108" charset="-128"/>
      </a:defRPr>
    </a:lvl2pPr>
    <a:lvl3pPr marL="9144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-108" charset="0"/>
        <a:ea typeface="ＭＳ Ｐゴシック" pitchFamily="-108" charset="-128"/>
        <a:cs typeface="ＭＳ Ｐゴシック" pitchFamily="-108" charset="-128"/>
      </a:defRPr>
    </a:lvl3pPr>
    <a:lvl4pPr marL="13716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-108" charset="0"/>
        <a:ea typeface="ＭＳ Ｐゴシック" pitchFamily="-108" charset="-128"/>
        <a:cs typeface="ＭＳ Ｐゴシック" pitchFamily="-108" charset="-128"/>
      </a:defRPr>
    </a:lvl4pPr>
    <a:lvl5pPr marL="18288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-108" charset="0"/>
        <a:ea typeface="ＭＳ Ｐゴシック" pitchFamily="-108" charset="-128"/>
        <a:cs typeface="ＭＳ Ｐゴシック" pitchFamily="-108" charset="-128"/>
      </a:defRPr>
    </a:lvl5pPr>
    <a:lvl6pPr marL="2286000" algn="l" defTabSz="457200" rtl="0" eaLnBrk="1" latinLnBrk="0" hangingPunct="1">
      <a:defRPr sz="2400" kern="1200">
        <a:solidFill>
          <a:schemeClr val="tx1"/>
        </a:solidFill>
        <a:latin typeface="Arial" pitchFamily="-108" charset="0"/>
        <a:ea typeface="ＭＳ Ｐゴシック" pitchFamily="-108" charset="-128"/>
        <a:cs typeface="ＭＳ Ｐゴシック" pitchFamily="-108" charset="-128"/>
      </a:defRPr>
    </a:lvl6pPr>
    <a:lvl7pPr marL="2743200" algn="l" defTabSz="457200" rtl="0" eaLnBrk="1" latinLnBrk="0" hangingPunct="1">
      <a:defRPr sz="2400" kern="1200">
        <a:solidFill>
          <a:schemeClr val="tx1"/>
        </a:solidFill>
        <a:latin typeface="Arial" pitchFamily="-108" charset="0"/>
        <a:ea typeface="ＭＳ Ｐゴシック" pitchFamily="-108" charset="-128"/>
        <a:cs typeface="ＭＳ Ｐゴシック" pitchFamily="-108" charset="-128"/>
      </a:defRPr>
    </a:lvl7pPr>
    <a:lvl8pPr marL="3200400" algn="l" defTabSz="457200" rtl="0" eaLnBrk="1" latinLnBrk="0" hangingPunct="1">
      <a:defRPr sz="2400" kern="1200">
        <a:solidFill>
          <a:schemeClr val="tx1"/>
        </a:solidFill>
        <a:latin typeface="Arial" pitchFamily="-108" charset="0"/>
        <a:ea typeface="ＭＳ Ｐゴシック" pitchFamily="-108" charset="-128"/>
        <a:cs typeface="ＭＳ Ｐゴシック" pitchFamily="-108" charset="-128"/>
      </a:defRPr>
    </a:lvl8pPr>
    <a:lvl9pPr marL="3657600" algn="l" defTabSz="457200" rtl="0" eaLnBrk="1" latinLnBrk="0" hangingPunct="1">
      <a:defRPr sz="2400" kern="1200">
        <a:solidFill>
          <a:schemeClr val="tx1"/>
        </a:solidFill>
        <a:latin typeface="Arial" pitchFamily="-108" charset="0"/>
        <a:ea typeface="ＭＳ Ｐゴシック" pitchFamily="-108" charset="-128"/>
        <a:cs typeface="ＭＳ Ｐゴシック" pitchFamily="-108" charset="-128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Zdeněk Samuel" initials="ZS" lastIdx="1" clrIdx="0">
    <p:extLst>
      <p:ext uri="{19B8F6BF-5375-455C-9EA6-DF929625EA0E}">
        <p15:presenceInfo xmlns:p15="http://schemas.microsoft.com/office/powerpoint/2012/main" userId="S-1-5-21-1429977259-3494296213-979032405-1113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ECFF"/>
    <a:srgbClr val="CCCCFF"/>
    <a:srgbClr val="CCFFFF"/>
    <a:srgbClr val="FFCCCC"/>
    <a:srgbClr val="F5B5B3"/>
    <a:srgbClr val="FF9900"/>
    <a:srgbClr val="DA5121"/>
    <a:srgbClr val="CC3300"/>
    <a:srgbClr val="990000"/>
    <a:srgbClr val="AC33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83569" autoAdjust="0"/>
  </p:normalViewPr>
  <p:slideViewPr>
    <p:cSldViewPr snapToObjects="1">
      <p:cViewPr varScale="1">
        <p:scale>
          <a:sx n="97" d="100"/>
          <a:sy n="97" d="100"/>
        </p:scale>
        <p:origin x="1428" y="-138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61" Type="http://schemas.openxmlformats.org/officeDocument/2006/relationships/viewProps" Target="viewProps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commentAuthors" Target="commentAuthor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39"/>
    </mc:Choice>
    <mc:Fallback>
      <c:style val="39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en-US"/>
              <a:t>Bugs found by …</a:t>
            </a:r>
            <a:endParaRPr lang="cs-CZ"/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QA</c:v>
                </c:pt>
              </c:strCache>
            </c:strRef>
          </c:tx>
          <c:invertIfNegative val="0"/>
          <c:cat>
            <c:numRef>
              <c:f>List1!$A$2:$A$7</c:f>
              <c:numCache>
                <c:formatCode>General</c:formatCode>
                <c:ptCount val="6"/>
                <c:pt idx="0">
                  <c:v>2002</c:v>
                </c:pt>
                <c:pt idx="1">
                  <c:v>2004</c:v>
                </c:pt>
                <c:pt idx="2">
                  <c:v>2006</c:v>
                </c:pt>
                <c:pt idx="3">
                  <c:v>2008</c:v>
                </c:pt>
                <c:pt idx="4">
                  <c:v>2010</c:v>
                </c:pt>
                <c:pt idx="5">
                  <c:v>2012</c:v>
                </c:pt>
              </c:numCache>
            </c:numRef>
          </c:cat>
          <c:val>
            <c:numRef>
              <c:f>List1!$B$2:$B$7</c:f>
              <c:numCache>
                <c:formatCode>General</c:formatCode>
                <c:ptCount val="6"/>
                <c:pt idx="0">
                  <c:v>0</c:v>
                </c:pt>
                <c:pt idx="1">
                  <c:v>10</c:v>
                </c:pt>
                <c:pt idx="2">
                  <c:v>30</c:v>
                </c:pt>
                <c:pt idx="3">
                  <c:v>51</c:v>
                </c:pt>
                <c:pt idx="4">
                  <c:v>46</c:v>
                </c:pt>
                <c:pt idx="5">
                  <c:v>53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devel</c:v>
                </c:pt>
              </c:strCache>
            </c:strRef>
          </c:tx>
          <c:invertIfNegative val="0"/>
          <c:cat>
            <c:numRef>
              <c:f>List1!$A$2:$A$7</c:f>
              <c:numCache>
                <c:formatCode>General</c:formatCode>
                <c:ptCount val="6"/>
                <c:pt idx="0">
                  <c:v>2002</c:v>
                </c:pt>
                <c:pt idx="1">
                  <c:v>2004</c:v>
                </c:pt>
                <c:pt idx="2">
                  <c:v>2006</c:v>
                </c:pt>
                <c:pt idx="3">
                  <c:v>2008</c:v>
                </c:pt>
                <c:pt idx="4">
                  <c:v>2010</c:v>
                </c:pt>
                <c:pt idx="5">
                  <c:v>2012</c:v>
                </c:pt>
              </c:numCache>
            </c:numRef>
          </c:cat>
          <c:val>
            <c:numRef>
              <c:f>List1!$C$2:$C$7</c:f>
              <c:numCache>
                <c:formatCode>General</c:formatCode>
                <c:ptCount val="6"/>
                <c:pt idx="0">
                  <c:v>50</c:v>
                </c:pt>
                <c:pt idx="1">
                  <c:v>48</c:v>
                </c:pt>
                <c:pt idx="2">
                  <c:v>45</c:v>
                </c:pt>
                <c:pt idx="3">
                  <c:v>35</c:v>
                </c:pt>
                <c:pt idx="4">
                  <c:v>42</c:v>
                </c:pt>
                <c:pt idx="5">
                  <c:v>37</c:v>
                </c:pt>
              </c:numCache>
            </c:numRef>
          </c:val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Customers</c:v>
                </c:pt>
              </c:strCache>
            </c:strRef>
          </c:tx>
          <c:invertIfNegative val="0"/>
          <c:cat>
            <c:numRef>
              <c:f>List1!$A$2:$A$7</c:f>
              <c:numCache>
                <c:formatCode>General</c:formatCode>
                <c:ptCount val="6"/>
                <c:pt idx="0">
                  <c:v>2002</c:v>
                </c:pt>
                <c:pt idx="1">
                  <c:v>2004</c:v>
                </c:pt>
                <c:pt idx="2">
                  <c:v>2006</c:v>
                </c:pt>
                <c:pt idx="3">
                  <c:v>2008</c:v>
                </c:pt>
                <c:pt idx="4">
                  <c:v>2010</c:v>
                </c:pt>
                <c:pt idx="5">
                  <c:v>2012</c:v>
                </c:pt>
              </c:numCache>
            </c:numRef>
          </c:cat>
          <c:val>
            <c:numRef>
              <c:f>List1!$D$2:$D$7</c:f>
              <c:numCache>
                <c:formatCode>General</c:formatCode>
                <c:ptCount val="6"/>
                <c:pt idx="0">
                  <c:v>50</c:v>
                </c:pt>
                <c:pt idx="1">
                  <c:v>42</c:v>
                </c:pt>
                <c:pt idx="2">
                  <c:v>25</c:v>
                </c:pt>
                <c:pt idx="3">
                  <c:v>14</c:v>
                </c:pt>
                <c:pt idx="4">
                  <c:v>12</c:v>
                </c:pt>
                <c:pt idx="5">
                  <c:v>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77619520"/>
        <c:axId val="277623440"/>
      </c:barChart>
      <c:catAx>
        <c:axId val="2776195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277623440"/>
        <c:crosses val="autoZero"/>
        <c:auto val="1"/>
        <c:lblAlgn val="ctr"/>
        <c:lblOffset val="100"/>
        <c:noMultiLvlLbl val="0"/>
      </c:catAx>
      <c:valAx>
        <c:axId val="277623440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crossAx val="277619520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2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E7A824C-935E-413D-B57A-1A1D4B2EFFFC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E7958B2F-739F-47C5-85E9-ABB61DFD86AE}">
      <dgm:prSet phldrT="[Text]" custT="1"/>
      <dgm:spPr>
        <a:solidFill>
          <a:srgbClr val="AC3323"/>
        </a:solidFill>
      </dgm:spPr>
      <dgm:t>
        <a:bodyPr/>
        <a:lstStyle/>
        <a:p>
          <a:r>
            <a:rPr lang="en-US" sz="3600" dirty="0" smtClean="0"/>
            <a:t>Before QA</a:t>
          </a:r>
          <a:endParaRPr lang="cs-CZ" sz="3600" dirty="0"/>
        </a:p>
      </dgm:t>
    </dgm:pt>
    <dgm:pt modelId="{98E4CDCB-7A8D-42BF-B39A-3A2A406F65B6}" type="parTrans" cxnId="{B32EB5A7-F239-415F-A470-98D41068AA00}">
      <dgm:prSet/>
      <dgm:spPr/>
      <dgm:t>
        <a:bodyPr/>
        <a:lstStyle/>
        <a:p>
          <a:endParaRPr lang="cs-CZ"/>
        </a:p>
      </dgm:t>
    </dgm:pt>
    <dgm:pt modelId="{F689ECC7-16DC-4FB3-B92D-D82E11D5C781}" type="sibTrans" cxnId="{B32EB5A7-F239-415F-A470-98D41068AA00}">
      <dgm:prSet/>
      <dgm:spPr/>
      <dgm:t>
        <a:bodyPr/>
        <a:lstStyle/>
        <a:p>
          <a:endParaRPr lang="cs-CZ"/>
        </a:p>
      </dgm:t>
    </dgm:pt>
    <dgm:pt modelId="{3E85051C-6F4B-4FC2-9AEA-4F4F32A8DC17}">
      <dgm:prSet phldrT="[Text]" custT="1"/>
      <dgm:spPr>
        <a:solidFill>
          <a:srgbClr val="AC3323"/>
        </a:solidFill>
      </dgm:spPr>
      <dgm:t>
        <a:bodyPr/>
        <a:lstStyle/>
        <a:p>
          <a:r>
            <a:rPr lang="en-US" sz="3600" dirty="0" smtClean="0"/>
            <a:t>QA</a:t>
          </a:r>
          <a:endParaRPr lang="cs-CZ" sz="3600" dirty="0"/>
        </a:p>
      </dgm:t>
    </dgm:pt>
    <dgm:pt modelId="{DA1FC7D2-275A-493B-A615-0773F9EEED97}" type="parTrans" cxnId="{CD42D6B7-A9B7-4DCA-AA58-5C8A47E8B380}">
      <dgm:prSet/>
      <dgm:spPr/>
      <dgm:t>
        <a:bodyPr/>
        <a:lstStyle/>
        <a:p>
          <a:endParaRPr lang="cs-CZ"/>
        </a:p>
      </dgm:t>
    </dgm:pt>
    <dgm:pt modelId="{19E3D97C-809D-4963-8ACF-E44DCAB090D2}" type="sibTrans" cxnId="{CD42D6B7-A9B7-4DCA-AA58-5C8A47E8B380}">
      <dgm:prSet/>
      <dgm:spPr/>
      <dgm:t>
        <a:bodyPr/>
        <a:lstStyle/>
        <a:p>
          <a:endParaRPr lang="cs-CZ"/>
        </a:p>
      </dgm:t>
    </dgm:pt>
    <dgm:pt modelId="{D2A81599-5BD6-4ACD-8056-F46298475133}" type="pres">
      <dgm:prSet presAssocID="{CE7A824C-935E-413D-B57A-1A1D4B2EFFFC}" presName="Name0" presStyleCnt="0">
        <dgm:presLayoutVars>
          <dgm:dir/>
          <dgm:animLvl val="lvl"/>
          <dgm:resizeHandles val="exact"/>
        </dgm:presLayoutVars>
      </dgm:prSet>
      <dgm:spPr/>
    </dgm:pt>
    <dgm:pt modelId="{E2FAA170-EB95-4823-A276-EBC1DECF7534}" type="pres">
      <dgm:prSet presAssocID="{E7958B2F-739F-47C5-85E9-ABB61DFD86AE}" presName="parTxOnly" presStyleLbl="node1" presStyleIdx="0" presStyleCnt="2" custScaleY="73157" custLinFactNeighborY="-9693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A2F9291-8881-4ADC-AC59-18ADF97A9D0C}" type="pres">
      <dgm:prSet presAssocID="{F689ECC7-16DC-4FB3-B92D-D82E11D5C781}" presName="parTxOnlySpace" presStyleCnt="0"/>
      <dgm:spPr/>
    </dgm:pt>
    <dgm:pt modelId="{05C7788E-B3F7-429E-AC73-43AB7025B8C0}" type="pres">
      <dgm:prSet presAssocID="{3E85051C-6F4B-4FC2-9AEA-4F4F32A8DC17}" presName="parTxOnly" presStyleLbl="node1" presStyleIdx="1" presStyleCnt="2" custScaleY="73157" custLinFactNeighborY="-9693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32EB5A7-F239-415F-A470-98D41068AA00}" srcId="{CE7A824C-935E-413D-B57A-1A1D4B2EFFFC}" destId="{E7958B2F-739F-47C5-85E9-ABB61DFD86AE}" srcOrd="0" destOrd="0" parTransId="{98E4CDCB-7A8D-42BF-B39A-3A2A406F65B6}" sibTransId="{F689ECC7-16DC-4FB3-B92D-D82E11D5C781}"/>
    <dgm:cxn modelId="{E8609DAF-288A-4BE7-9F9E-4E80D0D6F10D}" type="presOf" srcId="{E7958B2F-739F-47C5-85E9-ABB61DFD86AE}" destId="{E2FAA170-EB95-4823-A276-EBC1DECF7534}" srcOrd="0" destOrd="0" presId="urn:microsoft.com/office/officeart/2005/8/layout/chevron1"/>
    <dgm:cxn modelId="{E1F0FEDE-5D15-4267-B47A-78CDDFA62853}" type="presOf" srcId="{CE7A824C-935E-413D-B57A-1A1D4B2EFFFC}" destId="{D2A81599-5BD6-4ACD-8056-F46298475133}" srcOrd="0" destOrd="0" presId="urn:microsoft.com/office/officeart/2005/8/layout/chevron1"/>
    <dgm:cxn modelId="{CD42D6B7-A9B7-4DCA-AA58-5C8A47E8B380}" srcId="{CE7A824C-935E-413D-B57A-1A1D4B2EFFFC}" destId="{3E85051C-6F4B-4FC2-9AEA-4F4F32A8DC17}" srcOrd="1" destOrd="0" parTransId="{DA1FC7D2-275A-493B-A615-0773F9EEED97}" sibTransId="{19E3D97C-809D-4963-8ACF-E44DCAB090D2}"/>
    <dgm:cxn modelId="{2B2FBEB4-B83D-45D9-B974-CAB5083C5679}" type="presOf" srcId="{3E85051C-6F4B-4FC2-9AEA-4F4F32A8DC17}" destId="{05C7788E-B3F7-429E-AC73-43AB7025B8C0}" srcOrd="0" destOrd="0" presId="urn:microsoft.com/office/officeart/2005/8/layout/chevron1"/>
    <dgm:cxn modelId="{642952CC-9475-4E0C-9532-2CB52BDB480E}" type="presParOf" srcId="{D2A81599-5BD6-4ACD-8056-F46298475133}" destId="{E2FAA170-EB95-4823-A276-EBC1DECF7534}" srcOrd="0" destOrd="0" presId="urn:microsoft.com/office/officeart/2005/8/layout/chevron1"/>
    <dgm:cxn modelId="{C68E6F1C-E8D3-4117-962E-1D959C7B84EC}" type="presParOf" srcId="{D2A81599-5BD6-4ACD-8056-F46298475133}" destId="{EA2F9291-8881-4ADC-AC59-18ADF97A9D0C}" srcOrd="1" destOrd="0" presId="urn:microsoft.com/office/officeart/2005/8/layout/chevron1"/>
    <dgm:cxn modelId="{F726324E-F41E-4ED3-9EC8-E770A9D24F91}" type="presParOf" srcId="{D2A81599-5BD6-4ACD-8056-F46298475133}" destId="{05C7788E-B3F7-429E-AC73-43AB7025B8C0}" srcOrd="2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01C75CB-1F7E-46BD-B898-9C154DB1489D}" type="doc">
      <dgm:prSet loTypeId="urn:microsoft.com/office/officeart/2005/8/layout/chevron1" loCatId="process" qsTypeId="urn:microsoft.com/office/officeart/2005/8/quickstyle/simple1" qsCatId="simple" csTypeId="urn:microsoft.com/office/officeart/2005/8/colors/accent1_1" csCatId="accent1" phldr="1"/>
      <dgm:spPr/>
    </dgm:pt>
    <dgm:pt modelId="{2D235803-0A30-4A6E-98D6-1DE6D52049F1}">
      <dgm:prSet phldrT="[Text]"/>
      <dgm:spPr>
        <a:solidFill>
          <a:srgbClr val="AC3323"/>
        </a:solidFill>
        <a:ln>
          <a:noFill/>
        </a:ln>
      </dgm:spPr>
      <dgm:t>
        <a:bodyPr/>
        <a:lstStyle/>
        <a:p>
          <a:r>
            <a:rPr lang="cs-CZ" dirty="0" smtClean="0">
              <a:solidFill>
                <a:schemeClr val="bg1"/>
              </a:solidFill>
            </a:rPr>
            <a:t>Waterfall</a:t>
          </a:r>
          <a:endParaRPr lang="cs-CZ" dirty="0">
            <a:solidFill>
              <a:schemeClr val="bg1"/>
            </a:solidFill>
          </a:endParaRPr>
        </a:p>
      </dgm:t>
    </dgm:pt>
    <dgm:pt modelId="{09323904-5BB7-44B7-8FED-F41891E4C1DF}" type="parTrans" cxnId="{2CDCDCA3-C3B2-4298-B4CB-47B4D9E0896C}">
      <dgm:prSet/>
      <dgm:spPr/>
      <dgm:t>
        <a:bodyPr/>
        <a:lstStyle/>
        <a:p>
          <a:endParaRPr lang="cs-CZ"/>
        </a:p>
      </dgm:t>
    </dgm:pt>
    <dgm:pt modelId="{D3CB7BD8-6457-41D1-8303-845264F1C007}" type="sibTrans" cxnId="{2CDCDCA3-C3B2-4298-B4CB-47B4D9E0896C}">
      <dgm:prSet/>
      <dgm:spPr/>
      <dgm:t>
        <a:bodyPr/>
        <a:lstStyle/>
        <a:p>
          <a:endParaRPr lang="cs-CZ"/>
        </a:p>
      </dgm:t>
    </dgm:pt>
    <dgm:pt modelId="{D4088FDB-F2CA-478B-B161-BBAA6F88D6B2}">
      <dgm:prSet phldrT="[Text]"/>
      <dgm:spPr>
        <a:solidFill>
          <a:srgbClr val="AC3323"/>
        </a:solidFill>
        <a:ln>
          <a:noFill/>
        </a:ln>
      </dgm:spPr>
      <dgm:t>
        <a:bodyPr/>
        <a:lstStyle/>
        <a:p>
          <a:r>
            <a:rPr lang="cs-CZ" dirty="0" smtClean="0">
              <a:solidFill>
                <a:schemeClr val="bg1"/>
              </a:solidFill>
            </a:rPr>
            <a:t>MSF</a:t>
          </a:r>
          <a:endParaRPr lang="cs-CZ" dirty="0">
            <a:solidFill>
              <a:schemeClr val="bg1"/>
            </a:solidFill>
          </a:endParaRPr>
        </a:p>
      </dgm:t>
    </dgm:pt>
    <dgm:pt modelId="{CC6727E5-A93A-4958-BF44-DBD635B52767}" type="parTrans" cxnId="{6B68323A-3357-4636-8789-46D71A3B7680}">
      <dgm:prSet/>
      <dgm:spPr/>
      <dgm:t>
        <a:bodyPr/>
        <a:lstStyle/>
        <a:p>
          <a:endParaRPr lang="cs-CZ"/>
        </a:p>
      </dgm:t>
    </dgm:pt>
    <dgm:pt modelId="{F08657DA-4CEB-4490-8443-B5C82C8ECBF3}" type="sibTrans" cxnId="{6B68323A-3357-4636-8789-46D71A3B7680}">
      <dgm:prSet/>
      <dgm:spPr/>
      <dgm:t>
        <a:bodyPr/>
        <a:lstStyle/>
        <a:p>
          <a:endParaRPr lang="cs-CZ"/>
        </a:p>
      </dgm:t>
    </dgm:pt>
    <dgm:pt modelId="{262BE8FA-D6E3-44BE-838D-5E64EB22BBB3}">
      <dgm:prSet phldrT="[Text]"/>
      <dgm:spPr>
        <a:solidFill>
          <a:srgbClr val="AC3323"/>
        </a:solidFill>
        <a:ln>
          <a:noFill/>
        </a:ln>
      </dgm:spPr>
      <dgm:t>
        <a:bodyPr/>
        <a:lstStyle/>
        <a:p>
          <a:r>
            <a:rPr lang="cs-CZ" dirty="0" smtClean="0">
              <a:solidFill>
                <a:schemeClr val="bg1"/>
              </a:solidFill>
            </a:rPr>
            <a:t>Agile</a:t>
          </a:r>
          <a:endParaRPr lang="cs-CZ" dirty="0">
            <a:solidFill>
              <a:schemeClr val="bg1"/>
            </a:solidFill>
          </a:endParaRPr>
        </a:p>
      </dgm:t>
    </dgm:pt>
    <dgm:pt modelId="{9F88628A-E7B8-4D68-8593-7113CAC6DD18}" type="parTrans" cxnId="{CCF9393D-F6E0-4C7E-BB30-1FCC2D145C84}">
      <dgm:prSet/>
      <dgm:spPr/>
      <dgm:t>
        <a:bodyPr/>
        <a:lstStyle/>
        <a:p>
          <a:endParaRPr lang="cs-CZ"/>
        </a:p>
      </dgm:t>
    </dgm:pt>
    <dgm:pt modelId="{B29173AB-6FE8-407F-9CE8-54B7F066D378}" type="sibTrans" cxnId="{CCF9393D-F6E0-4C7E-BB30-1FCC2D145C84}">
      <dgm:prSet/>
      <dgm:spPr/>
      <dgm:t>
        <a:bodyPr/>
        <a:lstStyle/>
        <a:p>
          <a:endParaRPr lang="cs-CZ"/>
        </a:p>
      </dgm:t>
    </dgm:pt>
    <dgm:pt modelId="{34915509-040F-45F7-901F-3F827848DAE5}">
      <dgm:prSet phldrT="[Text]"/>
      <dgm:spPr>
        <a:solidFill>
          <a:srgbClr val="AC3323"/>
        </a:solidFill>
        <a:ln>
          <a:noFill/>
        </a:ln>
      </dgm:spPr>
      <dgm:t>
        <a:bodyPr/>
        <a:lstStyle/>
        <a:p>
          <a:r>
            <a:rPr lang="cs-CZ" dirty="0" smtClean="0">
              <a:solidFill>
                <a:schemeClr val="bg1"/>
              </a:solidFill>
            </a:rPr>
            <a:t>Continuous Delivery</a:t>
          </a:r>
          <a:endParaRPr lang="cs-CZ" dirty="0">
            <a:solidFill>
              <a:schemeClr val="bg1"/>
            </a:solidFill>
          </a:endParaRPr>
        </a:p>
      </dgm:t>
    </dgm:pt>
    <dgm:pt modelId="{F8006FEC-6B0A-438D-A1D4-C1487D8DE613}" type="parTrans" cxnId="{EE0EB933-E313-474F-92CD-7B684DDF6730}">
      <dgm:prSet/>
      <dgm:spPr/>
      <dgm:t>
        <a:bodyPr/>
        <a:lstStyle/>
        <a:p>
          <a:endParaRPr lang="cs-CZ"/>
        </a:p>
      </dgm:t>
    </dgm:pt>
    <dgm:pt modelId="{9AB66BE5-84AC-4F7D-A72C-6AD78CC60620}" type="sibTrans" cxnId="{EE0EB933-E313-474F-92CD-7B684DDF6730}">
      <dgm:prSet/>
      <dgm:spPr/>
      <dgm:t>
        <a:bodyPr/>
        <a:lstStyle/>
        <a:p>
          <a:endParaRPr lang="cs-CZ"/>
        </a:p>
      </dgm:t>
    </dgm:pt>
    <dgm:pt modelId="{9203905C-6AC5-4596-B804-06007E438242}" type="pres">
      <dgm:prSet presAssocID="{901C75CB-1F7E-46BD-B898-9C154DB1489D}" presName="Name0" presStyleCnt="0">
        <dgm:presLayoutVars>
          <dgm:dir/>
          <dgm:animLvl val="lvl"/>
          <dgm:resizeHandles val="exact"/>
        </dgm:presLayoutVars>
      </dgm:prSet>
      <dgm:spPr/>
    </dgm:pt>
    <dgm:pt modelId="{B7619CBE-C76C-4C57-AB2E-33898E234642}" type="pres">
      <dgm:prSet presAssocID="{2D235803-0A30-4A6E-98D6-1DE6D52049F1}" presName="parTxOnly" presStyleLbl="node1" presStyleIdx="0" presStyleCnt="4" custLinFactNeighborY="115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4E691C0-A296-42DE-860A-E392B9D11052}" type="pres">
      <dgm:prSet presAssocID="{D3CB7BD8-6457-41D1-8303-845264F1C007}" presName="parTxOnlySpace" presStyleCnt="0"/>
      <dgm:spPr/>
    </dgm:pt>
    <dgm:pt modelId="{44A8F342-024B-4C16-B03C-D08BFD380D7F}" type="pres">
      <dgm:prSet presAssocID="{D4088FDB-F2CA-478B-B161-BBAA6F88D6B2}" presName="parTxOnly" presStyleLbl="node1" presStyleIdx="1" presStyleCnt="4" custLinFactNeighborY="115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C58333-8DA8-4B03-8FDF-03D1C3B4376B}" type="pres">
      <dgm:prSet presAssocID="{F08657DA-4CEB-4490-8443-B5C82C8ECBF3}" presName="parTxOnlySpace" presStyleCnt="0"/>
      <dgm:spPr/>
    </dgm:pt>
    <dgm:pt modelId="{E7459E20-13A9-4910-8C6D-4FAB191B228C}" type="pres">
      <dgm:prSet presAssocID="{262BE8FA-D6E3-44BE-838D-5E64EB22BBB3}" presName="parTxOnly" presStyleLbl="node1" presStyleIdx="2" presStyleCnt="4" custLinFactNeighborY="115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0E9ED7B-F0A2-4431-B371-BB1193C6D563}" type="pres">
      <dgm:prSet presAssocID="{B29173AB-6FE8-407F-9CE8-54B7F066D378}" presName="parTxOnlySpace" presStyleCnt="0"/>
      <dgm:spPr/>
    </dgm:pt>
    <dgm:pt modelId="{70D0D4E4-E19B-4B40-BFF5-D66450495530}" type="pres">
      <dgm:prSet presAssocID="{34915509-040F-45F7-901F-3F827848DAE5}" presName="parTxOnly" presStyleLbl="node1" presStyleIdx="3" presStyleCnt="4" custLinFactNeighborY="115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33642F1-A76C-4344-B43A-1EEF06D7258F}" type="presOf" srcId="{901C75CB-1F7E-46BD-B898-9C154DB1489D}" destId="{9203905C-6AC5-4596-B804-06007E438242}" srcOrd="0" destOrd="0" presId="urn:microsoft.com/office/officeart/2005/8/layout/chevron1"/>
    <dgm:cxn modelId="{EE0EB933-E313-474F-92CD-7B684DDF6730}" srcId="{901C75CB-1F7E-46BD-B898-9C154DB1489D}" destId="{34915509-040F-45F7-901F-3F827848DAE5}" srcOrd="3" destOrd="0" parTransId="{F8006FEC-6B0A-438D-A1D4-C1487D8DE613}" sibTransId="{9AB66BE5-84AC-4F7D-A72C-6AD78CC60620}"/>
    <dgm:cxn modelId="{CE88A7FE-5149-4B0C-B281-D5077360FB60}" type="presOf" srcId="{2D235803-0A30-4A6E-98D6-1DE6D52049F1}" destId="{B7619CBE-C76C-4C57-AB2E-33898E234642}" srcOrd="0" destOrd="0" presId="urn:microsoft.com/office/officeart/2005/8/layout/chevron1"/>
    <dgm:cxn modelId="{84B2AA7C-CDBA-4B8F-A604-8B4E86CF8FC3}" type="presOf" srcId="{34915509-040F-45F7-901F-3F827848DAE5}" destId="{70D0D4E4-E19B-4B40-BFF5-D66450495530}" srcOrd="0" destOrd="0" presId="urn:microsoft.com/office/officeart/2005/8/layout/chevron1"/>
    <dgm:cxn modelId="{FC24871B-4EBD-433E-979D-A867E8E3750D}" type="presOf" srcId="{D4088FDB-F2CA-478B-B161-BBAA6F88D6B2}" destId="{44A8F342-024B-4C16-B03C-D08BFD380D7F}" srcOrd="0" destOrd="0" presId="urn:microsoft.com/office/officeart/2005/8/layout/chevron1"/>
    <dgm:cxn modelId="{CCF9393D-F6E0-4C7E-BB30-1FCC2D145C84}" srcId="{901C75CB-1F7E-46BD-B898-9C154DB1489D}" destId="{262BE8FA-D6E3-44BE-838D-5E64EB22BBB3}" srcOrd="2" destOrd="0" parTransId="{9F88628A-E7B8-4D68-8593-7113CAC6DD18}" sibTransId="{B29173AB-6FE8-407F-9CE8-54B7F066D378}"/>
    <dgm:cxn modelId="{2CDCDCA3-C3B2-4298-B4CB-47B4D9E0896C}" srcId="{901C75CB-1F7E-46BD-B898-9C154DB1489D}" destId="{2D235803-0A30-4A6E-98D6-1DE6D52049F1}" srcOrd="0" destOrd="0" parTransId="{09323904-5BB7-44B7-8FED-F41891E4C1DF}" sibTransId="{D3CB7BD8-6457-41D1-8303-845264F1C007}"/>
    <dgm:cxn modelId="{AA1D5C45-1562-40FC-BDF7-E9F5D868DA7E}" type="presOf" srcId="{262BE8FA-D6E3-44BE-838D-5E64EB22BBB3}" destId="{E7459E20-13A9-4910-8C6D-4FAB191B228C}" srcOrd="0" destOrd="0" presId="urn:microsoft.com/office/officeart/2005/8/layout/chevron1"/>
    <dgm:cxn modelId="{6B68323A-3357-4636-8789-46D71A3B7680}" srcId="{901C75CB-1F7E-46BD-B898-9C154DB1489D}" destId="{D4088FDB-F2CA-478B-B161-BBAA6F88D6B2}" srcOrd="1" destOrd="0" parTransId="{CC6727E5-A93A-4958-BF44-DBD635B52767}" sibTransId="{F08657DA-4CEB-4490-8443-B5C82C8ECBF3}"/>
    <dgm:cxn modelId="{D888B09E-0412-4702-8D8E-8FFFEBBFA7D5}" type="presParOf" srcId="{9203905C-6AC5-4596-B804-06007E438242}" destId="{B7619CBE-C76C-4C57-AB2E-33898E234642}" srcOrd="0" destOrd="0" presId="urn:microsoft.com/office/officeart/2005/8/layout/chevron1"/>
    <dgm:cxn modelId="{7724CCD2-B6D6-4BC6-B27D-2FAD0831BC11}" type="presParOf" srcId="{9203905C-6AC5-4596-B804-06007E438242}" destId="{A4E691C0-A296-42DE-860A-E392B9D11052}" srcOrd="1" destOrd="0" presId="urn:microsoft.com/office/officeart/2005/8/layout/chevron1"/>
    <dgm:cxn modelId="{41253999-1F6C-4BD9-9A93-82F8140AED0E}" type="presParOf" srcId="{9203905C-6AC5-4596-B804-06007E438242}" destId="{44A8F342-024B-4C16-B03C-D08BFD380D7F}" srcOrd="2" destOrd="0" presId="urn:microsoft.com/office/officeart/2005/8/layout/chevron1"/>
    <dgm:cxn modelId="{D5C5A0AB-E1A1-4EF1-9B45-DACAC48401BC}" type="presParOf" srcId="{9203905C-6AC5-4596-B804-06007E438242}" destId="{BDC58333-8DA8-4B03-8FDF-03D1C3B4376B}" srcOrd="3" destOrd="0" presId="urn:microsoft.com/office/officeart/2005/8/layout/chevron1"/>
    <dgm:cxn modelId="{28998C99-BEB0-4046-B17C-4C54B61485D1}" type="presParOf" srcId="{9203905C-6AC5-4596-B804-06007E438242}" destId="{E7459E20-13A9-4910-8C6D-4FAB191B228C}" srcOrd="4" destOrd="0" presId="urn:microsoft.com/office/officeart/2005/8/layout/chevron1"/>
    <dgm:cxn modelId="{24E8DF97-5847-40A8-BDC4-63CD3F7FF26B}" type="presParOf" srcId="{9203905C-6AC5-4596-B804-06007E438242}" destId="{10E9ED7B-F0A2-4431-B371-BB1193C6D563}" srcOrd="5" destOrd="0" presId="urn:microsoft.com/office/officeart/2005/8/layout/chevron1"/>
    <dgm:cxn modelId="{645B8BCB-838F-4921-9DD5-0CCFE5A76116}" type="presParOf" srcId="{9203905C-6AC5-4596-B804-06007E438242}" destId="{70D0D4E4-E19B-4B40-BFF5-D66450495530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8C370FB-0AA5-4A46-BABE-9AB97A7199A8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A6F05727-2991-4A88-882D-8B76F87309A6}">
      <dgm:prSet phldrT="[Text]"/>
      <dgm:spPr>
        <a:solidFill>
          <a:srgbClr val="DA5121"/>
        </a:solidFill>
      </dgm:spPr>
      <dgm:t>
        <a:bodyPr/>
        <a:lstStyle/>
        <a:p>
          <a:r>
            <a:rPr lang="cs-CZ" dirty="0" smtClean="0"/>
            <a:t>Reporting</a:t>
          </a:r>
          <a:endParaRPr lang="cs-CZ" dirty="0"/>
        </a:p>
      </dgm:t>
    </dgm:pt>
    <dgm:pt modelId="{204C86AC-37EA-45F6-A042-E581CAD67EE4}" type="parTrans" cxnId="{B04793BB-FE4C-4852-961A-DC813DCF27F2}">
      <dgm:prSet/>
      <dgm:spPr/>
      <dgm:t>
        <a:bodyPr/>
        <a:lstStyle/>
        <a:p>
          <a:endParaRPr lang="cs-CZ"/>
        </a:p>
      </dgm:t>
    </dgm:pt>
    <dgm:pt modelId="{BFB80059-B363-4834-952D-D3FD15ACB219}" type="sibTrans" cxnId="{B04793BB-FE4C-4852-961A-DC813DCF27F2}">
      <dgm:prSet/>
      <dgm:spPr/>
      <dgm:t>
        <a:bodyPr/>
        <a:lstStyle/>
        <a:p>
          <a:endParaRPr lang="cs-CZ"/>
        </a:p>
      </dgm:t>
    </dgm:pt>
    <dgm:pt modelId="{C088AB26-6BEC-4301-BA63-F6008E15F050}">
      <dgm:prSet phldrT="[Text]"/>
      <dgm:spPr>
        <a:solidFill>
          <a:srgbClr val="DA5121"/>
        </a:solidFill>
      </dgm:spPr>
      <dgm:t>
        <a:bodyPr/>
        <a:lstStyle/>
        <a:p>
          <a:r>
            <a:rPr lang="cs-CZ" dirty="0" smtClean="0"/>
            <a:t>Solution</a:t>
          </a:r>
          <a:endParaRPr lang="cs-CZ" dirty="0"/>
        </a:p>
      </dgm:t>
    </dgm:pt>
    <dgm:pt modelId="{CD2B0224-FA30-4DE1-A1A1-5FA9AFDE15FA}" type="parTrans" cxnId="{92F3B8CB-9DB3-4A5C-A084-A15E43C30301}">
      <dgm:prSet/>
      <dgm:spPr/>
      <dgm:t>
        <a:bodyPr/>
        <a:lstStyle/>
        <a:p>
          <a:endParaRPr lang="cs-CZ"/>
        </a:p>
      </dgm:t>
    </dgm:pt>
    <dgm:pt modelId="{F736568A-7E7A-4AA6-BDD3-6C1D8DAD339F}" type="sibTrans" cxnId="{92F3B8CB-9DB3-4A5C-A084-A15E43C30301}">
      <dgm:prSet/>
      <dgm:spPr/>
      <dgm:t>
        <a:bodyPr/>
        <a:lstStyle/>
        <a:p>
          <a:endParaRPr lang="cs-CZ"/>
        </a:p>
      </dgm:t>
    </dgm:pt>
    <dgm:pt modelId="{6BD88A58-DEF2-409F-BC2F-DF96DFBB1460}">
      <dgm:prSet phldrT="[Text]"/>
      <dgm:spPr>
        <a:solidFill>
          <a:srgbClr val="DA5121"/>
        </a:solidFill>
      </dgm:spPr>
      <dgm:t>
        <a:bodyPr/>
        <a:lstStyle/>
        <a:p>
          <a:r>
            <a:rPr lang="cs-CZ" dirty="0" smtClean="0"/>
            <a:t>Verification</a:t>
          </a:r>
          <a:endParaRPr lang="cs-CZ" dirty="0"/>
        </a:p>
      </dgm:t>
    </dgm:pt>
    <dgm:pt modelId="{88F97BB6-FB63-4B6A-A3B4-56AC495BE2DC}" type="parTrans" cxnId="{9206ACF9-BBEF-4614-9887-1AC930691BA8}">
      <dgm:prSet/>
      <dgm:spPr/>
      <dgm:t>
        <a:bodyPr/>
        <a:lstStyle/>
        <a:p>
          <a:endParaRPr lang="cs-CZ"/>
        </a:p>
      </dgm:t>
    </dgm:pt>
    <dgm:pt modelId="{9EBD6DA4-C5B4-4744-8D2C-79DD02BF2A7D}" type="sibTrans" cxnId="{9206ACF9-BBEF-4614-9887-1AC930691BA8}">
      <dgm:prSet/>
      <dgm:spPr/>
      <dgm:t>
        <a:bodyPr/>
        <a:lstStyle/>
        <a:p>
          <a:endParaRPr lang="cs-CZ"/>
        </a:p>
      </dgm:t>
    </dgm:pt>
    <dgm:pt modelId="{7D1AF57E-8761-4FDA-9536-2E3E063A8932}" type="pres">
      <dgm:prSet presAssocID="{18C370FB-0AA5-4A46-BABE-9AB97A7199A8}" presName="Name0" presStyleCnt="0">
        <dgm:presLayoutVars>
          <dgm:dir/>
          <dgm:animLvl val="lvl"/>
          <dgm:resizeHandles val="exact"/>
        </dgm:presLayoutVars>
      </dgm:prSet>
      <dgm:spPr/>
    </dgm:pt>
    <dgm:pt modelId="{363A1A1B-5F97-47C5-B677-E5B6E52DA7C5}" type="pres">
      <dgm:prSet presAssocID="{A6F05727-2991-4A88-882D-8B76F87309A6}" presName="parTxOnly" presStyleLbl="node1" presStyleIdx="0" presStyleCnt="3" custLinFactY="-36114" custLinFactNeighborY="-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93136F3-3C12-4200-AF8D-BCEAF616B645}" type="pres">
      <dgm:prSet presAssocID="{BFB80059-B363-4834-952D-D3FD15ACB219}" presName="parTxOnlySpace" presStyleCnt="0"/>
      <dgm:spPr/>
    </dgm:pt>
    <dgm:pt modelId="{5773F0CB-BBD5-48E3-A290-2A0082D8DC0F}" type="pres">
      <dgm:prSet presAssocID="{C088AB26-6BEC-4301-BA63-F6008E15F050}" presName="parTxOnly" presStyleLbl="node1" presStyleIdx="1" presStyleCnt="3" custLinFactY="-27981" custLinFactNeighborX="-1211" custLinFactNeighborY="-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AB177A5-7EF1-4C78-9358-078C021A9313}" type="pres">
      <dgm:prSet presAssocID="{F736568A-7E7A-4AA6-BDD3-6C1D8DAD339F}" presName="parTxOnlySpace" presStyleCnt="0"/>
      <dgm:spPr/>
    </dgm:pt>
    <dgm:pt modelId="{8957FB9B-617D-4777-85AE-0DAF57571B07}" type="pres">
      <dgm:prSet presAssocID="{6BD88A58-DEF2-409F-BC2F-DF96DFBB1460}" presName="parTxOnly" presStyleLbl="node1" presStyleIdx="2" presStyleCnt="3" custLinFactY="-29629" custLinFactNeighborX="26762" custLinFactNeighborY="-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2DCA6C2-B3E1-429B-B0AE-3D4473D00FDA}" type="presOf" srcId="{6BD88A58-DEF2-409F-BC2F-DF96DFBB1460}" destId="{8957FB9B-617D-4777-85AE-0DAF57571B07}" srcOrd="0" destOrd="0" presId="urn:microsoft.com/office/officeart/2005/8/layout/chevron1"/>
    <dgm:cxn modelId="{92F3B8CB-9DB3-4A5C-A084-A15E43C30301}" srcId="{18C370FB-0AA5-4A46-BABE-9AB97A7199A8}" destId="{C088AB26-6BEC-4301-BA63-F6008E15F050}" srcOrd="1" destOrd="0" parTransId="{CD2B0224-FA30-4DE1-A1A1-5FA9AFDE15FA}" sibTransId="{F736568A-7E7A-4AA6-BDD3-6C1D8DAD339F}"/>
    <dgm:cxn modelId="{151441CE-5155-4EE9-A7D7-9F7CFA23271A}" type="presOf" srcId="{C088AB26-6BEC-4301-BA63-F6008E15F050}" destId="{5773F0CB-BBD5-48E3-A290-2A0082D8DC0F}" srcOrd="0" destOrd="0" presId="urn:microsoft.com/office/officeart/2005/8/layout/chevron1"/>
    <dgm:cxn modelId="{F975606A-6E23-420A-B47D-64E4092E11AA}" type="presOf" srcId="{18C370FB-0AA5-4A46-BABE-9AB97A7199A8}" destId="{7D1AF57E-8761-4FDA-9536-2E3E063A8932}" srcOrd="0" destOrd="0" presId="urn:microsoft.com/office/officeart/2005/8/layout/chevron1"/>
    <dgm:cxn modelId="{B04793BB-FE4C-4852-961A-DC813DCF27F2}" srcId="{18C370FB-0AA5-4A46-BABE-9AB97A7199A8}" destId="{A6F05727-2991-4A88-882D-8B76F87309A6}" srcOrd="0" destOrd="0" parTransId="{204C86AC-37EA-45F6-A042-E581CAD67EE4}" sibTransId="{BFB80059-B363-4834-952D-D3FD15ACB219}"/>
    <dgm:cxn modelId="{9206ACF9-BBEF-4614-9887-1AC930691BA8}" srcId="{18C370FB-0AA5-4A46-BABE-9AB97A7199A8}" destId="{6BD88A58-DEF2-409F-BC2F-DF96DFBB1460}" srcOrd="2" destOrd="0" parTransId="{88F97BB6-FB63-4B6A-A3B4-56AC495BE2DC}" sibTransId="{9EBD6DA4-C5B4-4744-8D2C-79DD02BF2A7D}"/>
    <dgm:cxn modelId="{F5B045ED-42E0-451C-BC87-94DAF1CD1CCF}" type="presOf" srcId="{A6F05727-2991-4A88-882D-8B76F87309A6}" destId="{363A1A1B-5F97-47C5-B677-E5B6E52DA7C5}" srcOrd="0" destOrd="0" presId="urn:microsoft.com/office/officeart/2005/8/layout/chevron1"/>
    <dgm:cxn modelId="{3F46006E-6864-445E-9C1C-9645F7FC0136}" type="presParOf" srcId="{7D1AF57E-8761-4FDA-9536-2E3E063A8932}" destId="{363A1A1B-5F97-47C5-B677-E5B6E52DA7C5}" srcOrd="0" destOrd="0" presId="urn:microsoft.com/office/officeart/2005/8/layout/chevron1"/>
    <dgm:cxn modelId="{B0C86FFA-EDED-4F28-8284-B699CD09C3A7}" type="presParOf" srcId="{7D1AF57E-8761-4FDA-9536-2E3E063A8932}" destId="{293136F3-3C12-4200-AF8D-BCEAF616B645}" srcOrd="1" destOrd="0" presId="urn:microsoft.com/office/officeart/2005/8/layout/chevron1"/>
    <dgm:cxn modelId="{C0077B92-87BC-4C4E-8FDB-BFE922EAAD2F}" type="presParOf" srcId="{7D1AF57E-8761-4FDA-9536-2E3E063A8932}" destId="{5773F0CB-BBD5-48E3-A290-2A0082D8DC0F}" srcOrd="2" destOrd="0" presId="urn:microsoft.com/office/officeart/2005/8/layout/chevron1"/>
    <dgm:cxn modelId="{7E81646B-AB1B-410C-8F54-3D205D0CC06C}" type="presParOf" srcId="{7D1AF57E-8761-4FDA-9536-2E3E063A8932}" destId="{DAB177A5-7EF1-4C78-9358-078C021A9313}" srcOrd="3" destOrd="0" presId="urn:microsoft.com/office/officeart/2005/8/layout/chevron1"/>
    <dgm:cxn modelId="{61343F91-9E23-4B59-BE01-11842631261F}" type="presParOf" srcId="{7D1AF57E-8761-4FDA-9536-2E3E063A8932}" destId="{8957FB9B-617D-4777-85AE-0DAF57571B07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01C75CB-1F7E-46BD-B898-9C154DB1489D}" type="doc">
      <dgm:prSet loTypeId="urn:microsoft.com/office/officeart/2005/8/layout/chevron1" loCatId="process" qsTypeId="urn:microsoft.com/office/officeart/2005/8/quickstyle/simple1" qsCatId="simple" csTypeId="urn:microsoft.com/office/officeart/2005/8/colors/accent1_1" csCatId="accent1" phldr="1"/>
      <dgm:spPr/>
    </dgm:pt>
    <dgm:pt modelId="{2D235803-0A30-4A6E-98D6-1DE6D52049F1}">
      <dgm:prSet phldrT="[Text]"/>
      <dgm:spPr>
        <a:solidFill>
          <a:srgbClr val="AC3323"/>
        </a:solidFill>
        <a:ln>
          <a:noFill/>
        </a:ln>
      </dgm:spPr>
      <dgm:t>
        <a:bodyPr/>
        <a:lstStyle/>
        <a:p>
          <a:r>
            <a:rPr lang="cs-CZ" dirty="0" smtClean="0">
              <a:solidFill>
                <a:schemeClr val="bg1"/>
              </a:solidFill>
            </a:rPr>
            <a:t>Waterfall</a:t>
          </a:r>
          <a:endParaRPr lang="cs-CZ" dirty="0">
            <a:solidFill>
              <a:schemeClr val="bg1"/>
            </a:solidFill>
          </a:endParaRPr>
        </a:p>
      </dgm:t>
    </dgm:pt>
    <dgm:pt modelId="{09323904-5BB7-44B7-8FED-F41891E4C1DF}" type="parTrans" cxnId="{2CDCDCA3-C3B2-4298-B4CB-47B4D9E0896C}">
      <dgm:prSet/>
      <dgm:spPr/>
      <dgm:t>
        <a:bodyPr/>
        <a:lstStyle/>
        <a:p>
          <a:endParaRPr lang="cs-CZ"/>
        </a:p>
      </dgm:t>
    </dgm:pt>
    <dgm:pt modelId="{D3CB7BD8-6457-41D1-8303-845264F1C007}" type="sibTrans" cxnId="{2CDCDCA3-C3B2-4298-B4CB-47B4D9E0896C}">
      <dgm:prSet/>
      <dgm:spPr/>
      <dgm:t>
        <a:bodyPr/>
        <a:lstStyle/>
        <a:p>
          <a:endParaRPr lang="cs-CZ"/>
        </a:p>
      </dgm:t>
    </dgm:pt>
    <dgm:pt modelId="{D4088FDB-F2CA-478B-B161-BBAA6F88D6B2}">
      <dgm:prSet phldrT="[Text]"/>
      <dgm:spPr>
        <a:solidFill>
          <a:srgbClr val="AC3323"/>
        </a:solidFill>
        <a:ln>
          <a:noFill/>
        </a:ln>
      </dgm:spPr>
      <dgm:t>
        <a:bodyPr/>
        <a:lstStyle/>
        <a:p>
          <a:r>
            <a:rPr lang="cs-CZ" dirty="0" smtClean="0">
              <a:solidFill>
                <a:schemeClr val="bg1"/>
              </a:solidFill>
            </a:rPr>
            <a:t>MSF</a:t>
          </a:r>
          <a:endParaRPr lang="cs-CZ" dirty="0">
            <a:solidFill>
              <a:schemeClr val="bg1"/>
            </a:solidFill>
          </a:endParaRPr>
        </a:p>
      </dgm:t>
    </dgm:pt>
    <dgm:pt modelId="{CC6727E5-A93A-4958-BF44-DBD635B52767}" type="parTrans" cxnId="{6B68323A-3357-4636-8789-46D71A3B7680}">
      <dgm:prSet/>
      <dgm:spPr/>
      <dgm:t>
        <a:bodyPr/>
        <a:lstStyle/>
        <a:p>
          <a:endParaRPr lang="cs-CZ"/>
        </a:p>
      </dgm:t>
    </dgm:pt>
    <dgm:pt modelId="{F08657DA-4CEB-4490-8443-B5C82C8ECBF3}" type="sibTrans" cxnId="{6B68323A-3357-4636-8789-46D71A3B7680}">
      <dgm:prSet/>
      <dgm:spPr/>
      <dgm:t>
        <a:bodyPr/>
        <a:lstStyle/>
        <a:p>
          <a:endParaRPr lang="cs-CZ"/>
        </a:p>
      </dgm:t>
    </dgm:pt>
    <dgm:pt modelId="{262BE8FA-D6E3-44BE-838D-5E64EB22BBB3}">
      <dgm:prSet phldrT="[Text]"/>
      <dgm:spPr>
        <a:solidFill>
          <a:srgbClr val="AC3323"/>
        </a:solidFill>
        <a:ln>
          <a:noFill/>
        </a:ln>
      </dgm:spPr>
      <dgm:t>
        <a:bodyPr/>
        <a:lstStyle/>
        <a:p>
          <a:r>
            <a:rPr lang="cs-CZ" dirty="0" smtClean="0">
              <a:solidFill>
                <a:schemeClr val="bg1"/>
              </a:solidFill>
            </a:rPr>
            <a:t>Agile</a:t>
          </a:r>
          <a:endParaRPr lang="cs-CZ" dirty="0">
            <a:solidFill>
              <a:schemeClr val="bg1"/>
            </a:solidFill>
          </a:endParaRPr>
        </a:p>
      </dgm:t>
    </dgm:pt>
    <dgm:pt modelId="{9F88628A-E7B8-4D68-8593-7113CAC6DD18}" type="parTrans" cxnId="{CCF9393D-F6E0-4C7E-BB30-1FCC2D145C84}">
      <dgm:prSet/>
      <dgm:spPr/>
      <dgm:t>
        <a:bodyPr/>
        <a:lstStyle/>
        <a:p>
          <a:endParaRPr lang="cs-CZ"/>
        </a:p>
      </dgm:t>
    </dgm:pt>
    <dgm:pt modelId="{B29173AB-6FE8-407F-9CE8-54B7F066D378}" type="sibTrans" cxnId="{CCF9393D-F6E0-4C7E-BB30-1FCC2D145C84}">
      <dgm:prSet/>
      <dgm:spPr/>
      <dgm:t>
        <a:bodyPr/>
        <a:lstStyle/>
        <a:p>
          <a:endParaRPr lang="cs-CZ"/>
        </a:p>
      </dgm:t>
    </dgm:pt>
    <dgm:pt modelId="{34915509-040F-45F7-901F-3F827848DAE5}">
      <dgm:prSet phldrT="[Text]"/>
      <dgm:spPr>
        <a:solidFill>
          <a:srgbClr val="AC3323"/>
        </a:solidFill>
        <a:ln>
          <a:noFill/>
        </a:ln>
      </dgm:spPr>
      <dgm:t>
        <a:bodyPr/>
        <a:lstStyle/>
        <a:p>
          <a:r>
            <a:rPr lang="cs-CZ" dirty="0" smtClean="0">
              <a:solidFill>
                <a:schemeClr val="bg1"/>
              </a:solidFill>
            </a:rPr>
            <a:t>Continuous Delivery</a:t>
          </a:r>
          <a:endParaRPr lang="cs-CZ" dirty="0">
            <a:solidFill>
              <a:schemeClr val="bg1"/>
            </a:solidFill>
          </a:endParaRPr>
        </a:p>
      </dgm:t>
    </dgm:pt>
    <dgm:pt modelId="{F8006FEC-6B0A-438D-A1D4-C1487D8DE613}" type="parTrans" cxnId="{EE0EB933-E313-474F-92CD-7B684DDF6730}">
      <dgm:prSet/>
      <dgm:spPr/>
      <dgm:t>
        <a:bodyPr/>
        <a:lstStyle/>
        <a:p>
          <a:endParaRPr lang="cs-CZ"/>
        </a:p>
      </dgm:t>
    </dgm:pt>
    <dgm:pt modelId="{9AB66BE5-84AC-4F7D-A72C-6AD78CC60620}" type="sibTrans" cxnId="{EE0EB933-E313-474F-92CD-7B684DDF6730}">
      <dgm:prSet/>
      <dgm:spPr/>
      <dgm:t>
        <a:bodyPr/>
        <a:lstStyle/>
        <a:p>
          <a:endParaRPr lang="cs-CZ"/>
        </a:p>
      </dgm:t>
    </dgm:pt>
    <dgm:pt modelId="{9203905C-6AC5-4596-B804-06007E438242}" type="pres">
      <dgm:prSet presAssocID="{901C75CB-1F7E-46BD-B898-9C154DB1489D}" presName="Name0" presStyleCnt="0">
        <dgm:presLayoutVars>
          <dgm:dir/>
          <dgm:animLvl val="lvl"/>
          <dgm:resizeHandles val="exact"/>
        </dgm:presLayoutVars>
      </dgm:prSet>
      <dgm:spPr/>
    </dgm:pt>
    <dgm:pt modelId="{B7619CBE-C76C-4C57-AB2E-33898E234642}" type="pres">
      <dgm:prSet presAssocID="{2D235803-0A30-4A6E-98D6-1DE6D52049F1}" presName="parTxOnly" presStyleLbl="node1" presStyleIdx="0" presStyleCnt="4" custLinFactY="-87448" custLinFactNeighborY="-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4E691C0-A296-42DE-860A-E392B9D11052}" type="pres">
      <dgm:prSet presAssocID="{D3CB7BD8-6457-41D1-8303-845264F1C007}" presName="parTxOnlySpace" presStyleCnt="0"/>
      <dgm:spPr/>
    </dgm:pt>
    <dgm:pt modelId="{44A8F342-024B-4C16-B03C-D08BFD380D7F}" type="pres">
      <dgm:prSet presAssocID="{D4088FDB-F2CA-478B-B161-BBAA6F88D6B2}" presName="parTxOnly" presStyleLbl="node1" presStyleIdx="1" presStyleCnt="4" custLinFactY="-87448" custLinFactNeighborY="-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C58333-8DA8-4B03-8FDF-03D1C3B4376B}" type="pres">
      <dgm:prSet presAssocID="{F08657DA-4CEB-4490-8443-B5C82C8ECBF3}" presName="parTxOnlySpace" presStyleCnt="0"/>
      <dgm:spPr/>
    </dgm:pt>
    <dgm:pt modelId="{E7459E20-13A9-4910-8C6D-4FAB191B228C}" type="pres">
      <dgm:prSet presAssocID="{262BE8FA-D6E3-44BE-838D-5E64EB22BBB3}" presName="parTxOnly" presStyleLbl="node1" presStyleIdx="2" presStyleCnt="4" custLinFactY="-87448" custLinFactNeighborY="-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0E9ED7B-F0A2-4431-B371-BB1193C6D563}" type="pres">
      <dgm:prSet presAssocID="{B29173AB-6FE8-407F-9CE8-54B7F066D378}" presName="parTxOnlySpace" presStyleCnt="0"/>
      <dgm:spPr/>
    </dgm:pt>
    <dgm:pt modelId="{70D0D4E4-E19B-4B40-BFF5-D66450495530}" type="pres">
      <dgm:prSet presAssocID="{34915509-040F-45F7-901F-3F827848DAE5}" presName="parTxOnly" presStyleLbl="node1" presStyleIdx="3" presStyleCnt="4" custLinFactY="-87448" custLinFactNeighborY="-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E0EB933-E313-474F-92CD-7B684DDF6730}" srcId="{901C75CB-1F7E-46BD-B898-9C154DB1489D}" destId="{34915509-040F-45F7-901F-3F827848DAE5}" srcOrd="3" destOrd="0" parTransId="{F8006FEC-6B0A-438D-A1D4-C1487D8DE613}" sibTransId="{9AB66BE5-84AC-4F7D-A72C-6AD78CC60620}"/>
    <dgm:cxn modelId="{990A2993-834C-4F54-9A3E-E744FF48D074}" type="presOf" srcId="{34915509-040F-45F7-901F-3F827848DAE5}" destId="{70D0D4E4-E19B-4B40-BFF5-D66450495530}" srcOrd="0" destOrd="0" presId="urn:microsoft.com/office/officeart/2005/8/layout/chevron1"/>
    <dgm:cxn modelId="{62A58B81-B258-45A2-8998-A9445B3C3AC3}" type="presOf" srcId="{2D235803-0A30-4A6E-98D6-1DE6D52049F1}" destId="{B7619CBE-C76C-4C57-AB2E-33898E234642}" srcOrd="0" destOrd="0" presId="urn:microsoft.com/office/officeart/2005/8/layout/chevron1"/>
    <dgm:cxn modelId="{CF4A60B7-CF05-4B27-8CED-5ACA133990EB}" type="presOf" srcId="{D4088FDB-F2CA-478B-B161-BBAA6F88D6B2}" destId="{44A8F342-024B-4C16-B03C-D08BFD380D7F}" srcOrd="0" destOrd="0" presId="urn:microsoft.com/office/officeart/2005/8/layout/chevron1"/>
    <dgm:cxn modelId="{989997E2-15C0-4C0C-BAC1-6F76598DB49E}" type="presOf" srcId="{262BE8FA-D6E3-44BE-838D-5E64EB22BBB3}" destId="{E7459E20-13A9-4910-8C6D-4FAB191B228C}" srcOrd="0" destOrd="0" presId="urn:microsoft.com/office/officeart/2005/8/layout/chevron1"/>
    <dgm:cxn modelId="{CCF9393D-F6E0-4C7E-BB30-1FCC2D145C84}" srcId="{901C75CB-1F7E-46BD-B898-9C154DB1489D}" destId="{262BE8FA-D6E3-44BE-838D-5E64EB22BBB3}" srcOrd="2" destOrd="0" parTransId="{9F88628A-E7B8-4D68-8593-7113CAC6DD18}" sibTransId="{B29173AB-6FE8-407F-9CE8-54B7F066D378}"/>
    <dgm:cxn modelId="{2CDCDCA3-C3B2-4298-B4CB-47B4D9E0896C}" srcId="{901C75CB-1F7E-46BD-B898-9C154DB1489D}" destId="{2D235803-0A30-4A6E-98D6-1DE6D52049F1}" srcOrd="0" destOrd="0" parTransId="{09323904-5BB7-44B7-8FED-F41891E4C1DF}" sibTransId="{D3CB7BD8-6457-41D1-8303-845264F1C007}"/>
    <dgm:cxn modelId="{6B68323A-3357-4636-8789-46D71A3B7680}" srcId="{901C75CB-1F7E-46BD-B898-9C154DB1489D}" destId="{D4088FDB-F2CA-478B-B161-BBAA6F88D6B2}" srcOrd="1" destOrd="0" parTransId="{CC6727E5-A93A-4958-BF44-DBD635B52767}" sibTransId="{F08657DA-4CEB-4490-8443-B5C82C8ECBF3}"/>
    <dgm:cxn modelId="{C9FAA0F1-228B-4C39-9891-586AC14F78F0}" type="presOf" srcId="{901C75CB-1F7E-46BD-B898-9C154DB1489D}" destId="{9203905C-6AC5-4596-B804-06007E438242}" srcOrd="0" destOrd="0" presId="urn:microsoft.com/office/officeart/2005/8/layout/chevron1"/>
    <dgm:cxn modelId="{3C3E8576-0A4B-4343-96BD-B5999AC287DF}" type="presParOf" srcId="{9203905C-6AC5-4596-B804-06007E438242}" destId="{B7619CBE-C76C-4C57-AB2E-33898E234642}" srcOrd="0" destOrd="0" presId="urn:microsoft.com/office/officeart/2005/8/layout/chevron1"/>
    <dgm:cxn modelId="{220D2C09-84AE-4343-BED3-05FF77404A20}" type="presParOf" srcId="{9203905C-6AC5-4596-B804-06007E438242}" destId="{A4E691C0-A296-42DE-860A-E392B9D11052}" srcOrd="1" destOrd="0" presId="urn:microsoft.com/office/officeart/2005/8/layout/chevron1"/>
    <dgm:cxn modelId="{5F5AE40E-F6D6-44F9-8A10-9CC360B4AF6A}" type="presParOf" srcId="{9203905C-6AC5-4596-B804-06007E438242}" destId="{44A8F342-024B-4C16-B03C-D08BFD380D7F}" srcOrd="2" destOrd="0" presId="urn:microsoft.com/office/officeart/2005/8/layout/chevron1"/>
    <dgm:cxn modelId="{6A2D56F6-6309-4B1C-A131-06243D93F167}" type="presParOf" srcId="{9203905C-6AC5-4596-B804-06007E438242}" destId="{BDC58333-8DA8-4B03-8FDF-03D1C3B4376B}" srcOrd="3" destOrd="0" presId="urn:microsoft.com/office/officeart/2005/8/layout/chevron1"/>
    <dgm:cxn modelId="{8E7B6DAB-5ABF-498E-968A-DC3EAFEA2181}" type="presParOf" srcId="{9203905C-6AC5-4596-B804-06007E438242}" destId="{E7459E20-13A9-4910-8C6D-4FAB191B228C}" srcOrd="4" destOrd="0" presId="urn:microsoft.com/office/officeart/2005/8/layout/chevron1"/>
    <dgm:cxn modelId="{801173FD-0354-430C-852A-BFBAD8310CB4}" type="presParOf" srcId="{9203905C-6AC5-4596-B804-06007E438242}" destId="{10E9ED7B-F0A2-4431-B371-BB1193C6D563}" srcOrd="5" destOrd="0" presId="urn:microsoft.com/office/officeart/2005/8/layout/chevron1"/>
    <dgm:cxn modelId="{698D9F86-EB6C-42D0-8CAB-9CD00965B8A6}" type="presParOf" srcId="{9203905C-6AC5-4596-B804-06007E438242}" destId="{70D0D4E4-E19B-4B40-BFF5-D66450495530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01C75CB-1F7E-46BD-B898-9C154DB1489D}" type="doc">
      <dgm:prSet loTypeId="urn:microsoft.com/office/officeart/2005/8/layout/chevron1" loCatId="process" qsTypeId="urn:microsoft.com/office/officeart/2005/8/quickstyle/simple1" qsCatId="simple" csTypeId="urn:microsoft.com/office/officeart/2005/8/colors/accent1_1" csCatId="accent1" phldr="1"/>
      <dgm:spPr/>
    </dgm:pt>
    <dgm:pt modelId="{2D235803-0A30-4A6E-98D6-1DE6D52049F1}">
      <dgm:prSet phldrT="[Text]"/>
      <dgm:spPr>
        <a:solidFill>
          <a:srgbClr val="AC3323"/>
        </a:solidFill>
        <a:ln>
          <a:noFill/>
        </a:ln>
      </dgm:spPr>
      <dgm:t>
        <a:bodyPr/>
        <a:lstStyle/>
        <a:p>
          <a:r>
            <a:rPr lang="cs-CZ" dirty="0" smtClean="0">
              <a:solidFill>
                <a:schemeClr val="bg1"/>
              </a:solidFill>
            </a:rPr>
            <a:t>Waterfall</a:t>
          </a:r>
          <a:endParaRPr lang="cs-CZ" dirty="0">
            <a:solidFill>
              <a:schemeClr val="bg1"/>
            </a:solidFill>
          </a:endParaRPr>
        </a:p>
      </dgm:t>
    </dgm:pt>
    <dgm:pt modelId="{09323904-5BB7-44B7-8FED-F41891E4C1DF}" type="parTrans" cxnId="{2CDCDCA3-C3B2-4298-B4CB-47B4D9E0896C}">
      <dgm:prSet/>
      <dgm:spPr/>
      <dgm:t>
        <a:bodyPr/>
        <a:lstStyle/>
        <a:p>
          <a:endParaRPr lang="cs-CZ"/>
        </a:p>
      </dgm:t>
    </dgm:pt>
    <dgm:pt modelId="{D3CB7BD8-6457-41D1-8303-845264F1C007}" type="sibTrans" cxnId="{2CDCDCA3-C3B2-4298-B4CB-47B4D9E0896C}">
      <dgm:prSet/>
      <dgm:spPr/>
      <dgm:t>
        <a:bodyPr/>
        <a:lstStyle/>
        <a:p>
          <a:endParaRPr lang="cs-CZ"/>
        </a:p>
      </dgm:t>
    </dgm:pt>
    <dgm:pt modelId="{D4088FDB-F2CA-478B-B161-BBAA6F88D6B2}">
      <dgm:prSet phldrT="[Text]"/>
      <dgm:spPr>
        <a:solidFill>
          <a:srgbClr val="AC3323"/>
        </a:solidFill>
        <a:ln>
          <a:noFill/>
        </a:ln>
      </dgm:spPr>
      <dgm:t>
        <a:bodyPr/>
        <a:lstStyle/>
        <a:p>
          <a:r>
            <a:rPr lang="cs-CZ" dirty="0" smtClean="0">
              <a:solidFill>
                <a:schemeClr val="bg1"/>
              </a:solidFill>
            </a:rPr>
            <a:t>MSF</a:t>
          </a:r>
          <a:endParaRPr lang="cs-CZ" dirty="0">
            <a:solidFill>
              <a:schemeClr val="bg1"/>
            </a:solidFill>
          </a:endParaRPr>
        </a:p>
      </dgm:t>
    </dgm:pt>
    <dgm:pt modelId="{CC6727E5-A93A-4958-BF44-DBD635B52767}" type="parTrans" cxnId="{6B68323A-3357-4636-8789-46D71A3B7680}">
      <dgm:prSet/>
      <dgm:spPr/>
      <dgm:t>
        <a:bodyPr/>
        <a:lstStyle/>
        <a:p>
          <a:endParaRPr lang="cs-CZ"/>
        </a:p>
      </dgm:t>
    </dgm:pt>
    <dgm:pt modelId="{F08657DA-4CEB-4490-8443-B5C82C8ECBF3}" type="sibTrans" cxnId="{6B68323A-3357-4636-8789-46D71A3B7680}">
      <dgm:prSet/>
      <dgm:spPr/>
      <dgm:t>
        <a:bodyPr/>
        <a:lstStyle/>
        <a:p>
          <a:endParaRPr lang="cs-CZ"/>
        </a:p>
      </dgm:t>
    </dgm:pt>
    <dgm:pt modelId="{262BE8FA-D6E3-44BE-838D-5E64EB22BBB3}">
      <dgm:prSet phldrT="[Text]"/>
      <dgm:spPr>
        <a:solidFill>
          <a:srgbClr val="AC3323"/>
        </a:solidFill>
        <a:ln>
          <a:noFill/>
        </a:ln>
      </dgm:spPr>
      <dgm:t>
        <a:bodyPr/>
        <a:lstStyle/>
        <a:p>
          <a:r>
            <a:rPr lang="cs-CZ" dirty="0" smtClean="0">
              <a:solidFill>
                <a:schemeClr val="bg1"/>
              </a:solidFill>
            </a:rPr>
            <a:t>Agile</a:t>
          </a:r>
          <a:endParaRPr lang="cs-CZ" dirty="0">
            <a:solidFill>
              <a:schemeClr val="bg1"/>
            </a:solidFill>
          </a:endParaRPr>
        </a:p>
      </dgm:t>
    </dgm:pt>
    <dgm:pt modelId="{9F88628A-E7B8-4D68-8593-7113CAC6DD18}" type="parTrans" cxnId="{CCF9393D-F6E0-4C7E-BB30-1FCC2D145C84}">
      <dgm:prSet/>
      <dgm:spPr/>
      <dgm:t>
        <a:bodyPr/>
        <a:lstStyle/>
        <a:p>
          <a:endParaRPr lang="cs-CZ"/>
        </a:p>
      </dgm:t>
    </dgm:pt>
    <dgm:pt modelId="{B29173AB-6FE8-407F-9CE8-54B7F066D378}" type="sibTrans" cxnId="{CCF9393D-F6E0-4C7E-BB30-1FCC2D145C84}">
      <dgm:prSet/>
      <dgm:spPr/>
      <dgm:t>
        <a:bodyPr/>
        <a:lstStyle/>
        <a:p>
          <a:endParaRPr lang="cs-CZ"/>
        </a:p>
      </dgm:t>
    </dgm:pt>
    <dgm:pt modelId="{34915509-040F-45F7-901F-3F827848DAE5}">
      <dgm:prSet phldrT="[Text]"/>
      <dgm:spPr>
        <a:solidFill>
          <a:srgbClr val="AC3323"/>
        </a:solidFill>
        <a:ln>
          <a:noFill/>
        </a:ln>
      </dgm:spPr>
      <dgm:t>
        <a:bodyPr/>
        <a:lstStyle/>
        <a:p>
          <a:r>
            <a:rPr lang="cs-CZ" dirty="0" smtClean="0">
              <a:solidFill>
                <a:schemeClr val="bg1"/>
              </a:solidFill>
            </a:rPr>
            <a:t>Continuous Delivery</a:t>
          </a:r>
          <a:endParaRPr lang="cs-CZ" dirty="0">
            <a:solidFill>
              <a:schemeClr val="bg1"/>
            </a:solidFill>
          </a:endParaRPr>
        </a:p>
      </dgm:t>
    </dgm:pt>
    <dgm:pt modelId="{F8006FEC-6B0A-438D-A1D4-C1487D8DE613}" type="parTrans" cxnId="{EE0EB933-E313-474F-92CD-7B684DDF6730}">
      <dgm:prSet/>
      <dgm:spPr/>
      <dgm:t>
        <a:bodyPr/>
        <a:lstStyle/>
        <a:p>
          <a:endParaRPr lang="cs-CZ"/>
        </a:p>
      </dgm:t>
    </dgm:pt>
    <dgm:pt modelId="{9AB66BE5-84AC-4F7D-A72C-6AD78CC60620}" type="sibTrans" cxnId="{EE0EB933-E313-474F-92CD-7B684DDF6730}">
      <dgm:prSet/>
      <dgm:spPr/>
      <dgm:t>
        <a:bodyPr/>
        <a:lstStyle/>
        <a:p>
          <a:endParaRPr lang="cs-CZ"/>
        </a:p>
      </dgm:t>
    </dgm:pt>
    <dgm:pt modelId="{9203905C-6AC5-4596-B804-06007E438242}" type="pres">
      <dgm:prSet presAssocID="{901C75CB-1F7E-46BD-B898-9C154DB1489D}" presName="Name0" presStyleCnt="0">
        <dgm:presLayoutVars>
          <dgm:dir/>
          <dgm:animLvl val="lvl"/>
          <dgm:resizeHandles val="exact"/>
        </dgm:presLayoutVars>
      </dgm:prSet>
      <dgm:spPr/>
    </dgm:pt>
    <dgm:pt modelId="{B7619CBE-C76C-4C57-AB2E-33898E234642}" type="pres">
      <dgm:prSet presAssocID="{2D235803-0A30-4A6E-98D6-1DE6D52049F1}" presName="parTxOnly" presStyleLbl="node1" presStyleIdx="0" presStyleCnt="4" custLinFactY="-87448" custLinFactNeighborY="-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4E691C0-A296-42DE-860A-E392B9D11052}" type="pres">
      <dgm:prSet presAssocID="{D3CB7BD8-6457-41D1-8303-845264F1C007}" presName="parTxOnlySpace" presStyleCnt="0"/>
      <dgm:spPr/>
    </dgm:pt>
    <dgm:pt modelId="{44A8F342-024B-4C16-B03C-D08BFD380D7F}" type="pres">
      <dgm:prSet presAssocID="{D4088FDB-F2CA-478B-B161-BBAA6F88D6B2}" presName="parTxOnly" presStyleLbl="node1" presStyleIdx="1" presStyleCnt="4" custLinFactY="-87448" custLinFactNeighborY="-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C58333-8DA8-4B03-8FDF-03D1C3B4376B}" type="pres">
      <dgm:prSet presAssocID="{F08657DA-4CEB-4490-8443-B5C82C8ECBF3}" presName="parTxOnlySpace" presStyleCnt="0"/>
      <dgm:spPr/>
    </dgm:pt>
    <dgm:pt modelId="{E7459E20-13A9-4910-8C6D-4FAB191B228C}" type="pres">
      <dgm:prSet presAssocID="{262BE8FA-D6E3-44BE-838D-5E64EB22BBB3}" presName="parTxOnly" presStyleLbl="node1" presStyleIdx="2" presStyleCnt="4" custLinFactY="-87448" custLinFactNeighborY="-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0E9ED7B-F0A2-4431-B371-BB1193C6D563}" type="pres">
      <dgm:prSet presAssocID="{B29173AB-6FE8-407F-9CE8-54B7F066D378}" presName="parTxOnlySpace" presStyleCnt="0"/>
      <dgm:spPr/>
    </dgm:pt>
    <dgm:pt modelId="{70D0D4E4-E19B-4B40-BFF5-D66450495530}" type="pres">
      <dgm:prSet presAssocID="{34915509-040F-45F7-901F-3F827848DAE5}" presName="parTxOnly" presStyleLbl="node1" presStyleIdx="3" presStyleCnt="4" custLinFactY="-87448" custLinFactNeighborY="-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E0EB933-E313-474F-92CD-7B684DDF6730}" srcId="{901C75CB-1F7E-46BD-B898-9C154DB1489D}" destId="{34915509-040F-45F7-901F-3F827848DAE5}" srcOrd="3" destOrd="0" parTransId="{F8006FEC-6B0A-438D-A1D4-C1487D8DE613}" sibTransId="{9AB66BE5-84AC-4F7D-A72C-6AD78CC60620}"/>
    <dgm:cxn modelId="{2FAD8E3C-FFA6-48B2-A979-73F966A723EB}" type="presOf" srcId="{901C75CB-1F7E-46BD-B898-9C154DB1489D}" destId="{9203905C-6AC5-4596-B804-06007E438242}" srcOrd="0" destOrd="0" presId="urn:microsoft.com/office/officeart/2005/8/layout/chevron1"/>
    <dgm:cxn modelId="{6F5EB75B-2CAC-4716-9196-775EDF4B9D58}" type="presOf" srcId="{34915509-040F-45F7-901F-3F827848DAE5}" destId="{70D0D4E4-E19B-4B40-BFF5-D66450495530}" srcOrd="0" destOrd="0" presId="urn:microsoft.com/office/officeart/2005/8/layout/chevron1"/>
    <dgm:cxn modelId="{7C627D35-9175-43E7-BB88-09A1DBAF4824}" type="presOf" srcId="{2D235803-0A30-4A6E-98D6-1DE6D52049F1}" destId="{B7619CBE-C76C-4C57-AB2E-33898E234642}" srcOrd="0" destOrd="0" presId="urn:microsoft.com/office/officeart/2005/8/layout/chevron1"/>
    <dgm:cxn modelId="{FAA597E5-CF10-4320-B452-13C321537295}" type="presOf" srcId="{D4088FDB-F2CA-478B-B161-BBAA6F88D6B2}" destId="{44A8F342-024B-4C16-B03C-D08BFD380D7F}" srcOrd="0" destOrd="0" presId="urn:microsoft.com/office/officeart/2005/8/layout/chevron1"/>
    <dgm:cxn modelId="{CCF9393D-F6E0-4C7E-BB30-1FCC2D145C84}" srcId="{901C75CB-1F7E-46BD-B898-9C154DB1489D}" destId="{262BE8FA-D6E3-44BE-838D-5E64EB22BBB3}" srcOrd="2" destOrd="0" parTransId="{9F88628A-E7B8-4D68-8593-7113CAC6DD18}" sibTransId="{B29173AB-6FE8-407F-9CE8-54B7F066D378}"/>
    <dgm:cxn modelId="{2CDCDCA3-C3B2-4298-B4CB-47B4D9E0896C}" srcId="{901C75CB-1F7E-46BD-B898-9C154DB1489D}" destId="{2D235803-0A30-4A6E-98D6-1DE6D52049F1}" srcOrd="0" destOrd="0" parTransId="{09323904-5BB7-44B7-8FED-F41891E4C1DF}" sibTransId="{D3CB7BD8-6457-41D1-8303-845264F1C007}"/>
    <dgm:cxn modelId="{6B68323A-3357-4636-8789-46D71A3B7680}" srcId="{901C75CB-1F7E-46BD-B898-9C154DB1489D}" destId="{D4088FDB-F2CA-478B-B161-BBAA6F88D6B2}" srcOrd="1" destOrd="0" parTransId="{CC6727E5-A93A-4958-BF44-DBD635B52767}" sibTransId="{F08657DA-4CEB-4490-8443-B5C82C8ECBF3}"/>
    <dgm:cxn modelId="{7A86C6B9-4972-4CAA-9BFE-36AADA6A25F9}" type="presOf" srcId="{262BE8FA-D6E3-44BE-838D-5E64EB22BBB3}" destId="{E7459E20-13A9-4910-8C6D-4FAB191B228C}" srcOrd="0" destOrd="0" presId="urn:microsoft.com/office/officeart/2005/8/layout/chevron1"/>
    <dgm:cxn modelId="{A03F459A-E94B-41B2-9CAF-1788FE3F1DFE}" type="presParOf" srcId="{9203905C-6AC5-4596-B804-06007E438242}" destId="{B7619CBE-C76C-4C57-AB2E-33898E234642}" srcOrd="0" destOrd="0" presId="urn:microsoft.com/office/officeart/2005/8/layout/chevron1"/>
    <dgm:cxn modelId="{E14B2325-8801-4D53-93C3-C11475D51C2C}" type="presParOf" srcId="{9203905C-6AC5-4596-B804-06007E438242}" destId="{A4E691C0-A296-42DE-860A-E392B9D11052}" srcOrd="1" destOrd="0" presId="urn:microsoft.com/office/officeart/2005/8/layout/chevron1"/>
    <dgm:cxn modelId="{ADC8D83E-A181-4116-BE4F-59F0FBDA6B46}" type="presParOf" srcId="{9203905C-6AC5-4596-B804-06007E438242}" destId="{44A8F342-024B-4C16-B03C-D08BFD380D7F}" srcOrd="2" destOrd="0" presId="urn:microsoft.com/office/officeart/2005/8/layout/chevron1"/>
    <dgm:cxn modelId="{CEAB4DF3-3B9F-470A-8DE4-004C99E97E0A}" type="presParOf" srcId="{9203905C-6AC5-4596-B804-06007E438242}" destId="{BDC58333-8DA8-4B03-8FDF-03D1C3B4376B}" srcOrd="3" destOrd="0" presId="urn:microsoft.com/office/officeart/2005/8/layout/chevron1"/>
    <dgm:cxn modelId="{0ED6AF66-B9F9-47A5-BA59-0E40A369D510}" type="presParOf" srcId="{9203905C-6AC5-4596-B804-06007E438242}" destId="{E7459E20-13A9-4910-8C6D-4FAB191B228C}" srcOrd="4" destOrd="0" presId="urn:microsoft.com/office/officeart/2005/8/layout/chevron1"/>
    <dgm:cxn modelId="{80DA9E81-CB91-4E4C-A0C4-45071B9043C6}" type="presParOf" srcId="{9203905C-6AC5-4596-B804-06007E438242}" destId="{10E9ED7B-F0A2-4431-B371-BB1193C6D563}" srcOrd="5" destOrd="0" presId="urn:microsoft.com/office/officeart/2005/8/layout/chevron1"/>
    <dgm:cxn modelId="{2466EDF1-A19A-454B-ADC9-FF0774188B96}" type="presParOf" srcId="{9203905C-6AC5-4596-B804-06007E438242}" destId="{70D0D4E4-E19B-4B40-BFF5-D66450495530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01C75CB-1F7E-46BD-B898-9C154DB1489D}" type="doc">
      <dgm:prSet loTypeId="urn:microsoft.com/office/officeart/2005/8/layout/chevron1" loCatId="process" qsTypeId="urn:microsoft.com/office/officeart/2005/8/quickstyle/simple1" qsCatId="simple" csTypeId="urn:microsoft.com/office/officeart/2005/8/colors/accent1_1" csCatId="accent1" phldr="1"/>
      <dgm:spPr/>
    </dgm:pt>
    <dgm:pt modelId="{2D235803-0A30-4A6E-98D6-1DE6D52049F1}">
      <dgm:prSet phldrT="[Text]"/>
      <dgm:spPr>
        <a:solidFill>
          <a:srgbClr val="AC3323"/>
        </a:solidFill>
        <a:ln>
          <a:noFill/>
        </a:ln>
      </dgm:spPr>
      <dgm:t>
        <a:bodyPr/>
        <a:lstStyle/>
        <a:p>
          <a:r>
            <a:rPr lang="cs-CZ" dirty="0" smtClean="0">
              <a:solidFill>
                <a:schemeClr val="bg1"/>
              </a:solidFill>
            </a:rPr>
            <a:t>Waterfall</a:t>
          </a:r>
          <a:endParaRPr lang="cs-CZ" dirty="0">
            <a:solidFill>
              <a:schemeClr val="bg1"/>
            </a:solidFill>
          </a:endParaRPr>
        </a:p>
      </dgm:t>
    </dgm:pt>
    <dgm:pt modelId="{09323904-5BB7-44B7-8FED-F41891E4C1DF}" type="parTrans" cxnId="{2CDCDCA3-C3B2-4298-B4CB-47B4D9E0896C}">
      <dgm:prSet/>
      <dgm:spPr/>
      <dgm:t>
        <a:bodyPr/>
        <a:lstStyle/>
        <a:p>
          <a:endParaRPr lang="cs-CZ"/>
        </a:p>
      </dgm:t>
    </dgm:pt>
    <dgm:pt modelId="{D3CB7BD8-6457-41D1-8303-845264F1C007}" type="sibTrans" cxnId="{2CDCDCA3-C3B2-4298-B4CB-47B4D9E0896C}">
      <dgm:prSet/>
      <dgm:spPr/>
      <dgm:t>
        <a:bodyPr/>
        <a:lstStyle/>
        <a:p>
          <a:endParaRPr lang="cs-CZ"/>
        </a:p>
      </dgm:t>
    </dgm:pt>
    <dgm:pt modelId="{D4088FDB-F2CA-478B-B161-BBAA6F88D6B2}">
      <dgm:prSet phldrT="[Text]"/>
      <dgm:spPr>
        <a:solidFill>
          <a:srgbClr val="AC3323"/>
        </a:solidFill>
        <a:ln>
          <a:noFill/>
        </a:ln>
      </dgm:spPr>
      <dgm:t>
        <a:bodyPr/>
        <a:lstStyle/>
        <a:p>
          <a:r>
            <a:rPr lang="cs-CZ" dirty="0" smtClean="0">
              <a:solidFill>
                <a:schemeClr val="bg1"/>
              </a:solidFill>
            </a:rPr>
            <a:t>MSF</a:t>
          </a:r>
          <a:endParaRPr lang="cs-CZ" dirty="0">
            <a:solidFill>
              <a:schemeClr val="bg1"/>
            </a:solidFill>
          </a:endParaRPr>
        </a:p>
      </dgm:t>
    </dgm:pt>
    <dgm:pt modelId="{CC6727E5-A93A-4958-BF44-DBD635B52767}" type="parTrans" cxnId="{6B68323A-3357-4636-8789-46D71A3B7680}">
      <dgm:prSet/>
      <dgm:spPr/>
      <dgm:t>
        <a:bodyPr/>
        <a:lstStyle/>
        <a:p>
          <a:endParaRPr lang="cs-CZ"/>
        </a:p>
      </dgm:t>
    </dgm:pt>
    <dgm:pt modelId="{F08657DA-4CEB-4490-8443-B5C82C8ECBF3}" type="sibTrans" cxnId="{6B68323A-3357-4636-8789-46D71A3B7680}">
      <dgm:prSet/>
      <dgm:spPr/>
      <dgm:t>
        <a:bodyPr/>
        <a:lstStyle/>
        <a:p>
          <a:endParaRPr lang="cs-CZ"/>
        </a:p>
      </dgm:t>
    </dgm:pt>
    <dgm:pt modelId="{262BE8FA-D6E3-44BE-838D-5E64EB22BBB3}">
      <dgm:prSet phldrT="[Text]"/>
      <dgm:spPr>
        <a:solidFill>
          <a:srgbClr val="AC3323"/>
        </a:solidFill>
        <a:ln>
          <a:noFill/>
        </a:ln>
      </dgm:spPr>
      <dgm:t>
        <a:bodyPr/>
        <a:lstStyle/>
        <a:p>
          <a:r>
            <a:rPr lang="cs-CZ" dirty="0" smtClean="0">
              <a:solidFill>
                <a:schemeClr val="bg1"/>
              </a:solidFill>
            </a:rPr>
            <a:t>Agile</a:t>
          </a:r>
          <a:endParaRPr lang="cs-CZ" dirty="0">
            <a:solidFill>
              <a:schemeClr val="bg1"/>
            </a:solidFill>
          </a:endParaRPr>
        </a:p>
      </dgm:t>
    </dgm:pt>
    <dgm:pt modelId="{9F88628A-E7B8-4D68-8593-7113CAC6DD18}" type="parTrans" cxnId="{CCF9393D-F6E0-4C7E-BB30-1FCC2D145C84}">
      <dgm:prSet/>
      <dgm:spPr/>
      <dgm:t>
        <a:bodyPr/>
        <a:lstStyle/>
        <a:p>
          <a:endParaRPr lang="cs-CZ"/>
        </a:p>
      </dgm:t>
    </dgm:pt>
    <dgm:pt modelId="{B29173AB-6FE8-407F-9CE8-54B7F066D378}" type="sibTrans" cxnId="{CCF9393D-F6E0-4C7E-BB30-1FCC2D145C84}">
      <dgm:prSet/>
      <dgm:spPr/>
      <dgm:t>
        <a:bodyPr/>
        <a:lstStyle/>
        <a:p>
          <a:endParaRPr lang="cs-CZ"/>
        </a:p>
      </dgm:t>
    </dgm:pt>
    <dgm:pt modelId="{34915509-040F-45F7-901F-3F827848DAE5}">
      <dgm:prSet phldrT="[Text]"/>
      <dgm:spPr>
        <a:solidFill>
          <a:srgbClr val="AC3323"/>
        </a:solidFill>
        <a:ln>
          <a:noFill/>
        </a:ln>
      </dgm:spPr>
      <dgm:t>
        <a:bodyPr/>
        <a:lstStyle/>
        <a:p>
          <a:r>
            <a:rPr lang="cs-CZ" dirty="0" smtClean="0">
              <a:solidFill>
                <a:schemeClr val="bg1"/>
              </a:solidFill>
            </a:rPr>
            <a:t>Continuous Delivery</a:t>
          </a:r>
          <a:endParaRPr lang="cs-CZ" dirty="0">
            <a:solidFill>
              <a:schemeClr val="bg1"/>
            </a:solidFill>
          </a:endParaRPr>
        </a:p>
      </dgm:t>
    </dgm:pt>
    <dgm:pt modelId="{F8006FEC-6B0A-438D-A1D4-C1487D8DE613}" type="parTrans" cxnId="{EE0EB933-E313-474F-92CD-7B684DDF6730}">
      <dgm:prSet/>
      <dgm:spPr/>
      <dgm:t>
        <a:bodyPr/>
        <a:lstStyle/>
        <a:p>
          <a:endParaRPr lang="cs-CZ"/>
        </a:p>
      </dgm:t>
    </dgm:pt>
    <dgm:pt modelId="{9AB66BE5-84AC-4F7D-A72C-6AD78CC60620}" type="sibTrans" cxnId="{EE0EB933-E313-474F-92CD-7B684DDF6730}">
      <dgm:prSet/>
      <dgm:spPr/>
      <dgm:t>
        <a:bodyPr/>
        <a:lstStyle/>
        <a:p>
          <a:endParaRPr lang="cs-CZ"/>
        </a:p>
      </dgm:t>
    </dgm:pt>
    <dgm:pt modelId="{9203905C-6AC5-4596-B804-06007E438242}" type="pres">
      <dgm:prSet presAssocID="{901C75CB-1F7E-46BD-B898-9C154DB1489D}" presName="Name0" presStyleCnt="0">
        <dgm:presLayoutVars>
          <dgm:dir/>
          <dgm:animLvl val="lvl"/>
          <dgm:resizeHandles val="exact"/>
        </dgm:presLayoutVars>
      </dgm:prSet>
      <dgm:spPr/>
    </dgm:pt>
    <dgm:pt modelId="{B7619CBE-C76C-4C57-AB2E-33898E234642}" type="pres">
      <dgm:prSet presAssocID="{2D235803-0A30-4A6E-98D6-1DE6D52049F1}" presName="parTxOnly" presStyleLbl="node1" presStyleIdx="0" presStyleCnt="4" custLinFactY="-87448" custLinFactNeighborY="-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4E691C0-A296-42DE-860A-E392B9D11052}" type="pres">
      <dgm:prSet presAssocID="{D3CB7BD8-6457-41D1-8303-845264F1C007}" presName="parTxOnlySpace" presStyleCnt="0"/>
      <dgm:spPr/>
    </dgm:pt>
    <dgm:pt modelId="{44A8F342-024B-4C16-B03C-D08BFD380D7F}" type="pres">
      <dgm:prSet presAssocID="{D4088FDB-F2CA-478B-B161-BBAA6F88D6B2}" presName="parTxOnly" presStyleLbl="node1" presStyleIdx="1" presStyleCnt="4" custLinFactY="-87448" custLinFactNeighborY="-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C58333-8DA8-4B03-8FDF-03D1C3B4376B}" type="pres">
      <dgm:prSet presAssocID="{F08657DA-4CEB-4490-8443-B5C82C8ECBF3}" presName="parTxOnlySpace" presStyleCnt="0"/>
      <dgm:spPr/>
    </dgm:pt>
    <dgm:pt modelId="{E7459E20-13A9-4910-8C6D-4FAB191B228C}" type="pres">
      <dgm:prSet presAssocID="{262BE8FA-D6E3-44BE-838D-5E64EB22BBB3}" presName="parTxOnly" presStyleLbl="node1" presStyleIdx="2" presStyleCnt="4" custLinFactY="-87448" custLinFactNeighborY="-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0E9ED7B-F0A2-4431-B371-BB1193C6D563}" type="pres">
      <dgm:prSet presAssocID="{B29173AB-6FE8-407F-9CE8-54B7F066D378}" presName="parTxOnlySpace" presStyleCnt="0"/>
      <dgm:spPr/>
    </dgm:pt>
    <dgm:pt modelId="{70D0D4E4-E19B-4B40-BFF5-D66450495530}" type="pres">
      <dgm:prSet presAssocID="{34915509-040F-45F7-901F-3F827848DAE5}" presName="parTxOnly" presStyleLbl="node1" presStyleIdx="3" presStyleCnt="4" custLinFactY="-87448" custLinFactNeighborY="-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E0EB933-E313-474F-92CD-7B684DDF6730}" srcId="{901C75CB-1F7E-46BD-B898-9C154DB1489D}" destId="{34915509-040F-45F7-901F-3F827848DAE5}" srcOrd="3" destOrd="0" parTransId="{F8006FEC-6B0A-438D-A1D4-C1487D8DE613}" sibTransId="{9AB66BE5-84AC-4F7D-A72C-6AD78CC60620}"/>
    <dgm:cxn modelId="{E73BB3CC-DCF3-46FA-A035-7F3B720A9C7F}" type="presOf" srcId="{262BE8FA-D6E3-44BE-838D-5E64EB22BBB3}" destId="{E7459E20-13A9-4910-8C6D-4FAB191B228C}" srcOrd="0" destOrd="0" presId="urn:microsoft.com/office/officeart/2005/8/layout/chevron1"/>
    <dgm:cxn modelId="{11660795-AEAE-46F6-8779-9270565A786B}" type="presOf" srcId="{901C75CB-1F7E-46BD-B898-9C154DB1489D}" destId="{9203905C-6AC5-4596-B804-06007E438242}" srcOrd="0" destOrd="0" presId="urn:microsoft.com/office/officeart/2005/8/layout/chevron1"/>
    <dgm:cxn modelId="{CCF9393D-F6E0-4C7E-BB30-1FCC2D145C84}" srcId="{901C75CB-1F7E-46BD-B898-9C154DB1489D}" destId="{262BE8FA-D6E3-44BE-838D-5E64EB22BBB3}" srcOrd="2" destOrd="0" parTransId="{9F88628A-E7B8-4D68-8593-7113CAC6DD18}" sibTransId="{B29173AB-6FE8-407F-9CE8-54B7F066D378}"/>
    <dgm:cxn modelId="{2CDCDCA3-C3B2-4298-B4CB-47B4D9E0896C}" srcId="{901C75CB-1F7E-46BD-B898-9C154DB1489D}" destId="{2D235803-0A30-4A6E-98D6-1DE6D52049F1}" srcOrd="0" destOrd="0" parTransId="{09323904-5BB7-44B7-8FED-F41891E4C1DF}" sibTransId="{D3CB7BD8-6457-41D1-8303-845264F1C007}"/>
    <dgm:cxn modelId="{46AD13BE-F4C9-4DEA-B8BD-D2D8558ECE6E}" type="presOf" srcId="{2D235803-0A30-4A6E-98D6-1DE6D52049F1}" destId="{B7619CBE-C76C-4C57-AB2E-33898E234642}" srcOrd="0" destOrd="0" presId="urn:microsoft.com/office/officeart/2005/8/layout/chevron1"/>
    <dgm:cxn modelId="{04608A58-25CE-45F3-B950-429CE282CF98}" type="presOf" srcId="{D4088FDB-F2CA-478B-B161-BBAA6F88D6B2}" destId="{44A8F342-024B-4C16-B03C-D08BFD380D7F}" srcOrd="0" destOrd="0" presId="urn:microsoft.com/office/officeart/2005/8/layout/chevron1"/>
    <dgm:cxn modelId="{6B68323A-3357-4636-8789-46D71A3B7680}" srcId="{901C75CB-1F7E-46BD-B898-9C154DB1489D}" destId="{D4088FDB-F2CA-478B-B161-BBAA6F88D6B2}" srcOrd="1" destOrd="0" parTransId="{CC6727E5-A93A-4958-BF44-DBD635B52767}" sibTransId="{F08657DA-4CEB-4490-8443-B5C82C8ECBF3}"/>
    <dgm:cxn modelId="{68FA1BB6-D019-4C63-AFA0-E7C976A7497C}" type="presOf" srcId="{34915509-040F-45F7-901F-3F827848DAE5}" destId="{70D0D4E4-E19B-4B40-BFF5-D66450495530}" srcOrd="0" destOrd="0" presId="urn:microsoft.com/office/officeart/2005/8/layout/chevron1"/>
    <dgm:cxn modelId="{5997CF62-34C3-4D4A-AE37-36FEAA359003}" type="presParOf" srcId="{9203905C-6AC5-4596-B804-06007E438242}" destId="{B7619CBE-C76C-4C57-AB2E-33898E234642}" srcOrd="0" destOrd="0" presId="urn:microsoft.com/office/officeart/2005/8/layout/chevron1"/>
    <dgm:cxn modelId="{83EFFE69-2EE4-431E-85EC-74BC8E4EE88E}" type="presParOf" srcId="{9203905C-6AC5-4596-B804-06007E438242}" destId="{A4E691C0-A296-42DE-860A-E392B9D11052}" srcOrd="1" destOrd="0" presId="urn:microsoft.com/office/officeart/2005/8/layout/chevron1"/>
    <dgm:cxn modelId="{BA43B030-66DF-4940-8AA1-C91F0F34C87C}" type="presParOf" srcId="{9203905C-6AC5-4596-B804-06007E438242}" destId="{44A8F342-024B-4C16-B03C-D08BFD380D7F}" srcOrd="2" destOrd="0" presId="urn:microsoft.com/office/officeart/2005/8/layout/chevron1"/>
    <dgm:cxn modelId="{1CC7E23C-A268-4754-A003-F07900BC034D}" type="presParOf" srcId="{9203905C-6AC5-4596-B804-06007E438242}" destId="{BDC58333-8DA8-4B03-8FDF-03D1C3B4376B}" srcOrd="3" destOrd="0" presId="urn:microsoft.com/office/officeart/2005/8/layout/chevron1"/>
    <dgm:cxn modelId="{91737082-853D-42EB-A09C-B643B166671C}" type="presParOf" srcId="{9203905C-6AC5-4596-B804-06007E438242}" destId="{E7459E20-13A9-4910-8C6D-4FAB191B228C}" srcOrd="4" destOrd="0" presId="urn:microsoft.com/office/officeart/2005/8/layout/chevron1"/>
    <dgm:cxn modelId="{66DAAFD5-5809-4C4C-898A-25955EBEEC01}" type="presParOf" srcId="{9203905C-6AC5-4596-B804-06007E438242}" destId="{10E9ED7B-F0A2-4431-B371-BB1193C6D563}" srcOrd="5" destOrd="0" presId="urn:microsoft.com/office/officeart/2005/8/layout/chevron1"/>
    <dgm:cxn modelId="{26B157B5-2423-4606-BF2D-881A405C25EA}" type="presParOf" srcId="{9203905C-6AC5-4596-B804-06007E438242}" destId="{70D0D4E4-E19B-4B40-BFF5-D66450495530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01C75CB-1F7E-46BD-B898-9C154DB1489D}" type="doc">
      <dgm:prSet loTypeId="urn:microsoft.com/office/officeart/2005/8/layout/chevron1" loCatId="process" qsTypeId="urn:microsoft.com/office/officeart/2005/8/quickstyle/simple1" qsCatId="simple" csTypeId="urn:microsoft.com/office/officeart/2005/8/colors/accent1_1" csCatId="accent1" phldr="1"/>
      <dgm:spPr/>
    </dgm:pt>
    <dgm:pt modelId="{2D235803-0A30-4A6E-98D6-1DE6D52049F1}">
      <dgm:prSet phldrT="[Text]"/>
      <dgm:spPr>
        <a:solidFill>
          <a:srgbClr val="AC3323"/>
        </a:solidFill>
        <a:ln>
          <a:noFill/>
        </a:ln>
      </dgm:spPr>
      <dgm:t>
        <a:bodyPr/>
        <a:lstStyle/>
        <a:p>
          <a:r>
            <a:rPr lang="cs-CZ" dirty="0" smtClean="0">
              <a:solidFill>
                <a:schemeClr val="bg1"/>
              </a:solidFill>
            </a:rPr>
            <a:t>Waterfall</a:t>
          </a:r>
          <a:endParaRPr lang="cs-CZ" dirty="0">
            <a:solidFill>
              <a:schemeClr val="bg1"/>
            </a:solidFill>
          </a:endParaRPr>
        </a:p>
      </dgm:t>
    </dgm:pt>
    <dgm:pt modelId="{09323904-5BB7-44B7-8FED-F41891E4C1DF}" type="parTrans" cxnId="{2CDCDCA3-C3B2-4298-B4CB-47B4D9E0896C}">
      <dgm:prSet/>
      <dgm:spPr/>
      <dgm:t>
        <a:bodyPr/>
        <a:lstStyle/>
        <a:p>
          <a:endParaRPr lang="cs-CZ"/>
        </a:p>
      </dgm:t>
    </dgm:pt>
    <dgm:pt modelId="{D3CB7BD8-6457-41D1-8303-845264F1C007}" type="sibTrans" cxnId="{2CDCDCA3-C3B2-4298-B4CB-47B4D9E0896C}">
      <dgm:prSet/>
      <dgm:spPr/>
      <dgm:t>
        <a:bodyPr/>
        <a:lstStyle/>
        <a:p>
          <a:endParaRPr lang="cs-CZ"/>
        </a:p>
      </dgm:t>
    </dgm:pt>
    <dgm:pt modelId="{D4088FDB-F2CA-478B-B161-BBAA6F88D6B2}">
      <dgm:prSet phldrT="[Text]"/>
      <dgm:spPr>
        <a:solidFill>
          <a:srgbClr val="AC3323"/>
        </a:solidFill>
        <a:ln>
          <a:noFill/>
        </a:ln>
      </dgm:spPr>
      <dgm:t>
        <a:bodyPr/>
        <a:lstStyle/>
        <a:p>
          <a:r>
            <a:rPr lang="cs-CZ" dirty="0" smtClean="0">
              <a:solidFill>
                <a:schemeClr val="bg1"/>
              </a:solidFill>
            </a:rPr>
            <a:t>MSF</a:t>
          </a:r>
          <a:endParaRPr lang="cs-CZ" dirty="0">
            <a:solidFill>
              <a:schemeClr val="bg1"/>
            </a:solidFill>
          </a:endParaRPr>
        </a:p>
      </dgm:t>
    </dgm:pt>
    <dgm:pt modelId="{CC6727E5-A93A-4958-BF44-DBD635B52767}" type="parTrans" cxnId="{6B68323A-3357-4636-8789-46D71A3B7680}">
      <dgm:prSet/>
      <dgm:spPr/>
      <dgm:t>
        <a:bodyPr/>
        <a:lstStyle/>
        <a:p>
          <a:endParaRPr lang="cs-CZ"/>
        </a:p>
      </dgm:t>
    </dgm:pt>
    <dgm:pt modelId="{F08657DA-4CEB-4490-8443-B5C82C8ECBF3}" type="sibTrans" cxnId="{6B68323A-3357-4636-8789-46D71A3B7680}">
      <dgm:prSet/>
      <dgm:spPr/>
      <dgm:t>
        <a:bodyPr/>
        <a:lstStyle/>
        <a:p>
          <a:endParaRPr lang="cs-CZ"/>
        </a:p>
      </dgm:t>
    </dgm:pt>
    <dgm:pt modelId="{262BE8FA-D6E3-44BE-838D-5E64EB22BBB3}">
      <dgm:prSet phldrT="[Text]"/>
      <dgm:spPr>
        <a:solidFill>
          <a:srgbClr val="AC3323"/>
        </a:solidFill>
        <a:ln>
          <a:noFill/>
        </a:ln>
      </dgm:spPr>
      <dgm:t>
        <a:bodyPr/>
        <a:lstStyle/>
        <a:p>
          <a:r>
            <a:rPr lang="cs-CZ" dirty="0" smtClean="0">
              <a:solidFill>
                <a:schemeClr val="bg1"/>
              </a:solidFill>
            </a:rPr>
            <a:t>Agile</a:t>
          </a:r>
          <a:endParaRPr lang="cs-CZ" dirty="0">
            <a:solidFill>
              <a:schemeClr val="bg1"/>
            </a:solidFill>
          </a:endParaRPr>
        </a:p>
      </dgm:t>
    </dgm:pt>
    <dgm:pt modelId="{9F88628A-E7B8-4D68-8593-7113CAC6DD18}" type="parTrans" cxnId="{CCF9393D-F6E0-4C7E-BB30-1FCC2D145C84}">
      <dgm:prSet/>
      <dgm:spPr/>
      <dgm:t>
        <a:bodyPr/>
        <a:lstStyle/>
        <a:p>
          <a:endParaRPr lang="cs-CZ"/>
        </a:p>
      </dgm:t>
    </dgm:pt>
    <dgm:pt modelId="{B29173AB-6FE8-407F-9CE8-54B7F066D378}" type="sibTrans" cxnId="{CCF9393D-F6E0-4C7E-BB30-1FCC2D145C84}">
      <dgm:prSet/>
      <dgm:spPr/>
      <dgm:t>
        <a:bodyPr/>
        <a:lstStyle/>
        <a:p>
          <a:endParaRPr lang="cs-CZ"/>
        </a:p>
      </dgm:t>
    </dgm:pt>
    <dgm:pt modelId="{34915509-040F-45F7-901F-3F827848DAE5}">
      <dgm:prSet phldrT="[Text]"/>
      <dgm:spPr>
        <a:solidFill>
          <a:srgbClr val="AC3323"/>
        </a:solidFill>
        <a:ln>
          <a:noFill/>
        </a:ln>
      </dgm:spPr>
      <dgm:t>
        <a:bodyPr/>
        <a:lstStyle/>
        <a:p>
          <a:r>
            <a:rPr lang="cs-CZ" dirty="0" smtClean="0">
              <a:solidFill>
                <a:schemeClr val="bg1"/>
              </a:solidFill>
            </a:rPr>
            <a:t>Continuous Delivery</a:t>
          </a:r>
          <a:endParaRPr lang="cs-CZ" dirty="0">
            <a:solidFill>
              <a:schemeClr val="bg1"/>
            </a:solidFill>
          </a:endParaRPr>
        </a:p>
      </dgm:t>
    </dgm:pt>
    <dgm:pt modelId="{F8006FEC-6B0A-438D-A1D4-C1487D8DE613}" type="parTrans" cxnId="{EE0EB933-E313-474F-92CD-7B684DDF6730}">
      <dgm:prSet/>
      <dgm:spPr/>
      <dgm:t>
        <a:bodyPr/>
        <a:lstStyle/>
        <a:p>
          <a:endParaRPr lang="cs-CZ"/>
        </a:p>
      </dgm:t>
    </dgm:pt>
    <dgm:pt modelId="{9AB66BE5-84AC-4F7D-A72C-6AD78CC60620}" type="sibTrans" cxnId="{EE0EB933-E313-474F-92CD-7B684DDF6730}">
      <dgm:prSet/>
      <dgm:spPr/>
      <dgm:t>
        <a:bodyPr/>
        <a:lstStyle/>
        <a:p>
          <a:endParaRPr lang="cs-CZ"/>
        </a:p>
      </dgm:t>
    </dgm:pt>
    <dgm:pt modelId="{9203905C-6AC5-4596-B804-06007E438242}" type="pres">
      <dgm:prSet presAssocID="{901C75CB-1F7E-46BD-B898-9C154DB1489D}" presName="Name0" presStyleCnt="0">
        <dgm:presLayoutVars>
          <dgm:dir/>
          <dgm:animLvl val="lvl"/>
          <dgm:resizeHandles val="exact"/>
        </dgm:presLayoutVars>
      </dgm:prSet>
      <dgm:spPr/>
    </dgm:pt>
    <dgm:pt modelId="{B7619CBE-C76C-4C57-AB2E-33898E234642}" type="pres">
      <dgm:prSet presAssocID="{2D235803-0A30-4A6E-98D6-1DE6D52049F1}" presName="parTxOnly" presStyleLbl="node1" presStyleIdx="0" presStyleCnt="4" custLinFactY="-87448" custLinFactNeighborY="-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4E691C0-A296-42DE-860A-E392B9D11052}" type="pres">
      <dgm:prSet presAssocID="{D3CB7BD8-6457-41D1-8303-845264F1C007}" presName="parTxOnlySpace" presStyleCnt="0"/>
      <dgm:spPr/>
    </dgm:pt>
    <dgm:pt modelId="{44A8F342-024B-4C16-B03C-D08BFD380D7F}" type="pres">
      <dgm:prSet presAssocID="{D4088FDB-F2CA-478B-B161-BBAA6F88D6B2}" presName="parTxOnly" presStyleLbl="node1" presStyleIdx="1" presStyleCnt="4" custLinFactY="-87448" custLinFactNeighborY="-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C58333-8DA8-4B03-8FDF-03D1C3B4376B}" type="pres">
      <dgm:prSet presAssocID="{F08657DA-4CEB-4490-8443-B5C82C8ECBF3}" presName="parTxOnlySpace" presStyleCnt="0"/>
      <dgm:spPr/>
    </dgm:pt>
    <dgm:pt modelId="{E7459E20-13A9-4910-8C6D-4FAB191B228C}" type="pres">
      <dgm:prSet presAssocID="{262BE8FA-D6E3-44BE-838D-5E64EB22BBB3}" presName="parTxOnly" presStyleLbl="node1" presStyleIdx="2" presStyleCnt="4" custLinFactY="-87448" custLinFactNeighborY="-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0E9ED7B-F0A2-4431-B371-BB1193C6D563}" type="pres">
      <dgm:prSet presAssocID="{B29173AB-6FE8-407F-9CE8-54B7F066D378}" presName="parTxOnlySpace" presStyleCnt="0"/>
      <dgm:spPr/>
    </dgm:pt>
    <dgm:pt modelId="{70D0D4E4-E19B-4B40-BFF5-D66450495530}" type="pres">
      <dgm:prSet presAssocID="{34915509-040F-45F7-901F-3F827848DAE5}" presName="parTxOnly" presStyleLbl="node1" presStyleIdx="3" presStyleCnt="4" custLinFactY="-87448" custLinFactNeighborY="-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CEF32C8-64F3-4D04-AF4A-80407CD4D52F}" type="presOf" srcId="{262BE8FA-D6E3-44BE-838D-5E64EB22BBB3}" destId="{E7459E20-13A9-4910-8C6D-4FAB191B228C}" srcOrd="0" destOrd="0" presId="urn:microsoft.com/office/officeart/2005/8/layout/chevron1"/>
    <dgm:cxn modelId="{5B17768B-954A-4BA4-A679-F6DFB4A293C6}" type="presOf" srcId="{901C75CB-1F7E-46BD-B898-9C154DB1489D}" destId="{9203905C-6AC5-4596-B804-06007E438242}" srcOrd="0" destOrd="0" presId="urn:microsoft.com/office/officeart/2005/8/layout/chevron1"/>
    <dgm:cxn modelId="{EE0EB933-E313-474F-92CD-7B684DDF6730}" srcId="{901C75CB-1F7E-46BD-B898-9C154DB1489D}" destId="{34915509-040F-45F7-901F-3F827848DAE5}" srcOrd="3" destOrd="0" parTransId="{F8006FEC-6B0A-438D-A1D4-C1487D8DE613}" sibTransId="{9AB66BE5-84AC-4F7D-A72C-6AD78CC60620}"/>
    <dgm:cxn modelId="{CCF9393D-F6E0-4C7E-BB30-1FCC2D145C84}" srcId="{901C75CB-1F7E-46BD-B898-9C154DB1489D}" destId="{262BE8FA-D6E3-44BE-838D-5E64EB22BBB3}" srcOrd="2" destOrd="0" parTransId="{9F88628A-E7B8-4D68-8593-7113CAC6DD18}" sibTransId="{B29173AB-6FE8-407F-9CE8-54B7F066D378}"/>
    <dgm:cxn modelId="{2CDCDCA3-C3B2-4298-B4CB-47B4D9E0896C}" srcId="{901C75CB-1F7E-46BD-B898-9C154DB1489D}" destId="{2D235803-0A30-4A6E-98D6-1DE6D52049F1}" srcOrd="0" destOrd="0" parTransId="{09323904-5BB7-44B7-8FED-F41891E4C1DF}" sibTransId="{D3CB7BD8-6457-41D1-8303-845264F1C007}"/>
    <dgm:cxn modelId="{6B68323A-3357-4636-8789-46D71A3B7680}" srcId="{901C75CB-1F7E-46BD-B898-9C154DB1489D}" destId="{D4088FDB-F2CA-478B-B161-BBAA6F88D6B2}" srcOrd="1" destOrd="0" parTransId="{CC6727E5-A93A-4958-BF44-DBD635B52767}" sibTransId="{F08657DA-4CEB-4490-8443-B5C82C8ECBF3}"/>
    <dgm:cxn modelId="{E90EA858-27F6-4297-8BE2-A1D2398DDFB3}" type="presOf" srcId="{2D235803-0A30-4A6E-98D6-1DE6D52049F1}" destId="{B7619CBE-C76C-4C57-AB2E-33898E234642}" srcOrd="0" destOrd="0" presId="urn:microsoft.com/office/officeart/2005/8/layout/chevron1"/>
    <dgm:cxn modelId="{34396AB4-9902-4143-A14B-D151C007D746}" type="presOf" srcId="{34915509-040F-45F7-901F-3F827848DAE5}" destId="{70D0D4E4-E19B-4B40-BFF5-D66450495530}" srcOrd="0" destOrd="0" presId="urn:microsoft.com/office/officeart/2005/8/layout/chevron1"/>
    <dgm:cxn modelId="{022D6DA2-880B-4D20-8B47-4226D90E981F}" type="presOf" srcId="{D4088FDB-F2CA-478B-B161-BBAA6F88D6B2}" destId="{44A8F342-024B-4C16-B03C-D08BFD380D7F}" srcOrd="0" destOrd="0" presId="urn:microsoft.com/office/officeart/2005/8/layout/chevron1"/>
    <dgm:cxn modelId="{47076B57-70AA-4532-AE07-581667C69597}" type="presParOf" srcId="{9203905C-6AC5-4596-B804-06007E438242}" destId="{B7619CBE-C76C-4C57-AB2E-33898E234642}" srcOrd="0" destOrd="0" presId="urn:microsoft.com/office/officeart/2005/8/layout/chevron1"/>
    <dgm:cxn modelId="{91343CA9-0A5C-4110-A265-50811D2618BD}" type="presParOf" srcId="{9203905C-6AC5-4596-B804-06007E438242}" destId="{A4E691C0-A296-42DE-860A-E392B9D11052}" srcOrd="1" destOrd="0" presId="urn:microsoft.com/office/officeart/2005/8/layout/chevron1"/>
    <dgm:cxn modelId="{356FBD60-7C46-4F8B-9396-6B9F3D06D4EC}" type="presParOf" srcId="{9203905C-6AC5-4596-B804-06007E438242}" destId="{44A8F342-024B-4C16-B03C-D08BFD380D7F}" srcOrd="2" destOrd="0" presId="urn:microsoft.com/office/officeart/2005/8/layout/chevron1"/>
    <dgm:cxn modelId="{55208209-2D44-4BAB-A28C-6EB7D385083F}" type="presParOf" srcId="{9203905C-6AC5-4596-B804-06007E438242}" destId="{BDC58333-8DA8-4B03-8FDF-03D1C3B4376B}" srcOrd="3" destOrd="0" presId="urn:microsoft.com/office/officeart/2005/8/layout/chevron1"/>
    <dgm:cxn modelId="{A2F346FA-7601-4B1E-868E-A6769B5704D0}" type="presParOf" srcId="{9203905C-6AC5-4596-B804-06007E438242}" destId="{E7459E20-13A9-4910-8C6D-4FAB191B228C}" srcOrd="4" destOrd="0" presId="urn:microsoft.com/office/officeart/2005/8/layout/chevron1"/>
    <dgm:cxn modelId="{DB7950BD-0A84-40EB-89A4-D4891F479DDA}" type="presParOf" srcId="{9203905C-6AC5-4596-B804-06007E438242}" destId="{10E9ED7B-F0A2-4431-B371-BB1193C6D563}" srcOrd="5" destOrd="0" presId="urn:microsoft.com/office/officeart/2005/8/layout/chevron1"/>
    <dgm:cxn modelId="{06A7300D-C227-4CA9-A806-66C8C4A3A359}" type="presParOf" srcId="{9203905C-6AC5-4596-B804-06007E438242}" destId="{70D0D4E4-E19B-4B40-BFF5-D66450495530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01C75CB-1F7E-46BD-B898-9C154DB1489D}" type="doc">
      <dgm:prSet loTypeId="urn:microsoft.com/office/officeart/2005/8/layout/chevron1" loCatId="process" qsTypeId="urn:microsoft.com/office/officeart/2005/8/quickstyle/simple1" qsCatId="simple" csTypeId="urn:microsoft.com/office/officeart/2005/8/colors/accent1_1" csCatId="accent1" phldr="1"/>
      <dgm:spPr/>
    </dgm:pt>
    <dgm:pt modelId="{2D235803-0A30-4A6E-98D6-1DE6D52049F1}">
      <dgm:prSet phldrT="[Text]"/>
      <dgm:spPr>
        <a:solidFill>
          <a:srgbClr val="AC3323"/>
        </a:solidFill>
        <a:ln>
          <a:noFill/>
        </a:ln>
      </dgm:spPr>
      <dgm:t>
        <a:bodyPr/>
        <a:lstStyle/>
        <a:p>
          <a:r>
            <a:rPr lang="en-US" dirty="0" smtClean="0">
              <a:solidFill>
                <a:schemeClr val="bg1"/>
              </a:solidFill>
            </a:rPr>
            <a:t>QA activities @ Kerio</a:t>
          </a:r>
          <a:endParaRPr lang="cs-CZ" dirty="0">
            <a:solidFill>
              <a:schemeClr val="bg1"/>
            </a:solidFill>
          </a:endParaRPr>
        </a:p>
      </dgm:t>
    </dgm:pt>
    <dgm:pt modelId="{09323904-5BB7-44B7-8FED-F41891E4C1DF}" type="parTrans" cxnId="{2CDCDCA3-C3B2-4298-B4CB-47B4D9E0896C}">
      <dgm:prSet/>
      <dgm:spPr/>
      <dgm:t>
        <a:bodyPr/>
        <a:lstStyle/>
        <a:p>
          <a:endParaRPr lang="cs-CZ"/>
        </a:p>
      </dgm:t>
    </dgm:pt>
    <dgm:pt modelId="{D3CB7BD8-6457-41D1-8303-845264F1C007}" type="sibTrans" cxnId="{2CDCDCA3-C3B2-4298-B4CB-47B4D9E0896C}">
      <dgm:prSet/>
      <dgm:spPr/>
      <dgm:t>
        <a:bodyPr/>
        <a:lstStyle/>
        <a:p>
          <a:endParaRPr lang="cs-CZ"/>
        </a:p>
      </dgm:t>
    </dgm:pt>
    <dgm:pt modelId="{9203905C-6AC5-4596-B804-06007E438242}" type="pres">
      <dgm:prSet presAssocID="{901C75CB-1F7E-46BD-B898-9C154DB1489D}" presName="Name0" presStyleCnt="0">
        <dgm:presLayoutVars>
          <dgm:dir/>
          <dgm:animLvl val="lvl"/>
          <dgm:resizeHandles val="exact"/>
        </dgm:presLayoutVars>
      </dgm:prSet>
      <dgm:spPr/>
    </dgm:pt>
    <dgm:pt modelId="{B7619CBE-C76C-4C57-AB2E-33898E234642}" type="pres">
      <dgm:prSet presAssocID="{2D235803-0A30-4A6E-98D6-1DE6D52049F1}" presName="parTxOnly" presStyleLbl="node1" presStyleIdx="0" presStyleCnt="1" custScaleY="25926" custLinFactY="-87448" custLinFactNeighborY="-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10AB36D-8CEB-46FE-A01E-8E4F6E8474E5}" type="presOf" srcId="{901C75CB-1F7E-46BD-B898-9C154DB1489D}" destId="{9203905C-6AC5-4596-B804-06007E438242}" srcOrd="0" destOrd="0" presId="urn:microsoft.com/office/officeart/2005/8/layout/chevron1"/>
    <dgm:cxn modelId="{FB15331D-343F-4B32-B86B-0A6C75E49718}" type="presOf" srcId="{2D235803-0A30-4A6E-98D6-1DE6D52049F1}" destId="{B7619CBE-C76C-4C57-AB2E-33898E234642}" srcOrd="0" destOrd="0" presId="urn:microsoft.com/office/officeart/2005/8/layout/chevron1"/>
    <dgm:cxn modelId="{2CDCDCA3-C3B2-4298-B4CB-47B4D9E0896C}" srcId="{901C75CB-1F7E-46BD-B898-9C154DB1489D}" destId="{2D235803-0A30-4A6E-98D6-1DE6D52049F1}" srcOrd="0" destOrd="0" parTransId="{09323904-5BB7-44B7-8FED-F41891E4C1DF}" sibTransId="{D3CB7BD8-6457-41D1-8303-845264F1C007}"/>
    <dgm:cxn modelId="{DE510D88-D33B-47D2-93E3-FBD0CB274FFA}" type="presParOf" srcId="{9203905C-6AC5-4596-B804-06007E438242}" destId="{B7619CBE-C76C-4C57-AB2E-33898E234642}" srcOrd="0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FAA170-EB95-4823-A276-EBC1DECF7534}">
      <dsp:nvSpPr>
        <dsp:cNvPr id="0" name=""/>
        <dsp:cNvSpPr/>
      </dsp:nvSpPr>
      <dsp:spPr>
        <a:xfrm>
          <a:off x="7233" y="0"/>
          <a:ext cx="4323754" cy="1265251"/>
        </a:xfrm>
        <a:prstGeom prst="chevron">
          <a:avLst/>
        </a:prstGeom>
        <a:solidFill>
          <a:srgbClr val="AC332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018" tIns="48006" rIns="48006" bIns="48006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/>
            <a:t>Before QA</a:t>
          </a:r>
          <a:endParaRPr lang="cs-CZ" sz="3600" kern="1200" dirty="0"/>
        </a:p>
      </dsp:txBody>
      <dsp:txXfrm>
        <a:off x="639859" y="0"/>
        <a:ext cx="3058503" cy="1265251"/>
      </dsp:txXfrm>
    </dsp:sp>
    <dsp:sp modelId="{05C7788E-B3F7-429E-AC73-43AB7025B8C0}">
      <dsp:nvSpPr>
        <dsp:cNvPr id="0" name=""/>
        <dsp:cNvSpPr/>
      </dsp:nvSpPr>
      <dsp:spPr>
        <a:xfrm>
          <a:off x="3898612" y="0"/>
          <a:ext cx="4323754" cy="1265251"/>
        </a:xfrm>
        <a:prstGeom prst="chevron">
          <a:avLst/>
        </a:prstGeom>
        <a:solidFill>
          <a:srgbClr val="AC332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018" tIns="48006" rIns="48006" bIns="48006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/>
            <a:t>QA</a:t>
          </a:r>
          <a:endParaRPr lang="cs-CZ" sz="3600" kern="1200" dirty="0"/>
        </a:p>
      </dsp:txBody>
      <dsp:txXfrm>
        <a:off x="4531238" y="0"/>
        <a:ext cx="3058503" cy="126525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619CBE-C76C-4C57-AB2E-33898E234642}">
      <dsp:nvSpPr>
        <dsp:cNvPr id="0" name=""/>
        <dsp:cNvSpPr/>
      </dsp:nvSpPr>
      <dsp:spPr>
        <a:xfrm>
          <a:off x="3817" y="1676399"/>
          <a:ext cx="2222152" cy="888861"/>
        </a:xfrm>
        <a:prstGeom prst="chevron">
          <a:avLst/>
        </a:prstGeom>
        <a:solidFill>
          <a:srgbClr val="AC3323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chemeClr val="bg1"/>
              </a:solidFill>
            </a:rPr>
            <a:t>Waterfall</a:t>
          </a:r>
          <a:endParaRPr lang="cs-CZ" sz="2000" kern="1200" dirty="0">
            <a:solidFill>
              <a:schemeClr val="bg1"/>
            </a:solidFill>
          </a:endParaRPr>
        </a:p>
      </dsp:txBody>
      <dsp:txXfrm>
        <a:off x="448248" y="1676399"/>
        <a:ext cx="1333291" cy="888861"/>
      </dsp:txXfrm>
    </dsp:sp>
    <dsp:sp modelId="{44A8F342-024B-4C16-B03C-D08BFD380D7F}">
      <dsp:nvSpPr>
        <dsp:cNvPr id="0" name=""/>
        <dsp:cNvSpPr/>
      </dsp:nvSpPr>
      <dsp:spPr>
        <a:xfrm>
          <a:off x="2003754" y="1676399"/>
          <a:ext cx="2222152" cy="888861"/>
        </a:xfrm>
        <a:prstGeom prst="chevron">
          <a:avLst/>
        </a:prstGeom>
        <a:solidFill>
          <a:srgbClr val="AC3323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chemeClr val="bg1"/>
              </a:solidFill>
            </a:rPr>
            <a:t>MSF</a:t>
          </a:r>
          <a:endParaRPr lang="cs-CZ" sz="2000" kern="1200" dirty="0">
            <a:solidFill>
              <a:schemeClr val="bg1"/>
            </a:solidFill>
          </a:endParaRPr>
        </a:p>
      </dsp:txBody>
      <dsp:txXfrm>
        <a:off x="2448185" y="1676399"/>
        <a:ext cx="1333291" cy="888861"/>
      </dsp:txXfrm>
    </dsp:sp>
    <dsp:sp modelId="{E7459E20-13A9-4910-8C6D-4FAB191B228C}">
      <dsp:nvSpPr>
        <dsp:cNvPr id="0" name=""/>
        <dsp:cNvSpPr/>
      </dsp:nvSpPr>
      <dsp:spPr>
        <a:xfrm>
          <a:off x="4003692" y="1676399"/>
          <a:ext cx="2222152" cy="888861"/>
        </a:xfrm>
        <a:prstGeom prst="chevron">
          <a:avLst/>
        </a:prstGeom>
        <a:solidFill>
          <a:srgbClr val="AC3323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chemeClr val="bg1"/>
              </a:solidFill>
            </a:rPr>
            <a:t>Agile</a:t>
          </a:r>
          <a:endParaRPr lang="cs-CZ" sz="2000" kern="1200" dirty="0">
            <a:solidFill>
              <a:schemeClr val="bg1"/>
            </a:solidFill>
          </a:endParaRPr>
        </a:p>
      </dsp:txBody>
      <dsp:txXfrm>
        <a:off x="4448123" y="1676399"/>
        <a:ext cx="1333291" cy="888861"/>
      </dsp:txXfrm>
    </dsp:sp>
    <dsp:sp modelId="{70D0D4E4-E19B-4B40-BFF5-D66450495530}">
      <dsp:nvSpPr>
        <dsp:cNvPr id="0" name=""/>
        <dsp:cNvSpPr/>
      </dsp:nvSpPr>
      <dsp:spPr>
        <a:xfrm>
          <a:off x="6003629" y="1676399"/>
          <a:ext cx="2222152" cy="888861"/>
        </a:xfrm>
        <a:prstGeom prst="chevron">
          <a:avLst/>
        </a:prstGeom>
        <a:solidFill>
          <a:srgbClr val="AC3323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chemeClr val="bg1"/>
              </a:solidFill>
            </a:rPr>
            <a:t>Continuous Delivery</a:t>
          </a:r>
          <a:endParaRPr lang="cs-CZ" sz="2000" kern="1200" dirty="0">
            <a:solidFill>
              <a:schemeClr val="bg1"/>
            </a:solidFill>
          </a:endParaRPr>
        </a:p>
      </dsp:txBody>
      <dsp:txXfrm>
        <a:off x="6448060" y="1676399"/>
        <a:ext cx="1333291" cy="88886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3A1A1B-5F97-47C5-B677-E5B6E52DA7C5}">
      <dsp:nvSpPr>
        <dsp:cNvPr id="0" name=""/>
        <dsp:cNvSpPr/>
      </dsp:nvSpPr>
      <dsp:spPr>
        <a:xfrm>
          <a:off x="2433" y="0"/>
          <a:ext cx="2964619" cy="1185847"/>
        </a:xfrm>
        <a:prstGeom prst="chevron">
          <a:avLst/>
        </a:prstGeom>
        <a:solidFill>
          <a:srgbClr val="DA512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8014" tIns="36005" rIns="36005" bIns="3600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/>
            <a:t>Reporting</a:t>
          </a:r>
          <a:endParaRPr lang="cs-CZ" sz="2700" kern="1200" dirty="0"/>
        </a:p>
      </dsp:txBody>
      <dsp:txXfrm>
        <a:off x="595357" y="0"/>
        <a:ext cx="1778772" cy="1185847"/>
      </dsp:txXfrm>
    </dsp:sp>
    <dsp:sp modelId="{5773F0CB-BBD5-48E3-A290-2A0082D8DC0F}">
      <dsp:nvSpPr>
        <dsp:cNvPr id="0" name=""/>
        <dsp:cNvSpPr/>
      </dsp:nvSpPr>
      <dsp:spPr>
        <a:xfrm>
          <a:off x="2667000" y="0"/>
          <a:ext cx="2964619" cy="1185847"/>
        </a:xfrm>
        <a:prstGeom prst="chevron">
          <a:avLst/>
        </a:prstGeom>
        <a:solidFill>
          <a:srgbClr val="DA512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8014" tIns="36005" rIns="36005" bIns="3600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/>
            <a:t>Solution</a:t>
          </a:r>
          <a:endParaRPr lang="cs-CZ" sz="2700" kern="1200" dirty="0"/>
        </a:p>
      </dsp:txBody>
      <dsp:txXfrm>
        <a:off x="3259924" y="0"/>
        <a:ext cx="1778772" cy="1185847"/>
      </dsp:txXfrm>
    </dsp:sp>
    <dsp:sp modelId="{8957FB9B-617D-4777-85AE-0DAF57571B07}">
      <dsp:nvSpPr>
        <dsp:cNvPr id="0" name=""/>
        <dsp:cNvSpPr/>
      </dsp:nvSpPr>
      <dsp:spPr>
        <a:xfrm>
          <a:off x="5341180" y="0"/>
          <a:ext cx="2964619" cy="1185847"/>
        </a:xfrm>
        <a:prstGeom prst="chevron">
          <a:avLst/>
        </a:prstGeom>
        <a:solidFill>
          <a:srgbClr val="DA512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8014" tIns="36005" rIns="36005" bIns="3600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/>
            <a:t>Verification</a:t>
          </a:r>
          <a:endParaRPr lang="cs-CZ" sz="2700" kern="1200" dirty="0"/>
        </a:p>
      </dsp:txBody>
      <dsp:txXfrm>
        <a:off x="5934104" y="0"/>
        <a:ext cx="1778772" cy="118584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619CBE-C76C-4C57-AB2E-33898E234642}">
      <dsp:nvSpPr>
        <dsp:cNvPr id="0" name=""/>
        <dsp:cNvSpPr/>
      </dsp:nvSpPr>
      <dsp:spPr>
        <a:xfrm>
          <a:off x="3817" y="0"/>
          <a:ext cx="2222152" cy="888861"/>
        </a:xfrm>
        <a:prstGeom prst="chevron">
          <a:avLst/>
        </a:prstGeom>
        <a:solidFill>
          <a:srgbClr val="AC3323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chemeClr val="bg1"/>
              </a:solidFill>
            </a:rPr>
            <a:t>Waterfall</a:t>
          </a:r>
          <a:endParaRPr lang="cs-CZ" sz="2000" kern="1200" dirty="0">
            <a:solidFill>
              <a:schemeClr val="bg1"/>
            </a:solidFill>
          </a:endParaRPr>
        </a:p>
      </dsp:txBody>
      <dsp:txXfrm>
        <a:off x="448248" y="0"/>
        <a:ext cx="1333291" cy="888861"/>
      </dsp:txXfrm>
    </dsp:sp>
    <dsp:sp modelId="{44A8F342-024B-4C16-B03C-D08BFD380D7F}">
      <dsp:nvSpPr>
        <dsp:cNvPr id="0" name=""/>
        <dsp:cNvSpPr/>
      </dsp:nvSpPr>
      <dsp:spPr>
        <a:xfrm>
          <a:off x="2003754" y="0"/>
          <a:ext cx="2222152" cy="888861"/>
        </a:xfrm>
        <a:prstGeom prst="chevron">
          <a:avLst/>
        </a:prstGeom>
        <a:solidFill>
          <a:srgbClr val="AC3323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chemeClr val="bg1"/>
              </a:solidFill>
            </a:rPr>
            <a:t>MSF</a:t>
          </a:r>
          <a:endParaRPr lang="cs-CZ" sz="2000" kern="1200" dirty="0">
            <a:solidFill>
              <a:schemeClr val="bg1"/>
            </a:solidFill>
          </a:endParaRPr>
        </a:p>
      </dsp:txBody>
      <dsp:txXfrm>
        <a:off x="2448185" y="0"/>
        <a:ext cx="1333291" cy="888861"/>
      </dsp:txXfrm>
    </dsp:sp>
    <dsp:sp modelId="{E7459E20-13A9-4910-8C6D-4FAB191B228C}">
      <dsp:nvSpPr>
        <dsp:cNvPr id="0" name=""/>
        <dsp:cNvSpPr/>
      </dsp:nvSpPr>
      <dsp:spPr>
        <a:xfrm>
          <a:off x="4003692" y="0"/>
          <a:ext cx="2222152" cy="888861"/>
        </a:xfrm>
        <a:prstGeom prst="chevron">
          <a:avLst/>
        </a:prstGeom>
        <a:solidFill>
          <a:srgbClr val="AC3323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chemeClr val="bg1"/>
              </a:solidFill>
            </a:rPr>
            <a:t>Agile</a:t>
          </a:r>
          <a:endParaRPr lang="cs-CZ" sz="2000" kern="1200" dirty="0">
            <a:solidFill>
              <a:schemeClr val="bg1"/>
            </a:solidFill>
          </a:endParaRPr>
        </a:p>
      </dsp:txBody>
      <dsp:txXfrm>
        <a:off x="4448123" y="0"/>
        <a:ext cx="1333291" cy="888861"/>
      </dsp:txXfrm>
    </dsp:sp>
    <dsp:sp modelId="{70D0D4E4-E19B-4B40-BFF5-D66450495530}">
      <dsp:nvSpPr>
        <dsp:cNvPr id="0" name=""/>
        <dsp:cNvSpPr/>
      </dsp:nvSpPr>
      <dsp:spPr>
        <a:xfrm>
          <a:off x="6003629" y="0"/>
          <a:ext cx="2222152" cy="888861"/>
        </a:xfrm>
        <a:prstGeom prst="chevron">
          <a:avLst/>
        </a:prstGeom>
        <a:solidFill>
          <a:srgbClr val="AC3323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chemeClr val="bg1"/>
              </a:solidFill>
            </a:rPr>
            <a:t>Continuous Delivery</a:t>
          </a:r>
          <a:endParaRPr lang="cs-CZ" sz="2000" kern="1200" dirty="0">
            <a:solidFill>
              <a:schemeClr val="bg1"/>
            </a:solidFill>
          </a:endParaRPr>
        </a:p>
      </dsp:txBody>
      <dsp:txXfrm>
        <a:off x="6448060" y="0"/>
        <a:ext cx="1333291" cy="88886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619CBE-C76C-4C57-AB2E-33898E234642}">
      <dsp:nvSpPr>
        <dsp:cNvPr id="0" name=""/>
        <dsp:cNvSpPr/>
      </dsp:nvSpPr>
      <dsp:spPr>
        <a:xfrm>
          <a:off x="3817" y="0"/>
          <a:ext cx="2222152" cy="888861"/>
        </a:xfrm>
        <a:prstGeom prst="chevron">
          <a:avLst/>
        </a:prstGeom>
        <a:solidFill>
          <a:srgbClr val="AC3323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chemeClr val="bg1"/>
              </a:solidFill>
            </a:rPr>
            <a:t>Waterfall</a:t>
          </a:r>
          <a:endParaRPr lang="cs-CZ" sz="2000" kern="1200" dirty="0">
            <a:solidFill>
              <a:schemeClr val="bg1"/>
            </a:solidFill>
          </a:endParaRPr>
        </a:p>
      </dsp:txBody>
      <dsp:txXfrm>
        <a:off x="448248" y="0"/>
        <a:ext cx="1333291" cy="888861"/>
      </dsp:txXfrm>
    </dsp:sp>
    <dsp:sp modelId="{44A8F342-024B-4C16-B03C-D08BFD380D7F}">
      <dsp:nvSpPr>
        <dsp:cNvPr id="0" name=""/>
        <dsp:cNvSpPr/>
      </dsp:nvSpPr>
      <dsp:spPr>
        <a:xfrm>
          <a:off x="2003754" y="0"/>
          <a:ext cx="2222152" cy="888861"/>
        </a:xfrm>
        <a:prstGeom prst="chevron">
          <a:avLst/>
        </a:prstGeom>
        <a:solidFill>
          <a:srgbClr val="AC3323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chemeClr val="bg1"/>
              </a:solidFill>
            </a:rPr>
            <a:t>MSF</a:t>
          </a:r>
          <a:endParaRPr lang="cs-CZ" sz="2000" kern="1200" dirty="0">
            <a:solidFill>
              <a:schemeClr val="bg1"/>
            </a:solidFill>
          </a:endParaRPr>
        </a:p>
      </dsp:txBody>
      <dsp:txXfrm>
        <a:off x="2448185" y="0"/>
        <a:ext cx="1333291" cy="888861"/>
      </dsp:txXfrm>
    </dsp:sp>
    <dsp:sp modelId="{E7459E20-13A9-4910-8C6D-4FAB191B228C}">
      <dsp:nvSpPr>
        <dsp:cNvPr id="0" name=""/>
        <dsp:cNvSpPr/>
      </dsp:nvSpPr>
      <dsp:spPr>
        <a:xfrm>
          <a:off x="4003692" y="0"/>
          <a:ext cx="2222152" cy="888861"/>
        </a:xfrm>
        <a:prstGeom prst="chevron">
          <a:avLst/>
        </a:prstGeom>
        <a:solidFill>
          <a:srgbClr val="AC3323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chemeClr val="bg1"/>
              </a:solidFill>
            </a:rPr>
            <a:t>Agile</a:t>
          </a:r>
          <a:endParaRPr lang="cs-CZ" sz="2000" kern="1200" dirty="0">
            <a:solidFill>
              <a:schemeClr val="bg1"/>
            </a:solidFill>
          </a:endParaRPr>
        </a:p>
      </dsp:txBody>
      <dsp:txXfrm>
        <a:off x="4448123" y="0"/>
        <a:ext cx="1333291" cy="888861"/>
      </dsp:txXfrm>
    </dsp:sp>
    <dsp:sp modelId="{70D0D4E4-E19B-4B40-BFF5-D66450495530}">
      <dsp:nvSpPr>
        <dsp:cNvPr id="0" name=""/>
        <dsp:cNvSpPr/>
      </dsp:nvSpPr>
      <dsp:spPr>
        <a:xfrm>
          <a:off x="6003629" y="0"/>
          <a:ext cx="2222152" cy="888861"/>
        </a:xfrm>
        <a:prstGeom prst="chevron">
          <a:avLst/>
        </a:prstGeom>
        <a:solidFill>
          <a:srgbClr val="AC3323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chemeClr val="bg1"/>
              </a:solidFill>
            </a:rPr>
            <a:t>Continuous Delivery</a:t>
          </a:r>
          <a:endParaRPr lang="cs-CZ" sz="2000" kern="1200" dirty="0">
            <a:solidFill>
              <a:schemeClr val="bg1"/>
            </a:solidFill>
          </a:endParaRPr>
        </a:p>
      </dsp:txBody>
      <dsp:txXfrm>
        <a:off x="6448060" y="0"/>
        <a:ext cx="1333291" cy="88886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619CBE-C76C-4C57-AB2E-33898E234642}">
      <dsp:nvSpPr>
        <dsp:cNvPr id="0" name=""/>
        <dsp:cNvSpPr/>
      </dsp:nvSpPr>
      <dsp:spPr>
        <a:xfrm>
          <a:off x="3817" y="0"/>
          <a:ext cx="2222152" cy="888861"/>
        </a:xfrm>
        <a:prstGeom prst="chevron">
          <a:avLst/>
        </a:prstGeom>
        <a:solidFill>
          <a:srgbClr val="AC3323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chemeClr val="bg1"/>
              </a:solidFill>
            </a:rPr>
            <a:t>Waterfall</a:t>
          </a:r>
          <a:endParaRPr lang="cs-CZ" sz="2000" kern="1200" dirty="0">
            <a:solidFill>
              <a:schemeClr val="bg1"/>
            </a:solidFill>
          </a:endParaRPr>
        </a:p>
      </dsp:txBody>
      <dsp:txXfrm>
        <a:off x="448248" y="0"/>
        <a:ext cx="1333291" cy="888861"/>
      </dsp:txXfrm>
    </dsp:sp>
    <dsp:sp modelId="{44A8F342-024B-4C16-B03C-D08BFD380D7F}">
      <dsp:nvSpPr>
        <dsp:cNvPr id="0" name=""/>
        <dsp:cNvSpPr/>
      </dsp:nvSpPr>
      <dsp:spPr>
        <a:xfrm>
          <a:off x="2003754" y="0"/>
          <a:ext cx="2222152" cy="888861"/>
        </a:xfrm>
        <a:prstGeom prst="chevron">
          <a:avLst/>
        </a:prstGeom>
        <a:solidFill>
          <a:srgbClr val="AC3323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chemeClr val="bg1"/>
              </a:solidFill>
            </a:rPr>
            <a:t>MSF</a:t>
          </a:r>
          <a:endParaRPr lang="cs-CZ" sz="2000" kern="1200" dirty="0">
            <a:solidFill>
              <a:schemeClr val="bg1"/>
            </a:solidFill>
          </a:endParaRPr>
        </a:p>
      </dsp:txBody>
      <dsp:txXfrm>
        <a:off x="2448185" y="0"/>
        <a:ext cx="1333291" cy="888861"/>
      </dsp:txXfrm>
    </dsp:sp>
    <dsp:sp modelId="{E7459E20-13A9-4910-8C6D-4FAB191B228C}">
      <dsp:nvSpPr>
        <dsp:cNvPr id="0" name=""/>
        <dsp:cNvSpPr/>
      </dsp:nvSpPr>
      <dsp:spPr>
        <a:xfrm>
          <a:off x="4003692" y="0"/>
          <a:ext cx="2222152" cy="888861"/>
        </a:xfrm>
        <a:prstGeom prst="chevron">
          <a:avLst/>
        </a:prstGeom>
        <a:solidFill>
          <a:srgbClr val="AC3323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chemeClr val="bg1"/>
              </a:solidFill>
            </a:rPr>
            <a:t>Agile</a:t>
          </a:r>
          <a:endParaRPr lang="cs-CZ" sz="2000" kern="1200" dirty="0">
            <a:solidFill>
              <a:schemeClr val="bg1"/>
            </a:solidFill>
          </a:endParaRPr>
        </a:p>
      </dsp:txBody>
      <dsp:txXfrm>
        <a:off x="4448123" y="0"/>
        <a:ext cx="1333291" cy="888861"/>
      </dsp:txXfrm>
    </dsp:sp>
    <dsp:sp modelId="{70D0D4E4-E19B-4B40-BFF5-D66450495530}">
      <dsp:nvSpPr>
        <dsp:cNvPr id="0" name=""/>
        <dsp:cNvSpPr/>
      </dsp:nvSpPr>
      <dsp:spPr>
        <a:xfrm>
          <a:off x="6003629" y="0"/>
          <a:ext cx="2222152" cy="888861"/>
        </a:xfrm>
        <a:prstGeom prst="chevron">
          <a:avLst/>
        </a:prstGeom>
        <a:solidFill>
          <a:srgbClr val="AC3323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chemeClr val="bg1"/>
              </a:solidFill>
            </a:rPr>
            <a:t>Continuous Delivery</a:t>
          </a:r>
          <a:endParaRPr lang="cs-CZ" sz="2000" kern="1200" dirty="0">
            <a:solidFill>
              <a:schemeClr val="bg1"/>
            </a:solidFill>
          </a:endParaRPr>
        </a:p>
      </dsp:txBody>
      <dsp:txXfrm>
        <a:off x="6448060" y="0"/>
        <a:ext cx="1333291" cy="888861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619CBE-C76C-4C57-AB2E-33898E234642}">
      <dsp:nvSpPr>
        <dsp:cNvPr id="0" name=""/>
        <dsp:cNvSpPr/>
      </dsp:nvSpPr>
      <dsp:spPr>
        <a:xfrm>
          <a:off x="3817" y="0"/>
          <a:ext cx="2222152" cy="888861"/>
        </a:xfrm>
        <a:prstGeom prst="chevron">
          <a:avLst/>
        </a:prstGeom>
        <a:solidFill>
          <a:srgbClr val="AC3323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chemeClr val="bg1"/>
              </a:solidFill>
            </a:rPr>
            <a:t>Waterfall</a:t>
          </a:r>
          <a:endParaRPr lang="cs-CZ" sz="2000" kern="1200" dirty="0">
            <a:solidFill>
              <a:schemeClr val="bg1"/>
            </a:solidFill>
          </a:endParaRPr>
        </a:p>
      </dsp:txBody>
      <dsp:txXfrm>
        <a:off x="448248" y="0"/>
        <a:ext cx="1333291" cy="888861"/>
      </dsp:txXfrm>
    </dsp:sp>
    <dsp:sp modelId="{44A8F342-024B-4C16-B03C-D08BFD380D7F}">
      <dsp:nvSpPr>
        <dsp:cNvPr id="0" name=""/>
        <dsp:cNvSpPr/>
      </dsp:nvSpPr>
      <dsp:spPr>
        <a:xfrm>
          <a:off x="2003754" y="0"/>
          <a:ext cx="2222152" cy="888861"/>
        </a:xfrm>
        <a:prstGeom prst="chevron">
          <a:avLst/>
        </a:prstGeom>
        <a:solidFill>
          <a:srgbClr val="AC3323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chemeClr val="bg1"/>
              </a:solidFill>
            </a:rPr>
            <a:t>MSF</a:t>
          </a:r>
          <a:endParaRPr lang="cs-CZ" sz="2000" kern="1200" dirty="0">
            <a:solidFill>
              <a:schemeClr val="bg1"/>
            </a:solidFill>
          </a:endParaRPr>
        </a:p>
      </dsp:txBody>
      <dsp:txXfrm>
        <a:off x="2448185" y="0"/>
        <a:ext cx="1333291" cy="888861"/>
      </dsp:txXfrm>
    </dsp:sp>
    <dsp:sp modelId="{E7459E20-13A9-4910-8C6D-4FAB191B228C}">
      <dsp:nvSpPr>
        <dsp:cNvPr id="0" name=""/>
        <dsp:cNvSpPr/>
      </dsp:nvSpPr>
      <dsp:spPr>
        <a:xfrm>
          <a:off x="4003692" y="0"/>
          <a:ext cx="2222152" cy="888861"/>
        </a:xfrm>
        <a:prstGeom prst="chevron">
          <a:avLst/>
        </a:prstGeom>
        <a:solidFill>
          <a:srgbClr val="AC3323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chemeClr val="bg1"/>
              </a:solidFill>
            </a:rPr>
            <a:t>Agile</a:t>
          </a:r>
          <a:endParaRPr lang="cs-CZ" sz="2000" kern="1200" dirty="0">
            <a:solidFill>
              <a:schemeClr val="bg1"/>
            </a:solidFill>
          </a:endParaRPr>
        </a:p>
      </dsp:txBody>
      <dsp:txXfrm>
        <a:off x="4448123" y="0"/>
        <a:ext cx="1333291" cy="888861"/>
      </dsp:txXfrm>
    </dsp:sp>
    <dsp:sp modelId="{70D0D4E4-E19B-4B40-BFF5-D66450495530}">
      <dsp:nvSpPr>
        <dsp:cNvPr id="0" name=""/>
        <dsp:cNvSpPr/>
      </dsp:nvSpPr>
      <dsp:spPr>
        <a:xfrm>
          <a:off x="6003629" y="0"/>
          <a:ext cx="2222152" cy="888861"/>
        </a:xfrm>
        <a:prstGeom prst="chevron">
          <a:avLst/>
        </a:prstGeom>
        <a:solidFill>
          <a:srgbClr val="AC3323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chemeClr val="bg1"/>
              </a:solidFill>
            </a:rPr>
            <a:t>Continuous Delivery</a:t>
          </a:r>
          <a:endParaRPr lang="cs-CZ" sz="2000" kern="1200" dirty="0">
            <a:solidFill>
              <a:schemeClr val="bg1"/>
            </a:solidFill>
          </a:endParaRPr>
        </a:p>
      </dsp:txBody>
      <dsp:txXfrm>
        <a:off x="6448060" y="0"/>
        <a:ext cx="1333291" cy="888861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619CBE-C76C-4C57-AB2E-33898E234642}">
      <dsp:nvSpPr>
        <dsp:cNvPr id="0" name=""/>
        <dsp:cNvSpPr/>
      </dsp:nvSpPr>
      <dsp:spPr>
        <a:xfrm>
          <a:off x="0" y="0"/>
          <a:ext cx="8229600" cy="853442"/>
        </a:xfrm>
        <a:prstGeom prst="chevron">
          <a:avLst/>
        </a:prstGeom>
        <a:solidFill>
          <a:srgbClr val="AC3323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4026" tIns="68009" rIns="68009" bIns="68009" numCol="1" spcCol="1270" anchor="ctr" anchorCtr="0">
          <a:noAutofit/>
        </a:bodyPr>
        <a:lstStyle/>
        <a:p>
          <a:pPr lvl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100" kern="1200" dirty="0" smtClean="0">
              <a:solidFill>
                <a:schemeClr val="bg1"/>
              </a:solidFill>
            </a:rPr>
            <a:t>QA activities @ Kerio</a:t>
          </a:r>
          <a:endParaRPr lang="cs-CZ" sz="5100" kern="1200" dirty="0">
            <a:solidFill>
              <a:schemeClr val="bg1"/>
            </a:solidFill>
          </a:endParaRPr>
        </a:p>
      </dsp:txBody>
      <dsp:txXfrm>
        <a:off x="426721" y="0"/>
        <a:ext cx="7376158" cy="85344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55219BF6-A1B3-6B45-9C8B-19CF2DD0DB6A}" type="datetime1">
              <a:rPr lang="en-US"/>
              <a:pPr>
                <a:defRPr/>
              </a:pPr>
              <a:t>11/27/2013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B5C5FBD3-059E-0944-B784-AFB5153207B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946614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ＭＳ Ｐゴシック" charset="-128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5C5FBD3-059E-0944-B784-AFB5153207BC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94264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4572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5C5FBD3-059E-0944-B784-AFB5153207BC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79539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Kerio Connect (~45 000 active installations)</a:t>
            </a:r>
          </a:p>
          <a:p>
            <a:r>
              <a:rPr lang="en-US" dirty="0" smtClean="0"/>
              <a:t>Kerio Control (~24 000 active installations) + HW</a:t>
            </a:r>
          </a:p>
          <a:p>
            <a:r>
              <a:rPr lang="en-US" dirty="0" smtClean="0"/>
              <a:t>Kerio Operator (since January 2011) + HW</a:t>
            </a:r>
          </a:p>
          <a:p>
            <a:r>
              <a:rPr lang="en-US" dirty="0" err="1" smtClean="0"/>
              <a:t>Samepage</a:t>
            </a:r>
            <a:r>
              <a:rPr lang="en-US" dirty="0" smtClean="0"/>
              <a:t> – collaboration tool in cloud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5C5FBD3-059E-0944-B784-AFB5153207BC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98087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n-US" dirty="0" smtClean="0"/>
              <a:t>Different OS</a:t>
            </a:r>
          </a:p>
          <a:p>
            <a:pPr marL="171450" indent="-171450">
              <a:buFontTx/>
              <a:buChar char="-"/>
            </a:pPr>
            <a:r>
              <a:rPr lang="en-US" dirty="0" err="1" smtClean="0"/>
              <a:t>Linuxes</a:t>
            </a:r>
            <a:endParaRPr lang="en-US" dirty="0" smtClean="0"/>
          </a:p>
          <a:p>
            <a:pPr marL="171450" indent="-171450">
              <a:buFontTx/>
              <a:buChar char="-"/>
            </a:pPr>
            <a:r>
              <a:rPr lang="en-US" dirty="0" smtClean="0"/>
              <a:t>Internet browsers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Varied world of mobile devices …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Platform dependent bugs 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5C5FBD3-059E-0944-B784-AFB5153207BC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12659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4572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5C5FBD3-059E-0944-B784-AFB5153207BC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57875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US" dirty="0" err="1" smtClean="0"/>
              <a:t>Stav</a:t>
            </a:r>
            <a:r>
              <a:rPr lang="en-US" baseline="0" dirty="0" smtClean="0"/>
              <a:t> </a:t>
            </a:r>
            <a:r>
              <a:rPr lang="cs-CZ" baseline="0" dirty="0" smtClean="0"/>
              <a:t>před QA: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žádné plánování, žádná metodika, žádné testování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Release, kdy nás napadl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agilita? Ne, chaos!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Mizerná kvalita produktu – zhoršující se tendence s novými lidmi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CVS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5C5FBD3-059E-0944-B784-AFB5153207BC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79566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Vodopad:</a:t>
            </a:r>
          </a:p>
          <a:p>
            <a:pPr marL="171450" indent="-171450">
              <a:buFontTx/>
              <a:buChar char="-"/>
            </a:pPr>
            <a:r>
              <a:rPr lang="cs-CZ" baseline="0" dirty="0" smtClean="0"/>
              <a:t>plánování, specifikace, kódování, testování</a:t>
            </a:r>
          </a:p>
          <a:p>
            <a:pPr marL="171450" indent="-171450">
              <a:buFontTx/>
              <a:buChar char="-"/>
            </a:pPr>
            <a:r>
              <a:rPr lang="cs-CZ" baseline="0" dirty="0" smtClean="0"/>
              <a:t>Gant chart, specifikace</a:t>
            </a:r>
            <a:endParaRPr lang="en-US" baseline="0" dirty="0" smtClean="0"/>
          </a:p>
          <a:p>
            <a:pPr marL="171450" indent="-171450">
              <a:buFontTx/>
              <a:buChar char="-"/>
            </a:pPr>
            <a:r>
              <a:rPr lang="en-US" baseline="0" dirty="0" err="1" smtClean="0"/>
              <a:t>Opravily</a:t>
            </a:r>
            <a:r>
              <a:rPr lang="en-US" baseline="0" dirty="0" smtClean="0"/>
              <a:t> se </a:t>
            </a:r>
            <a:r>
              <a:rPr lang="en-US" baseline="0" dirty="0" err="1" smtClean="0"/>
              <a:t>nejv</a:t>
            </a:r>
            <a:r>
              <a:rPr lang="cs-CZ" baseline="0" dirty="0" smtClean="0"/>
              <a:t>ětší problémy a vydalo se – bugy se kupily</a:t>
            </a:r>
          </a:p>
          <a:p>
            <a:pPr marL="171450" indent="-171450">
              <a:buFontTx/>
              <a:buChar char="-"/>
            </a:pPr>
            <a:r>
              <a:rPr lang="cs-CZ" baseline="0" dirty="0" smtClean="0"/>
              <a:t>Zdržení projektů</a:t>
            </a:r>
            <a:endParaRPr lang="cs-CZ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5C5FBD3-059E-0944-B784-AFB5153207BC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08611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- Impact,</a:t>
            </a:r>
            <a:r>
              <a:rPr lang="cs-CZ" baseline="0" dirty="0" smtClean="0"/>
              <a:t> triage, TM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5C5FBD3-059E-0944-B784-AFB5153207BC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7203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- Podklady pro rozhodovani o releasu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5C5FBD3-059E-0944-B784-AFB5153207BC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3588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cs-CZ" dirty="0" smtClean="0"/>
              <a:t>Nebylo příliš</a:t>
            </a:r>
            <a:r>
              <a:rPr lang="cs-CZ" baseline="0" dirty="0" smtClean="0"/>
              <a:t> složité</a:t>
            </a:r>
          </a:p>
          <a:p>
            <a:pPr marL="171450" indent="-171450">
              <a:buFontTx/>
              <a:buChar char="-"/>
            </a:pPr>
            <a:r>
              <a:rPr lang="cs-CZ" baseline="0" dirty="0" smtClean="0"/>
              <a:t>Bugy, kam se člověk podíval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5C5FBD3-059E-0944-B784-AFB5153207BC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1115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Waterfall summary</a:t>
            </a:r>
          </a:p>
          <a:p>
            <a:endParaRPr lang="cs-CZ" dirty="0" smtClean="0"/>
          </a:p>
          <a:p>
            <a:r>
              <a:rPr lang="cs-CZ" dirty="0" smtClean="0"/>
              <a:t>Microsoft Soltion</a:t>
            </a:r>
            <a:r>
              <a:rPr lang="cs-CZ" baseline="0" dirty="0" smtClean="0"/>
              <a:t> Framework</a:t>
            </a:r>
          </a:p>
          <a:p>
            <a:pPr marL="171450" indent="-171450">
              <a:buFontTx/>
              <a:buChar char="-"/>
            </a:pPr>
            <a:r>
              <a:rPr lang="cs-CZ" baseline="0" dirty="0" smtClean="0"/>
              <a:t>Největší pokrok</a:t>
            </a:r>
          </a:p>
          <a:p>
            <a:pPr marL="171450" indent="-171450">
              <a:buFontTx/>
              <a:buChar char="-"/>
            </a:pPr>
            <a:endParaRPr lang="cs-CZ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5C5FBD3-059E-0944-B784-AFB5153207BC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8683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cs-CZ" dirty="0" smtClean="0"/>
              <a:t>Když podle toho jede MS, tak to přeci musí fungovat</a:t>
            </a:r>
          </a:p>
          <a:p>
            <a:pPr marL="171450" indent="-171450">
              <a:buFontTx/>
              <a:buChar char="-"/>
            </a:pPr>
            <a:r>
              <a:rPr lang="cs-CZ" dirty="0" smtClean="0"/>
              <a:t>Iterativní model</a:t>
            </a:r>
          </a:p>
          <a:p>
            <a:pPr marL="171450" indent="-171450">
              <a:buFontTx/>
              <a:buChar char="-"/>
            </a:pPr>
            <a:r>
              <a:rPr lang="cs-CZ" dirty="0" smtClean="0"/>
              <a:t>QA zahrnuté téměř v každém kroku</a:t>
            </a:r>
          </a:p>
          <a:p>
            <a:pPr marL="171450" indent="-171450">
              <a:buFontTx/>
              <a:buChar char="-"/>
            </a:pPr>
            <a:r>
              <a:rPr lang="cs-CZ" dirty="0" smtClean="0"/>
              <a:t>Buildy už ne na konci vývoje ale průběžně</a:t>
            </a:r>
          </a:p>
          <a:p>
            <a:pPr marL="171450" indent="-171450">
              <a:buFontTx/>
              <a:buChar char="-"/>
            </a:pPr>
            <a:r>
              <a:rPr lang="cs-CZ" dirty="0" smtClean="0"/>
              <a:t>Revoluční model pro Kerio – nejvíce změn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5C5FBD3-059E-0944-B784-AFB5153207BC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83212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5C5FBD3-059E-0944-B784-AFB5153207BC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530101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cs-CZ" dirty="0" smtClean="0"/>
              <a:t>Jak</a:t>
            </a:r>
            <a:r>
              <a:rPr lang="cs-CZ" baseline="0" dirty="0" smtClean="0"/>
              <a:t> jsme vybírali AT?: open-source vs. Komerční</a:t>
            </a:r>
          </a:p>
          <a:p>
            <a:pPr marL="171450" indent="-171450">
              <a:buFontTx/>
              <a:buChar char="-"/>
            </a:pPr>
            <a:r>
              <a:rPr lang="cs-CZ" baseline="0" dirty="0" smtClean="0"/>
              <a:t>Na web Wats -</a:t>
            </a:r>
            <a:r>
              <a:rPr lang="en-US" baseline="0" dirty="0" smtClean="0"/>
              <a:t>&gt;</a:t>
            </a:r>
            <a:r>
              <a:rPr lang="cs-CZ" baseline="0" dirty="0" smtClean="0"/>
              <a:t> Selenium</a:t>
            </a:r>
          </a:p>
          <a:p>
            <a:pPr marL="171450" indent="-171450">
              <a:buFontTx/>
              <a:buChar char="-"/>
            </a:pPr>
            <a:r>
              <a:rPr lang="cs-CZ" baseline="0" dirty="0" smtClean="0"/>
              <a:t>Když je rozbitý test, platí to samé jako u AB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5C5FBD3-059E-0944-B784-AFB5153207BC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05937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33DFDC-3CE9-4D95-A545-080CE3A76EE9}" type="slidenum">
              <a:rPr lang="cs-CZ" smtClean="0"/>
              <a:pPr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105938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- Virtual is absolutely major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5C5FBD3-059E-0944-B784-AFB5153207BC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812416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33DFDC-3CE9-4D95-A545-080CE3A76EE9}" type="slidenum">
              <a:rPr lang="cs-CZ" smtClean="0"/>
              <a:pPr/>
              <a:t>24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6332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33DFDC-3CE9-4D95-A545-080CE3A76EE9}" type="slidenum">
              <a:rPr lang="cs-CZ" smtClean="0"/>
              <a:pPr/>
              <a:t>25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468489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Tx/>
              <a:buChar char="-"/>
            </a:pPr>
            <a:r>
              <a:rPr lang="cs-CZ" sz="1400" dirty="0" smtClean="0"/>
              <a:t>Častější buildy</a:t>
            </a:r>
            <a:r>
              <a:rPr lang="cs-CZ" sz="1400" baseline="0" dirty="0" smtClean="0"/>
              <a:t> k nasazování na interní servery</a:t>
            </a:r>
          </a:p>
          <a:p>
            <a:pPr marL="285750" indent="-285750">
              <a:buFontTx/>
              <a:buChar char="-"/>
            </a:pPr>
            <a:r>
              <a:rPr lang="cs-CZ" sz="1400" baseline="0" dirty="0" smtClean="0"/>
              <a:t>Různé typy lidí</a:t>
            </a:r>
            <a:endParaRPr lang="en-US" sz="1400" dirty="0" smtClean="0"/>
          </a:p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5C5FBD3-059E-0944-B784-AFB5153207BC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53430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n-US" dirty="0" smtClean="0"/>
              <a:t>Address issues not ICT but to QA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Advantages: </a:t>
            </a:r>
          </a:p>
          <a:p>
            <a:pPr marL="628650" lvl="1" indent="-171450">
              <a:buFontTx/>
              <a:buChar char="-"/>
            </a:pPr>
            <a:r>
              <a:rPr lang="en-US" dirty="0" smtClean="0"/>
              <a:t>diff. approach,</a:t>
            </a:r>
            <a:r>
              <a:rPr lang="en-US" baseline="0" dirty="0" smtClean="0"/>
              <a:t> IT crowd, solving problem </a:t>
            </a:r>
            <a:r>
              <a:rPr lang="en-US" baseline="0" dirty="0" err="1" smtClean="0"/>
              <a:t>vs</a:t>
            </a:r>
            <a:r>
              <a:rPr lang="en-US" baseline="0" dirty="0" smtClean="0"/>
              <a:t> analysis</a:t>
            </a:r>
          </a:p>
          <a:p>
            <a:pPr marL="628650" lvl="1" indent="-171450">
              <a:buFontTx/>
              <a:buChar char="-"/>
            </a:pPr>
            <a:r>
              <a:rPr lang="en-US" baseline="0" dirty="0" smtClean="0"/>
              <a:t>Centralized bugs, overview</a:t>
            </a:r>
          </a:p>
          <a:p>
            <a:pPr marL="628650" lvl="1" indent="-171450">
              <a:buFontTx/>
              <a:buChar char="-"/>
            </a:pPr>
            <a:r>
              <a:rPr lang="en-US" baseline="0" dirty="0" smtClean="0"/>
              <a:t>Don’t hinder others</a:t>
            </a:r>
          </a:p>
          <a:p>
            <a:pPr marL="171450" lvl="0" indent="-171450">
              <a:buFontTx/>
              <a:buChar char="-"/>
            </a:pPr>
            <a:r>
              <a:rPr lang="en-US" baseline="0" dirty="0" smtClean="0"/>
              <a:t>Distributed devices with diff. platforms, boss</a:t>
            </a:r>
          </a:p>
          <a:p>
            <a:pPr marL="171450" lvl="0" indent="-171450">
              <a:buFontTx/>
              <a:buChar char="-"/>
            </a:pPr>
            <a:r>
              <a:rPr lang="en-US" baseline="0" dirty="0" err="1" smtClean="0"/>
              <a:t>Bugzila</a:t>
            </a:r>
            <a:r>
              <a:rPr lang="en-US" baseline="0" dirty="0" smtClean="0"/>
              <a:t> vs. emails, calls</a:t>
            </a:r>
          </a:p>
          <a:p>
            <a:pPr marL="171450" lvl="0" indent="-171450">
              <a:buFontTx/>
              <a:buChar char="-"/>
            </a:pPr>
            <a:r>
              <a:rPr lang="en-US" baseline="0" dirty="0" smtClean="0"/>
              <a:t>Encourage to report</a:t>
            </a:r>
          </a:p>
          <a:p>
            <a:pPr marL="171450" lvl="0" indent="-171450">
              <a:buFontTx/>
              <a:buChar char="-"/>
            </a:pPr>
            <a:r>
              <a:rPr lang="en-US" baseline="0" dirty="0" smtClean="0"/>
              <a:t>Server applications</a:t>
            </a:r>
          </a:p>
          <a:p>
            <a:pPr marL="628650" lvl="1" indent="-171450">
              <a:buFontTx/>
              <a:buChar char="-"/>
            </a:pPr>
            <a:r>
              <a:rPr lang="en-US" baseline="0" dirty="0" smtClean="0"/>
              <a:t>Three categories of servers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5C5FBD3-059E-0944-B784-AFB5153207BC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538515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n-US" dirty="0" smtClean="0"/>
              <a:t>Supplementary program for beta testing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Small group of partners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Essence in diversity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From update checker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To cover all common combinations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Monitoring</a:t>
            </a:r>
            <a:r>
              <a:rPr lang="en-US" baseline="0" dirty="0" smtClean="0"/>
              <a:t> of performance characteristics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5C5FBD3-059E-0944-B784-AFB5153207BC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55407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n-US" dirty="0" smtClean="0"/>
              <a:t>Picture</a:t>
            </a:r>
            <a:r>
              <a:rPr lang="en-US" baseline="0" dirty="0" smtClean="0"/>
              <a:t> one</a:t>
            </a:r>
          </a:p>
          <a:p>
            <a:pPr marL="628650" lvl="1" indent="-171450">
              <a:buFontTx/>
              <a:buChar char="-"/>
            </a:pPr>
            <a:r>
              <a:rPr lang="en-US" baseline="0" dirty="0" smtClean="0"/>
              <a:t>Five years ago</a:t>
            </a:r>
          </a:p>
          <a:p>
            <a:pPr marL="628650" lvl="1" indent="-171450">
              <a:buFontTx/>
              <a:buChar char="-"/>
            </a:pPr>
            <a:r>
              <a:rPr lang="en-US" baseline="0" dirty="0" smtClean="0"/>
              <a:t>Spike = memory leak and restart</a:t>
            </a:r>
          </a:p>
          <a:p>
            <a:pPr marL="171450" lvl="0" indent="-171450">
              <a:buFontTx/>
              <a:buChar char="-"/>
            </a:pPr>
            <a:r>
              <a:rPr lang="en-US" baseline="0" dirty="0" smtClean="0"/>
              <a:t>Picture two</a:t>
            </a:r>
          </a:p>
          <a:p>
            <a:pPr marL="628650" lvl="1" indent="-171450">
              <a:buFontTx/>
              <a:buChar char="-"/>
            </a:pPr>
            <a:r>
              <a:rPr lang="en-US" baseline="0" dirty="0" smtClean="0"/>
              <a:t>Current state on the same server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5C5FBD3-059E-0944-B784-AFB5153207BC}" type="slidenum">
              <a:rPr lang="en-US" smtClean="0"/>
              <a:pPr>
                <a:defRPr/>
              </a:pPr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02277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57150" indent="0">
              <a:buNone/>
            </a:pPr>
            <a:r>
              <a:rPr lang="en-US" dirty="0" smtClean="0">
                <a:latin typeface="Frutiger LT Com 45 Light" charset="0"/>
                <a:ea typeface="Frutiger LT Com 45 Light" charset="0"/>
                <a:cs typeface="Frutiger LT Com 45 Light" charset="0"/>
              </a:rPr>
              <a:t>Internal Testing</a:t>
            </a:r>
          </a:p>
          <a:p>
            <a:pPr marL="342900" lvl="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Frutiger LT Com 45 Light" charset="0"/>
                <a:ea typeface="Frutiger LT Com 45 Light" charset="0"/>
                <a:cs typeface="Frutiger LT Com 45 Light" charset="0"/>
              </a:rPr>
              <a:t>Easy access to data</a:t>
            </a:r>
          </a:p>
          <a:p>
            <a:pPr marL="57150" indent="0">
              <a:buNone/>
            </a:pPr>
            <a:r>
              <a:rPr lang="en-US" dirty="0" smtClean="0">
                <a:latin typeface="Frutiger LT Com 45 Light" charset="0"/>
                <a:ea typeface="Frutiger LT Com 45 Light" charset="0"/>
                <a:cs typeface="Frutiger LT Com 45 Light" charset="0"/>
              </a:rPr>
              <a:t>Beta Testing</a:t>
            </a:r>
          </a:p>
          <a:p>
            <a:pPr marL="342900" lvl="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Frutiger LT Com 45 Light" charset="0"/>
                <a:ea typeface="Frutiger LT Com 45 Light" charset="0"/>
                <a:cs typeface="Frutiger LT Com 45 Light" charset="0"/>
              </a:rPr>
              <a:t>Motivate partners</a:t>
            </a:r>
          </a:p>
          <a:p>
            <a:pPr marL="342900" lvl="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Frutiger LT Com 45 Light" charset="0"/>
                <a:ea typeface="Frutiger LT Com 45 Light" charset="0"/>
                <a:cs typeface="Frutiger LT Com 45 Light" charset="0"/>
              </a:rPr>
              <a:t>Focus on what you want to get</a:t>
            </a:r>
          </a:p>
          <a:p>
            <a:pPr marL="57150" indent="0">
              <a:buNone/>
            </a:pPr>
            <a:r>
              <a:rPr lang="en-US" dirty="0" smtClean="0">
                <a:latin typeface="Frutiger LT Com 45 Light" charset="0"/>
                <a:ea typeface="Frutiger LT Com 45 Light" charset="0"/>
                <a:cs typeface="Frutiger LT Com 45 Light" charset="0"/>
              </a:rPr>
              <a:t>Field Testing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Frutiger LT Com 45 Light" charset="0"/>
                <a:ea typeface="Frutiger LT Com 45 Light" charset="0"/>
                <a:cs typeface="Frutiger LT Com 45 Light" charset="0"/>
              </a:rPr>
              <a:t>Emergency brake</a:t>
            </a:r>
          </a:p>
          <a:p>
            <a:pPr marL="57150" indent="0">
              <a:buNone/>
            </a:pPr>
            <a:r>
              <a:rPr lang="en-US" dirty="0" smtClean="0">
                <a:latin typeface="Frutiger LT Com 45 Light" charset="0"/>
                <a:ea typeface="Frutiger LT Com 45 Light" charset="0"/>
                <a:cs typeface="Frutiger LT Com 45 Light" charset="0"/>
              </a:rPr>
              <a:t>End User Participation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Frutiger LT Com 45 Light" charset="0"/>
                <a:ea typeface="Frutiger LT Com 45 Light" charset="0"/>
                <a:cs typeface="Frutiger LT Com 45 Light" charset="0"/>
              </a:rPr>
              <a:t>Don’t underestimate their contribution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5C5FBD3-059E-0944-B784-AFB5153207BC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280385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Waterfall summary</a:t>
            </a:r>
          </a:p>
          <a:p>
            <a:endParaRPr lang="cs-CZ" dirty="0" smtClean="0"/>
          </a:p>
          <a:p>
            <a:r>
              <a:rPr lang="cs-CZ" dirty="0" smtClean="0"/>
              <a:t>Microsoft Sol</a:t>
            </a:r>
            <a:r>
              <a:rPr lang="en-US" dirty="0" smtClean="0"/>
              <a:t>u</a:t>
            </a:r>
            <a:r>
              <a:rPr lang="cs-CZ" dirty="0" smtClean="0"/>
              <a:t>tion</a:t>
            </a:r>
            <a:r>
              <a:rPr lang="cs-CZ" baseline="0" dirty="0" smtClean="0"/>
              <a:t> Framework</a:t>
            </a:r>
          </a:p>
          <a:p>
            <a:pPr marL="171450" indent="-171450">
              <a:buFontTx/>
              <a:buChar char="-"/>
            </a:pPr>
            <a:r>
              <a:rPr lang="cs-CZ" baseline="0" dirty="0" smtClean="0"/>
              <a:t>Největší pokrok</a:t>
            </a:r>
          </a:p>
          <a:p>
            <a:pPr marL="171450" indent="-171450">
              <a:buFontTx/>
              <a:buChar char="-"/>
            </a:pPr>
            <a:endParaRPr lang="cs-CZ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5C5FBD3-059E-0944-B784-AFB5153207BC}" type="slidenum">
              <a:rPr lang="en-US" smtClean="0"/>
              <a:pPr>
                <a:defRPr/>
              </a:pPr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081042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n-US" dirty="0" smtClean="0"/>
              <a:t>Train model</a:t>
            </a:r>
          </a:p>
          <a:p>
            <a:pPr marL="171450" indent="-171450">
              <a:buFontTx/>
              <a:buChar char="-"/>
            </a:pPr>
            <a:r>
              <a:rPr lang="en-US" dirty="0" err="1" smtClean="0"/>
              <a:t>Nen</a:t>
            </a:r>
            <a:r>
              <a:rPr lang="cs-CZ" dirty="0" smtClean="0"/>
              <a:t>í</a:t>
            </a:r>
            <a:r>
              <a:rPr lang="en-US" dirty="0" smtClean="0"/>
              <a:t> SCRUM </a:t>
            </a:r>
            <a:r>
              <a:rPr lang="en-US" dirty="0" err="1" smtClean="0"/>
              <a:t>na</a:t>
            </a:r>
            <a:r>
              <a:rPr lang="en-US" dirty="0" smtClean="0"/>
              <a:t> 100%</a:t>
            </a:r>
            <a:r>
              <a:rPr lang="cs-CZ" dirty="0" smtClean="0"/>
              <a:t> </a:t>
            </a:r>
          </a:p>
          <a:p>
            <a:pPr marL="628650" lvl="1" indent="-171450">
              <a:buFontTx/>
              <a:buChar char="-"/>
            </a:pPr>
            <a:r>
              <a:rPr lang="cs-CZ" dirty="0" smtClean="0"/>
              <a:t>Není scrum master, zákazník</a:t>
            </a:r>
          </a:p>
          <a:p>
            <a:pPr marL="628650" lvl="1" indent="-171450">
              <a:buFontTx/>
              <a:buChar char="-"/>
            </a:pPr>
            <a:r>
              <a:rPr lang="cs-CZ" dirty="0" smtClean="0"/>
              <a:t>Je: plánování, stand-upy, scrum board, retrospektivy,</a:t>
            </a:r>
            <a:r>
              <a:rPr lang="cs-CZ" baseline="0" dirty="0" smtClean="0"/>
              <a:t> post-mortem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5C5FBD3-059E-0944-B784-AFB5153207BC}" type="slidenum">
              <a:rPr lang="en-US" smtClean="0"/>
              <a:pPr>
                <a:defRPr/>
              </a:pPr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582430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Waterfall summary</a:t>
            </a:r>
          </a:p>
          <a:p>
            <a:endParaRPr lang="cs-CZ" dirty="0" smtClean="0"/>
          </a:p>
          <a:p>
            <a:r>
              <a:rPr lang="cs-CZ" dirty="0" smtClean="0"/>
              <a:t>Microsoft Soltion</a:t>
            </a:r>
            <a:r>
              <a:rPr lang="cs-CZ" baseline="0" dirty="0" smtClean="0"/>
              <a:t> Framework</a:t>
            </a:r>
          </a:p>
          <a:p>
            <a:pPr marL="171450" indent="-171450">
              <a:buFontTx/>
              <a:buChar char="-"/>
            </a:pPr>
            <a:r>
              <a:rPr lang="cs-CZ" baseline="0" dirty="0" smtClean="0"/>
              <a:t>Největší pokrok</a:t>
            </a:r>
          </a:p>
          <a:p>
            <a:pPr marL="171450" indent="-171450">
              <a:buFontTx/>
              <a:buChar char="-"/>
            </a:pPr>
            <a:endParaRPr lang="cs-CZ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5C5FBD3-059E-0944-B784-AFB5153207BC}" type="slidenum">
              <a:rPr lang="en-US" smtClean="0"/>
              <a:pPr>
                <a:defRPr/>
              </a:pPr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941689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cs-CZ" dirty="0" smtClean="0"/>
              <a:t>Cloud</a:t>
            </a:r>
            <a:r>
              <a:rPr lang="cs-CZ" baseline="0" dirty="0" smtClean="0"/>
              <a:t> app = high availability service</a:t>
            </a:r>
          </a:p>
          <a:p>
            <a:pPr marL="171450" indent="-171450">
              <a:buFontTx/>
              <a:buChar char="-"/>
            </a:pPr>
            <a:r>
              <a:rPr lang="cs-CZ" baseline="0" dirty="0" smtClean="0"/>
              <a:t>Integration = cloud units, business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5C5FBD3-059E-0944-B784-AFB5153207BC}" type="slidenum">
              <a:rPr lang="en-US" smtClean="0"/>
              <a:pPr>
                <a:defRPr/>
              </a:pPr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807673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cs-CZ" dirty="0" smtClean="0"/>
              <a:t>Včetně</a:t>
            </a:r>
            <a:r>
              <a:rPr lang="cs-CZ" baseline="0" dirty="0" smtClean="0"/>
              <a:t> deploymentu</a:t>
            </a:r>
          </a:p>
          <a:p>
            <a:pPr marL="171450" indent="-171450">
              <a:buFontTx/>
              <a:buChar char="-"/>
            </a:pPr>
            <a:r>
              <a:rPr lang="cs-CZ" baseline="0" dirty="0" smtClean="0"/>
              <a:t>Od feature až po bugu</a:t>
            </a:r>
          </a:p>
          <a:p>
            <a:pPr marL="171450" indent="-171450">
              <a:buFontTx/>
              <a:buChar char="-"/>
            </a:pPr>
            <a:r>
              <a:rPr lang="cs-CZ" baseline="0" dirty="0" smtClean="0"/>
              <a:t>Žádnej roll-back</a:t>
            </a:r>
          </a:p>
          <a:p>
            <a:pPr marL="171450" indent="-171450">
              <a:buFontTx/>
              <a:buChar char="-"/>
            </a:pPr>
            <a:r>
              <a:rPr lang="cs-CZ" baseline="0" dirty="0" smtClean="0"/>
              <a:t>Podmínkou je maximální možná modularita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5C5FBD3-059E-0944-B784-AFB5153207BC}" type="slidenum">
              <a:rPr lang="en-US" smtClean="0"/>
              <a:pPr>
                <a:defRPr/>
              </a:pPr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91949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pPr marL="0" indent="0"/>
            <a:r>
              <a:rPr lang="en-US" dirty="0" smtClean="0"/>
              <a:t>SaaS –</a:t>
            </a:r>
            <a:r>
              <a:rPr lang="en-US" baseline="0" dirty="0" smtClean="0"/>
              <a:t> </a:t>
            </a:r>
            <a:r>
              <a:rPr lang="en-US" dirty="0" smtClean="0">
                <a:latin typeface="Frutiger LT Com 45 Light" charset="0"/>
                <a:ea typeface="Frutiger LT Com 45 Light" charset="0"/>
                <a:cs typeface="Frutiger LT Com 45 Light" charset="0"/>
              </a:rPr>
              <a:t>Similar to testing on-</a:t>
            </a:r>
            <a:r>
              <a:rPr lang="en-US" dirty="0" err="1" smtClean="0">
                <a:latin typeface="Frutiger LT Com 45 Light" charset="0"/>
                <a:ea typeface="Frutiger LT Com 45 Light" charset="0"/>
                <a:cs typeface="Frutiger LT Com 45 Light" charset="0"/>
              </a:rPr>
              <a:t>prem</a:t>
            </a:r>
            <a:r>
              <a:rPr lang="en-US" dirty="0" smtClean="0">
                <a:latin typeface="Frutiger LT Com 45 Light" charset="0"/>
                <a:ea typeface="Frutiger LT Com 45 Light" charset="0"/>
                <a:cs typeface="Frutiger LT Com 45 Light" charset="0"/>
              </a:rPr>
              <a:t> apps.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>
                <a:latin typeface="Frutiger LT Com 45 Light" charset="0"/>
                <a:ea typeface="Frutiger LT Com 45 Light" charset="0"/>
                <a:cs typeface="Frutiger LT Com 45 Light" charset="0"/>
              </a:rPr>
              <a:t> + Functionality, Compatibility, Usability, Security, API, Performance, Multi-tenancy, Availability, Business processes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>
                <a:latin typeface="Frutiger LT Com 45 Light" charset="0"/>
                <a:ea typeface="Frutiger LT Com 45 Light" charset="0"/>
                <a:cs typeface="Frutiger LT Com 45 Light" charset="0"/>
              </a:rPr>
              <a:t> - multiplatform support, multiple version upgrade, backward compatibility</a:t>
            </a:r>
          </a:p>
          <a:p>
            <a:pPr lvl="0">
              <a:buFont typeface="Arial" pitchFamily="34" charset="0"/>
              <a:buNone/>
            </a:pPr>
            <a:r>
              <a:rPr lang="en-US" sz="2000" dirty="0" err="1" smtClean="0">
                <a:latin typeface="Frutiger LT Com 45 Light" charset="0"/>
                <a:ea typeface="Frutiger LT Com 45 Light" charset="0"/>
                <a:cs typeface="Frutiger LT Com 45 Light" charset="0"/>
              </a:rPr>
              <a:t>PaaS</a:t>
            </a:r>
            <a:r>
              <a:rPr lang="en-US" sz="2000" dirty="0" smtClean="0">
                <a:latin typeface="Frutiger LT Com 45 Light" charset="0"/>
                <a:ea typeface="Frutiger LT Com 45 Light" charset="0"/>
                <a:cs typeface="Frutiger LT Com 45 Light" charset="0"/>
              </a:rPr>
              <a:t>: 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>
                <a:latin typeface="Frutiger LT Com 45 Light" charset="0"/>
                <a:ea typeface="Frutiger LT Com 45 Light" charset="0"/>
                <a:cs typeface="Frutiger LT Com 45 Light" charset="0"/>
              </a:rPr>
              <a:t>Integration, Functionality of cloud units, Performance of each units, Versioning (compatibility of cloud units), Deployment, Data integrity, Latency tests (in case of more geo. locations), Units monitoring</a:t>
            </a:r>
          </a:p>
          <a:p>
            <a:pPr lvl="0">
              <a:buFont typeface="Arial" pitchFamily="34" charset="0"/>
              <a:buNone/>
            </a:pPr>
            <a:r>
              <a:rPr lang="en-US" sz="2000" dirty="0" err="1" smtClean="0">
                <a:latin typeface="Frutiger LT Com 45 Light" charset="0"/>
                <a:ea typeface="Frutiger LT Com 45 Light" charset="0"/>
                <a:cs typeface="Frutiger LT Com 45 Light" charset="0"/>
              </a:rPr>
              <a:t>IaaS</a:t>
            </a:r>
            <a:r>
              <a:rPr lang="en-US" sz="2000" dirty="0" smtClean="0">
                <a:latin typeface="Frutiger LT Com 45 Light" charset="0"/>
                <a:ea typeface="Frutiger LT Com 45 Light" charset="0"/>
                <a:cs typeface="Frutiger LT Com 45 Light" charset="0"/>
              </a:rPr>
              <a:t>: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>
                <a:latin typeface="Frutiger LT Com 45 Light" charset="0"/>
                <a:ea typeface="Frutiger LT Com 45 Light" charset="0"/>
                <a:cs typeface="Frutiger LT Com 45 Light" charset="0"/>
              </a:rPr>
              <a:t>HW monitoring, HW connectivity (add/remove some </a:t>
            </a:r>
            <a:r>
              <a:rPr lang="en-US" sz="2000" dirty="0" err="1" smtClean="0">
                <a:latin typeface="Frutiger LT Com 45 Light" charset="0"/>
                <a:ea typeface="Frutiger LT Com 45 Light" charset="0"/>
                <a:cs typeface="Frutiger LT Com 45 Light" charset="0"/>
              </a:rPr>
              <a:t>hw</a:t>
            </a:r>
            <a:r>
              <a:rPr lang="en-US" sz="2000" dirty="0" smtClean="0">
                <a:latin typeface="Frutiger LT Com 45 Light" charset="0"/>
                <a:ea typeface="Frutiger LT Com 45 Light" charset="0"/>
                <a:cs typeface="Frutiger LT Com 45 Light" charset="0"/>
              </a:rPr>
              <a:t>), Recovery test, Disaster recovery tests</a:t>
            </a:r>
          </a:p>
          <a:p>
            <a:pPr marL="342900" lvl="0" indent="-342900">
              <a:buFont typeface="Arial" pitchFamily="34" charset="0"/>
              <a:buChar char="•"/>
            </a:pPr>
            <a:endParaRPr lang="en-US" sz="2000" dirty="0" smtClean="0">
              <a:latin typeface="Frutiger LT Com 45 Light" charset="0"/>
              <a:ea typeface="Frutiger LT Com 45 Light" charset="0"/>
              <a:cs typeface="Frutiger LT Com 45 Light" charset="0"/>
            </a:endParaRPr>
          </a:p>
          <a:p>
            <a:pPr marL="342900" lvl="0" indent="-342900">
              <a:buFont typeface="Arial" pitchFamily="34" charset="0"/>
              <a:buChar char="•"/>
            </a:pPr>
            <a:endParaRPr lang="en-US" sz="2000" dirty="0" smtClean="0">
              <a:latin typeface="Frutiger LT Com 45 Light" charset="0"/>
              <a:ea typeface="Frutiger LT Com 45 Light" charset="0"/>
              <a:cs typeface="Frutiger LT Com 45 Light" charset="0"/>
            </a:endParaRPr>
          </a:p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5C5FBD3-059E-0944-B784-AFB5153207BC}" type="slidenum">
              <a:rPr lang="en-US" smtClean="0"/>
              <a:pPr>
                <a:defRPr/>
              </a:pPr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894998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pPr marL="0" indent="0"/>
            <a:r>
              <a:rPr lang="en-US" dirty="0" smtClean="0"/>
              <a:t>SaaS –</a:t>
            </a:r>
            <a:r>
              <a:rPr lang="en-US" baseline="0" dirty="0" smtClean="0"/>
              <a:t> </a:t>
            </a:r>
            <a:r>
              <a:rPr lang="en-US" dirty="0" smtClean="0">
                <a:latin typeface="Frutiger LT Com 45 Light" charset="0"/>
                <a:ea typeface="Frutiger LT Com 45 Light" charset="0"/>
                <a:cs typeface="Frutiger LT Com 45 Light" charset="0"/>
              </a:rPr>
              <a:t>Similar to testing on-</a:t>
            </a:r>
            <a:r>
              <a:rPr lang="en-US" dirty="0" err="1" smtClean="0">
                <a:latin typeface="Frutiger LT Com 45 Light" charset="0"/>
                <a:ea typeface="Frutiger LT Com 45 Light" charset="0"/>
                <a:cs typeface="Frutiger LT Com 45 Light" charset="0"/>
              </a:rPr>
              <a:t>prem</a:t>
            </a:r>
            <a:r>
              <a:rPr lang="en-US" dirty="0" smtClean="0">
                <a:latin typeface="Frutiger LT Com 45 Light" charset="0"/>
                <a:ea typeface="Frutiger LT Com 45 Light" charset="0"/>
                <a:cs typeface="Frutiger LT Com 45 Light" charset="0"/>
              </a:rPr>
              <a:t> apps.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>
                <a:latin typeface="Frutiger LT Com 45 Light" charset="0"/>
                <a:ea typeface="Frutiger LT Com 45 Light" charset="0"/>
                <a:cs typeface="Frutiger LT Com 45 Light" charset="0"/>
              </a:rPr>
              <a:t> + Functionality, Compatibility, Usability, Security, API, Performance, Multi-tenancy, Availability, Business processes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>
                <a:latin typeface="Frutiger LT Com 45 Light" charset="0"/>
                <a:ea typeface="Frutiger LT Com 45 Light" charset="0"/>
                <a:cs typeface="Frutiger LT Com 45 Light" charset="0"/>
              </a:rPr>
              <a:t> - multiplatform support, multiple version upgrade, backward compatibility</a:t>
            </a:r>
          </a:p>
          <a:p>
            <a:pPr lvl="0">
              <a:buFont typeface="Arial" pitchFamily="34" charset="0"/>
              <a:buNone/>
            </a:pPr>
            <a:r>
              <a:rPr lang="en-US" sz="2000" dirty="0" err="1" smtClean="0">
                <a:latin typeface="Frutiger LT Com 45 Light" charset="0"/>
                <a:ea typeface="Frutiger LT Com 45 Light" charset="0"/>
                <a:cs typeface="Frutiger LT Com 45 Light" charset="0"/>
              </a:rPr>
              <a:t>PaaS</a:t>
            </a:r>
            <a:r>
              <a:rPr lang="en-US" sz="2000" dirty="0" smtClean="0">
                <a:latin typeface="Frutiger LT Com 45 Light" charset="0"/>
                <a:ea typeface="Frutiger LT Com 45 Light" charset="0"/>
                <a:cs typeface="Frutiger LT Com 45 Light" charset="0"/>
              </a:rPr>
              <a:t>: 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>
                <a:latin typeface="Frutiger LT Com 45 Light" charset="0"/>
                <a:ea typeface="Frutiger LT Com 45 Light" charset="0"/>
                <a:cs typeface="Frutiger LT Com 45 Light" charset="0"/>
              </a:rPr>
              <a:t>Integration, Functionality of cloud units, Performance of each units, Versioning (compatibility of cloud units), Deployment, Data integrity, Latency tests (in case of more geo. locations), Units monitoring</a:t>
            </a:r>
          </a:p>
          <a:p>
            <a:pPr lvl="0">
              <a:buFont typeface="Arial" pitchFamily="34" charset="0"/>
              <a:buNone/>
            </a:pPr>
            <a:r>
              <a:rPr lang="en-US" sz="2000" dirty="0" err="1" smtClean="0">
                <a:latin typeface="Frutiger LT Com 45 Light" charset="0"/>
                <a:ea typeface="Frutiger LT Com 45 Light" charset="0"/>
                <a:cs typeface="Frutiger LT Com 45 Light" charset="0"/>
              </a:rPr>
              <a:t>IaaS</a:t>
            </a:r>
            <a:r>
              <a:rPr lang="en-US" sz="2000" dirty="0" smtClean="0">
                <a:latin typeface="Frutiger LT Com 45 Light" charset="0"/>
                <a:ea typeface="Frutiger LT Com 45 Light" charset="0"/>
                <a:cs typeface="Frutiger LT Com 45 Light" charset="0"/>
              </a:rPr>
              <a:t>: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>
                <a:latin typeface="Frutiger LT Com 45 Light" charset="0"/>
                <a:ea typeface="Frutiger LT Com 45 Light" charset="0"/>
                <a:cs typeface="Frutiger LT Com 45 Light" charset="0"/>
              </a:rPr>
              <a:t>HW monitoring, HW connectivity (add/remove some </a:t>
            </a:r>
            <a:r>
              <a:rPr lang="en-US" sz="2000" dirty="0" err="1" smtClean="0">
                <a:latin typeface="Frutiger LT Com 45 Light" charset="0"/>
                <a:ea typeface="Frutiger LT Com 45 Light" charset="0"/>
                <a:cs typeface="Frutiger LT Com 45 Light" charset="0"/>
              </a:rPr>
              <a:t>hw</a:t>
            </a:r>
            <a:r>
              <a:rPr lang="en-US" sz="2000" dirty="0" smtClean="0">
                <a:latin typeface="Frutiger LT Com 45 Light" charset="0"/>
                <a:ea typeface="Frutiger LT Com 45 Light" charset="0"/>
                <a:cs typeface="Frutiger LT Com 45 Light" charset="0"/>
              </a:rPr>
              <a:t>), Recovery test, Disaster recovery tests</a:t>
            </a:r>
          </a:p>
          <a:p>
            <a:pPr marL="342900" lvl="0" indent="-342900">
              <a:buFont typeface="Arial" pitchFamily="34" charset="0"/>
              <a:buChar char="•"/>
            </a:pPr>
            <a:endParaRPr lang="en-US" sz="2000" dirty="0" smtClean="0">
              <a:latin typeface="Frutiger LT Com 45 Light" charset="0"/>
              <a:ea typeface="Frutiger LT Com 45 Light" charset="0"/>
              <a:cs typeface="Frutiger LT Com 45 Light" charset="0"/>
            </a:endParaRPr>
          </a:p>
          <a:p>
            <a:pPr marL="342900" lvl="0" indent="-342900">
              <a:buFont typeface="Arial" pitchFamily="34" charset="0"/>
              <a:buChar char="•"/>
            </a:pPr>
            <a:endParaRPr lang="en-US" sz="2000" dirty="0" smtClean="0">
              <a:latin typeface="Frutiger LT Com 45 Light" charset="0"/>
              <a:ea typeface="Frutiger LT Com 45 Light" charset="0"/>
              <a:cs typeface="Frutiger LT Com 45 Light" charset="0"/>
            </a:endParaRPr>
          </a:p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5C5FBD3-059E-0944-B784-AFB5153207BC}" type="slidenum">
              <a:rPr lang="en-US" smtClean="0"/>
              <a:pPr>
                <a:defRPr/>
              </a:pPr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96127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buFont typeface="Arial" pitchFamily="34" charset="0"/>
              <a:buNone/>
            </a:pPr>
            <a:r>
              <a:rPr lang="en-US" sz="2000" dirty="0" err="1" smtClean="0">
                <a:latin typeface="Frutiger LT Com 45 Light" charset="0"/>
                <a:ea typeface="Frutiger LT Com 45 Light" charset="0"/>
                <a:cs typeface="Frutiger LT Com 45 Light" charset="0"/>
              </a:rPr>
              <a:t>PaaS</a:t>
            </a:r>
            <a:r>
              <a:rPr lang="en-US" sz="2000" dirty="0" smtClean="0">
                <a:latin typeface="Frutiger LT Com 45 Light" charset="0"/>
                <a:ea typeface="Frutiger LT Com 45 Light" charset="0"/>
                <a:cs typeface="Frutiger LT Com 45 Light" charset="0"/>
              </a:rPr>
              <a:t>: 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>
                <a:latin typeface="Frutiger LT Com 45 Light" charset="0"/>
                <a:ea typeface="Frutiger LT Com 45 Light" charset="0"/>
                <a:cs typeface="Frutiger LT Com 45 Light" charset="0"/>
              </a:rPr>
              <a:t>Integration, Functionality of cloud units, Performance of each units, Versioning (compatibility of cloud units), Deployment, Data integrity, Latency tests (in case of more geo. locations), Units monitoring</a:t>
            </a:r>
          </a:p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5C5FBD3-059E-0944-B784-AFB5153207BC}" type="slidenum">
              <a:rPr lang="en-US" smtClean="0"/>
              <a:pPr>
                <a:defRPr/>
              </a:pPr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12189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/>
            <a:r>
              <a:rPr lang="en-US" dirty="0" smtClean="0"/>
              <a:t>SaaS –</a:t>
            </a:r>
            <a:r>
              <a:rPr lang="en-US" baseline="0" dirty="0" smtClean="0"/>
              <a:t> </a:t>
            </a:r>
            <a:r>
              <a:rPr lang="en-US" dirty="0" smtClean="0">
                <a:latin typeface="Frutiger LT Com 45 Light" charset="0"/>
                <a:ea typeface="Frutiger LT Com 45 Light" charset="0"/>
                <a:cs typeface="Frutiger LT Com 45 Light" charset="0"/>
              </a:rPr>
              <a:t>Similar to testing on-</a:t>
            </a:r>
            <a:r>
              <a:rPr lang="en-US" dirty="0" err="1" smtClean="0">
                <a:latin typeface="Frutiger LT Com 45 Light" charset="0"/>
                <a:ea typeface="Frutiger LT Com 45 Light" charset="0"/>
                <a:cs typeface="Frutiger LT Com 45 Light" charset="0"/>
              </a:rPr>
              <a:t>prem</a:t>
            </a:r>
            <a:r>
              <a:rPr lang="en-US" dirty="0" smtClean="0">
                <a:latin typeface="Frutiger LT Com 45 Light" charset="0"/>
                <a:ea typeface="Frutiger LT Com 45 Light" charset="0"/>
                <a:cs typeface="Frutiger LT Com 45 Light" charset="0"/>
              </a:rPr>
              <a:t> apps.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>
                <a:latin typeface="Frutiger LT Com 45 Light" charset="0"/>
                <a:ea typeface="Frutiger LT Com 45 Light" charset="0"/>
                <a:cs typeface="Frutiger LT Com 45 Light" charset="0"/>
              </a:rPr>
              <a:t> + Functionality, Compatibility, Usability, Security, API, Performance, Multi-tenancy, Availability, Business processes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>
                <a:latin typeface="Frutiger LT Com 45 Light" charset="0"/>
                <a:ea typeface="Frutiger LT Com 45 Light" charset="0"/>
                <a:cs typeface="Frutiger LT Com 45 Light" charset="0"/>
              </a:rPr>
              <a:t> - multiplatform support, multiple version upgrade, backward compatibility</a:t>
            </a:r>
          </a:p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5C5FBD3-059E-0944-B784-AFB5153207BC}" type="slidenum">
              <a:rPr lang="en-US" smtClean="0"/>
              <a:pPr>
                <a:defRPr/>
              </a:pPr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268402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Waterfall summary</a:t>
            </a:r>
          </a:p>
          <a:p>
            <a:endParaRPr lang="cs-CZ" dirty="0" smtClean="0"/>
          </a:p>
          <a:p>
            <a:r>
              <a:rPr lang="cs-CZ" dirty="0" smtClean="0"/>
              <a:t>Microsoft Soltion</a:t>
            </a:r>
            <a:r>
              <a:rPr lang="cs-CZ" baseline="0" dirty="0" smtClean="0"/>
              <a:t> Framework</a:t>
            </a:r>
          </a:p>
          <a:p>
            <a:pPr marL="171450" indent="-171450">
              <a:buFontTx/>
              <a:buChar char="-"/>
            </a:pPr>
            <a:r>
              <a:rPr lang="cs-CZ" baseline="0" dirty="0" smtClean="0"/>
              <a:t>Největší pokrok</a:t>
            </a:r>
          </a:p>
          <a:p>
            <a:pPr marL="171450" indent="-171450">
              <a:buFontTx/>
              <a:buChar char="-"/>
            </a:pPr>
            <a:endParaRPr lang="cs-CZ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5C5FBD3-059E-0944-B784-AFB5153207BC}" type="slidenum">
              <a:rPr lang="en-US" smtClean="0"/>
              <a:pPr>
                <a:defRPr/>
              </a:pPr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735070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Waterfall summary</a:t>
            </a:r>
          </a:p>
          <a:p>
            <a:endParaRPr lang="cs-CZ" dirty="0" smtClean="0"/>
          </a:p>
          <a:p>
            <a:r>
              <a:rPr lang="cs-CZ" dirty="0" smtClean="0"/>
              <a:t>Microsoft Soltion</a:t>
            </a:r>
            <a:r>
              <a:rPr lang="cs-CZ" baseline="0" dirty="0" smtClean="0"/>
              <a:t> Framework</a:t>
            </a:r>
          </a:p>
          <a:p>
            <a:pPr marL="171450" indent="-171450">
              <a:buFontTx/>
              <a:buChar char="-"/>
            </a:pPr>
            <a:r>
              <a:rPr lang="cs-CZ" baseline="0" dirty="0" smtClean="0"/>
              <a:t>Největší pokrok</a:t>
            </a:r>
          </a:p>
          <a:p>
            <a:pPr marL="171450" indent="-171450">
              <a:buFontTx/>
              <a:buChar char="-"/>
            </a:pPr>
            <a:endParaRPr lang="cs-CZ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5C5FBD3-059E-0944-B784-AFB5153207BC}" type="slidenum">
              <a:rPr lang="en-US" smtClean="0"/>
              <a:pPr>
                <a:defRPr/>
              </a:pPr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010084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33DFDC-3CE9-4D95-A545-080CE3A76EE9}" type="slidenum">
              <a:rPr lang="cs-CZ" smtClean="0"/>
              <a:pPr/>
              <a:t>50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76157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5C5FBD3-059E-0944-B784-AFB5153207BC}" type="slidenum">
              <a:rPr lang="en-US" smtClean="0"/>
              <a:pPr>
                <a:defRPr/>
              </a:pPr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210149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That’s all. Thank for attention! Have a nice day.</a:t>
            </a:r>
            <a:endParaRPr lang="cs-CZ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33DFDC-3CE9-4D95-A545-080CE3A76EE9}" type="slidenum">
              <a:rPr lang="cs-CZ" smtClean="0"/>
              <a:pPr/>
              <a:t>52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92022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800600"/>
            <a:ext cx="8229600" cy="1143000"/>
          </a:xfrm>
        </p:spPr>
        <p:txBody>
          <a:bodyPr anchor="b"/>
          <a:lstStyle>
            <a:lvl1pPr>
              <a:defRPr b="0" i="0">
                <a:latin typeface="Frutiger LT Com 75 Black"/>
                <a:cs typeface="Frutiger LT Com 75 Black"/>
              </a:defRPr>
            </a:lvl1pPr>
          </a:lstStyle>
          <a:p>
            <a:r>
              <a:rPr lang="cs-CZ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6019800"/>
            <a:ext cx="8229600" cy="457200"/>
          </a:xfrm>
        </p:spPr>
        <p:txBody>
          <a:bodyPr/>
          <a:lstStyle>
            <a:lvl1pPr marL="0" indent="0" algn="l">
              <a:buNone/>
              <a:defRPr b="0" i="0">
                <a:solidFill>
                  <a:schemeClr val="tx1">
                    <a:tint val="75000"/>
                  </a:schemeClr>
                </a:solidFill>
                <a:latin typeface="Frutiger LT Com 55 Roman"/>
                <a:cs typeface="Frutiger LT Com 55 Roman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Click to edit Master subtitle style</a:t>
            </a:r>
            <a:endParaRPr lang="en-US" dirty="0"/>
          </a:p>
        </p:txBody>
      </p:sp>
      <p:pic>
        <p:nvPicPr>
          <p:cNvPr id="4" name="Picture 3" descr="thumbnail.jpg"/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4343400"/>
            <a:ext cx="9153144" cy="408487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779B0B-B8B2-7C45-92AC-14206F997000}" type="datetime1">
              <a:rPr lang="en-US"/>
              <a:pPr>
                <a:defRPr/>
              </a:pPr>
              <a:t>11/27/2013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38255B-13BD-6C4F-AA9C-78CCD9FA572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38387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838200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2CB62E-7141-264D-9910-B82C12913A5B}" type="datetime1">
              <a:rPr lang="en-US"/>
              <a:pPr>
                <a:defRPr/>
              </a:pPr>
              <a:t>11/27/2013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9B07E9-C6D5-D44A-B611-6F155B100D3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8E807C-4E41-8443-B116-1A408259E39B}" type="datetime1">
              <a:rPr lang="en-US"/>
              <a:pPr>
                <a:defRPr/>
              </a:pPr>
              <a:t>11/27/2013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CE29E1-FB5F-9049-9494-4EA391E669D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7B1388-A9CB-3844-B573-DE8D7F081B83}" type="datetime1">
              <a:rPr lang="en-US"/>
              <a:pPr>
                <a:defRPr/>
              </a:pPr>
              <a:t>11/27/2013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E71CFE-E84F-F54C-A15C-4FF7250DED3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2E376D-611E-CE44-8DD0-2FDB5C36160C}" type="datetime1">
              <a:rPr lang="en-US"/>
              <a:pPr>
                <a:defRPr/>
              </a:pPr>
              <a:t>11/27/2013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87A664-178D-3A4C-88E8-EAB0A7E8E7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E68D75-5A9D-9547-8617-381909ACEB53}" type="datetime1">
              <a:rPr lang="en-US"/>
              <a:pPr>
                <a:defRPr/>
              </a:pPr>
              <a:t>11/27/2013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FE295F-6C0E-F04C-B1E8-E28C6AA399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5" name="Picture 4" descr="thumbnail.jpg"/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4343400"/>
            <a:ext cx="9153144" cy="408487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E11C3C-B1EF-CC43-A512-139C18C9422B}" type="datetime1">
              <a:rPr lang="en-US"/>
              <a:pPr>
                <a:defRPr/>
              </a:pPr>
              <a:t>11/27/2013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721920-DA9B-394A-9152-815627E3583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7D82A4-5F85-FB4D-A0DB-D0065B300FC6}" type="datetime1">
              <a:rPr lang="en-US"/>
              <a:pPr>
                <a:defRPr/>
              </a:pPr>
              <a:t>11/27/2013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BCEB58-856E-6E44-BB90-5156AF3AB44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EC486A-8BA6-594B-B762-1054F2F6BA02}" type="datetime1">
              <a:rPr lang="en-US"/>
              <a:pPr>
                <a:defRPr/>
              </a:pPr>
              <a:t>11/27/2013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35CAD4-6770-5C45-904A-B01BB58BF2C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8FCA35-38E5-9841-A39F-C3F2D5EED3A5}" type="datetime1">
              <a:rPr lang="en-US"/>
              <a:pPr>
                <a:defRPr/>
              </a:pPr>
              <a:t>11/27/2013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526F46-B03B-6E48-9C6A-48F0F7F4442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838200"/>
            <a:ext cx="82296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905000"/>
            <a:ext cx="8229600" cy="422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B3BAF33A-8BEE-3A41-BCBE-D9C1D8BEEBD0}" type="datetime1">
              <a:rPr lang="en-US"/>
              <a:pPr>
                <a:defRPr/>
              </a:pPr>
              <a:t>11/27/2013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BF341510-BCCB-A94C-B31C-4433ED1A0BD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457200" y="0"/>
            <a:ext cx="8229600" cy="182563"/>
          </a:xfrm>
          <a:prstGeom prst="rect">
            <a:avLst/>
          </a:prstGeom>
          <a:gradFill>
            <a:gsLst>
              <a:gs pos="0">
                <a:srgbClr val="729ABD"/>
              </a:gs>
              <a:gs pos="100000">
                <a:schemeClr val="bg1"/>
              </a:gs>
            </a:gsLst>
            <a:lin ang="0" scaled="0"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 descr="Picture 1.png"/>
          <p:cNvPicPr>
            <a:picLocks noChangeAspect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457200" y="377825"/>
            <a:ext cx="1371600" cy="23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6" descr="connect-communicate-tagline.jpg"/>
          <p:cNvPicPr>
            <a:picLocks noChangeAspect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4479925" y="420688"/>
            <a:ext cx="42672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79" r:id="rId1"/>
    <p:sldLayoutId id="2147483769" r:id="rId2"/>
    <p:sldLayoutId id="2147483770" r:id="rId3"/>
    <p:sldLayoutId id="2147483771" r:id="rId4"/>
    <p:sldLayoutId id="2147483772" r:id="rId5"/>
    <p:sldLayoutId id="2147483773" r:id="rId6"/>
    <p:sldLayoutId id="2147483774" r:id="rId7"/>
    <p:sldLayoutId id="2147483775" r:id="rId8"/>
    <p:sldLayoutId id="2147483776" r:id="rId9"/>
    <p:sldLayoutId id="2147483777" r:id="rId10"/>
    <p:sldLayoutId id="2147483778" r:id="rId11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500" kern="1200">
          <a:solidFill>
            <a:srgbClr val="112266"/>
          </a:solidFill>
          <a:latin typeface="Frutiger LT Com 75 Black"/>
          <a:ea typeface="ＭＳ Ｐゴシック" charset="-128"/>
          <a:cs typeface="Frutiger LT Com 75 Black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500">
          <a:solidFill>
            <a:srgbClr val="112266"/>
          </a:solidFill>
          <a:latin typeface="Frutiger LT Com 75 Black" charset="0"/>
          <a:ea typeface="ＭＳ Ｐゴシック" charset="-128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500">
          <a:solidFill>
            <a:srgbClr val="112266"/>
          </a:solidFill>
          <a:latin typeface="Frutiger LT Com 75 Black" charset="0"/>
          <a:ea typeface="ＭＳ Ｐゴシック" charset="-128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500">
          <a:solidFill>
            <a:srgbClr val="112266"/>
          </a:solidFill>
          <a:latin typeface="Frutiger LT Com 75 Black" charset="0"/>
          <a:ea typeface="ＭＳ Ｐゴシック" charset="-128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500">
          <a:solidFill>
            <a:srgbClr val="112266"/>
          </a:solidFill>
          <a:latin typeface="Frutiger LT Com 75 Black" charset="0"/>
          <a:ea typeface="ＭＳ Ｐゴシック" charset="-128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3500">
          <a:solidFill>
            <a:srgbClr val="112266"/>
          </a:solidFill>
          <a:latin typeface="Frutiger LT Com 75 Black" charset="0"/>
          <a:ea typeface="ＭＳ Ｐゴシック" charset="-128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3500">
          <a:solidFill>
            <a:srgbClr val="112266"/>
          </a:solidFill>
          <a:latin typeface="Frutiger LT Com 75 Black" charset="0"/>
          <a:ea typeface="ＭＳ Ｐゴシック" charset="-128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3500">
          <a:solidFill>
            <a:srgbClr val="112266"/>
          </a:solidFill>
          <a:latin typeface="Frutiger LT Com 75 Black" charset="0"/>
          <a:ea typeface="ＭＳ Ｐゴシック" charset="-128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3500">
          <a:solidFill>
            <a:srgbClr val="112266"/>
          </a:solidFill>
          <a:latin typeface="Frutiger LT Com 75 Black" charset="0"/>
          <a:ea typeface="ＭＳ Ｐゴシック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itchFamily="-108" charset="0"/>
        <a:defRPr sz="2200" kern="1200">
          <a:solidFill>
            <a:srgbClr val="777777"/>
          </a:solidFill>
          <a:latin typeface="Frutiger LT Com 45 Light"/>
          <a:ea typeface="ＭＳ Ｐゴシック" charset="-128"/>
          <a:cs typeface="Frutiger LT Com 45 Light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itchFamily="-108" charset="0"/>
        <a:defRPr sz="2200" kern="1200">
          <a:solidFill>
            <a:srgbClr val="777777"/>
          </a:solidFill>
          <a:latin typeface="Frutiger LT Std 55 Roman"/>
          <a:ea typeface="Frutiger LT Std 55 Roman" pitchFamily="-106" charset="0"/>
          <a:cs typeface="Frutiger LT Std 55 Roman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-108" charset="0"/>
        <a:buChar char="•"/>
        <a:defRPr sz="2200" kern="1200">
          <a:solidFill>
            <a:srgbClr val="777777"/>
          </a:solidFill>
          <a:latin typeface="Frutiger LT Std 55 Roman"/>
          <a:ea typeface="Frutiger LT Std 55 Roman" pitchFamily="-106" charset="0"/>
          <a:cs typeface="Frutiger LT Std 55 Roman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-108" charset="0"/>
        <a:buChar char="–"/>
        <a:defRPr sz="2200" kern="1200">
          <a:solidFill>
            <a:srgbClr val="777777"/>
          </a:solidFill>
          <a:latin typeface="Frutiger LT Std 55 Roman"/>
          <a:ea typeface="Frutiger LT Std 55 Roman" pitchFamily="-106" charset="0"/>
          <a:cs typeface="Frutiger LT Std 55 Roman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-108" charset="0"/>
        <a:buChar char="»"/>
        <a:defRPr sz="2200" kern="1200">
          <a:solidFill>
            <a:srgbClr val="777777"/>
          </a:solidFill>
          <a:latin typeface="Frutiger LT Std 55 Roman"/>
          <a:ea typeface="Frutiger LT Std 55 Roman" pitchFamily="-106" charset="0"/>
          <a:cs typeface="Frutiger LT Std 55 Roman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13" Type="http://schemas.openxmlformats.org/officeDocument/2006/relationships/image" Target="../media/image21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12" Type="http://schemas.openxmlformats.org/officeDocument/2006/relationships/image" Target="../media/image2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11" Type="http://schemas.openxmlformats.org/officeDocument/2006/relationships/image" Target="../media/image19.jpeg"/><Relationship Id="rId5" Type="http://schemas.openxmlformats.org/officeDocument/2006/relationships/image" Target="../media/image13.jpeg"/><Relationship Id="rId10" Type="http://schemas.openxmlformats.org/officeDocument/2006/relationships/image" Target="../media/image18.jpeg"/><Relationship Id="rId4" Type="http://schemas.openxmlformats.org/officeDocument/2006/relationships/image" Target="../media/image12.jpeg"/><Relationship Id="rId9" Type="http://schemas.openxmlformats.org/officeDocument/2006/relationships/image" Target="../media/image17.jpeg"/><Relationship Id="rId14" Type="http://schemas.openxmlformats.org/officeDocument/2006/relationships/image" Target="../media/image2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7" Type="http://schemas.openxmlformats.org/officeDocument/2006/relationships/image" Target="../media/image39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7" Type="http://schemas.openxmlformats.org/officeDocument/2006/relationships/image" Target="../media/image6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emf"/><Relationship Id="rId3" Type="http://schemas.openxmlformats.org/officeDocument/2006/relationships/image" Target="../media/image68.emf"/><Relationship Id="rId7" Type="http://schemas.openxmlformats.org/officeDocument/2006/relationships/image" Target="../media/image72.emf"/><Relationship Id="rId2" Type="http://schemas.openxmlformats.org/officeDocument/2006/relationships/image" Target="../media/image67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1.emf"/><Relationship Id="rId5" Type="http://schemas.openxmlformats.org/officeDocument/2006/relationships/image" Target="../media/image70.emf"/><Relationship Id="rId10" Type="http://schemas.openxmlformats.org/officeDocument/2006/relationships/image" Target="../media/image75.png"/><Relationship Id="rId4" Type="http://schemas.openxmlformats.org/officeDocument/2006/relationships/image" Target="../media/image69.emf"/><Relationship Id="rId9" Type="http://schemas.openxmlformats.org/officeDocument/2006/relationships/image" Target="../media/image74.em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File:Continuous_Delivery_process_diagram.png" TargetMode="External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9.gif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erio.cz/" TargetMode="External"/><Relationship Id="rId2" Type="http://schemas.openxmlformats.org/officeDocument/2006/relationships/hyperlink" Target="mailto:info@kerio.cz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1.jpeg"/><Relationship Id="rId4" Type="http://schemas.openxmlformats.org/officeDocument/2006/relationships/image" Target="../media/image8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ctrTitle"/>
          </p:nvPr>
        </p:nvSpPr>
        <p:spPr>
          <a:xfrm>
            <a:off x="381000" y="2286000"/>
            <a:ext cx="8229600" cy="1143000"/>
          </a:xfrm>
        </p:spPr>
        <p:txBody>
          <a:bodyPr/>
          <a:lstStyle/>
          <a:p>
            <a:r>
              <a:rPr lang="en-US" b="0" dirty="0" smtClean="0"/>
              <a:t>QA @ Kerio Technologies</a:t>
            </a:r>
            <a:r>
              <a:rPr lang="en-US" dirty="0" smtClean="0">
                <a:latin typeface="Frutiger LT Com 75 Black" pitchFamily="-65" charset="0"/>
              </a:rPr>
              <a:t/>
            </a:r>
            <a:br>
              <a:rPr lang="en-US" dirty="0" smtClean="0">
                <a:latin typeface="Frutiger LT Com 75 Black" pitchFamily="-65" charset="0"/>
              </a:rPr>
            </a:br>
            <a:r>
              <a:rPr lang="en-US" sz="3200" b="0" dirty="0" smtClean="0">
                <a:latin typeface="Frutiger LT Com 45 Light"/>
                <a:cs typeface="Frutiger LT Com 45 Light"/>
              </a:rPr>
              <a:t>From Waterfall to Continuous Delivery</a:t>
            </a:r>
          </a:p>
        </p:txBody>
      </p:sp>
      <p:sp>
        <p:nvSpPr>
          <p:cNvPr id="9" name="Subtitle 24"/>
          <p:cNvSpPr>
            <a:spLocks noGrp="1"/>
          </p:cNvSpPr>
          <p:nvPr>
            <p:ph type="subTitle" idx="1"/>
          </p:nvPr>
        </p:nvSpPr>
        <p:spPr>
          <a:xfrm>
            <a:off x="381000" y="3505200"/>
            <a:ext cx="8229600" cy="457200"/>
          </a:xfrm>
        </p:spPr>
        <p:txBody>
          <a:bodyPr/>
          <a:lstStyle/>
          <a:p>
            <a:pPr>
              <a:defRPr/>
            </a:pPr>
            <a:r>
              <a:rPr lang="en-US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Frutiger LT Com 45 Light"/>
                <a:cs typeface="Frutiger LT Com 45 Light"/>
              </a:rPr>
              <a:t>Zde</a:t>
            </a:r>
            <a:r>
              <a:rPr lang="cs-CZ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Frutiger LT Com 45 Light"/>
                <a:cs typeface="Frutiger LT Com 45 Light"/>
              </a:rPr>
              <a:t>něk Samuel</a:t>
            </a:r>
            <a:r>
              <a:rPr 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Frutiger LT Com 45 Light"/>
                <a:cs typeface="Frutiger LT Com 45 Light"/>
              </a:rPr>
              <a:t>, </a:t>
            </a:r>
            <a:r>
              <a:rPr lang="cs-CZ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Frutiger LT Com 45 Light"/>
                <a:cs typeface="Frutiger LT Com 45 Light"/>
              </a:rPr>
              <a:t>QA Manager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 idx="4294967295"/>
          </p:nvPr>
        </p:nvSpPr>
        <p:spPr>
          <a:xfrm>
            <a:off x="0" y="2773363"/>
            <a:ext cx="9144000" cy="731837"/>
          </a:xfrm>
        </p:spPr>
        <p:txBody>
          <a:bodyPr/>
          <a:lstStyle/>
          <a:p>
            <a:pPr algn="ctr" eaLnBrk="1" hangingPunct="1"/>
            <a:r>
              <a:rPr lang="cs-CZ" sz="4000" dirty="0" smtClean="0">
                <a:latin typeface="Frutiger LT Com 75 Black" pitchFamily="-108" charset="0"/>
                <a:ea typeface="Frutiger LT Std 65 Bold" charset="0"/>
                <a:cs typeface="Frutiger LT Std 65 Bold" charset="0"/>
              </a:rPr>
              <a:t>About</a:t>
            </a:r>
            <a:endParaRPr lang="en-US" sz="4000" dirty="0" smtClean="0">
              <a:latin typeface="Frutiger LT Com 75 Black" pitchFamily="-108" charset="0"/>
              <a:ea typeface="Frutiger LT Std 65 Bold" charset="0"/>
              <a:cs typeface="Frutiger LT Std 65 Bold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457200" y="841248"/>
            <a:ext cx="8229600" cy="685800"/>
          </a:xfrm>
        </p:spPr>
        <p:txBody>
          <a:bodyPr/>
          <a:lstStyle/>
          <a:p>
            <a:r>
              <a:rPr lang="en-US" dirty="0" smtClean="0">
                <a:latin typeface="Frutiger LT Com 75 Black" charset="0"/>
              </a:rPr>
              <a:t>P</a:t>
            </a:r>
            <a:r>
              <a:rPr lang="cs-CZ" dirty="0" smtClean="0">
                <a:latin typeface="Frutiger LT Com 75 Black" charset="0"/>
              </a:rPr>
              <a:t>roducts</a:t>
            </a:r>
            <a:r>
              <a:rPr lang="en-US" dirty="0" smtClean="0">
                <a:latin typeface="Frutiger LT Com 75 Black" charset="0"/>
              </a:rPr>
              <a:t> @ Kerio</a:t>
            </a:r>
          </a:p>
        </p:txBody>
      </p:sp>
      <p:pic>
        <p:nvPicPr>
          <p:cNvPr id="7179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9749" y="1813223"/>
            <a:ext cx="1838158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0" name="Picture 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642" y="1828800"/>
            <a:ext cx="1838158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1" name="Picture 1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103" y="1828800"/>
            <a:ext cx="1849947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6" name="Picture 1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5891" y="3557077"/>
            <a:ext cx="1562253" cy="2834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9" name="Picture 2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087" y="3557077"/>
            <a:ext cx="1507268" cy="249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90" name="Picture 2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8489" y="3561619"/>
            <a:ext cx="1380678" cy="232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AutoShape 2" descr="data:image/jpeg;base64,/9j/4AAQSkZJRgABAQAAAQABAAD/2wCEAAkGBhIQEBQREhQVFBQSFBQVFBUUFRQVFBQXFxUVFhQQFRQXHCYeFxkjGRQUHzIgIycpLCwsFR4xNzAqNSYrLCkBCQoKDgwOGg8PGiwdHxwsKSksKSkpKSkpLCwpLCkpKSwpLCksKS0sLCkpKSksLCkpLCwpLCksLCksKSksLCwsLP/AABEIAMwAzAMBIgACEQEDEQH/xAAcAAEAAgIDAQAAAAAAAAAAAAAABQYEBwECAwj/xABGEAABAwICBQgHBgMFCQAAAAABAAIDBBEFIQYSMUFREyJSYXGBkcEHMkJykqGxFCNTYoLRQ6LwJDPCw+EVFmNzk7LS4vH/xAAZAQEAAwEBAAAAAAAAAAAAAAAAAgMEAQX/xAAjEQACAgICAwADAQEAAAAAAAAAAQIRAzESIQRBUTJCYRMU/9oADAMBAAIRAxEAPwDeKIiAIiIAiIgCIiAIiIAiLi6A5RddccVyHhAcol0QBERAEREAREQBERAEREAREQBERAEREAReU9S1gu42AVDxr0kl8n2ehZy8nEeo3rLt4+XWuOSWyMpKOy81NcyMXe4C3FVav9JNO12pCHTv4RNL/mMlARaMyVB5SvlMp28kwlsTeo29b+tqsFJTRxN1Y2tYODQB48e9V8m9Fbm3rowXaQYnN/dwMhHGZ+fwt/def2PEX5vqo29TGX+ZHmpnXXBnA3hcv+kbf0iBglXvrXf9P/2XIwqsb6tYT7zB+xUp9sb0guRVNO8ICMbNicWx8Mo6wWk99/Je8enE8WVTTvaOkyz2+SzhKOKF6W/p22tMkMM0rp6j1Hi+9pycO1pzCl2vB2Kh4hgEE2erqOGxzMiDxA3d1lhMxesw83ceWhHtE5gdbt36svzKXP6SWStmy0ULgmlMNUOabOFtZpycL8R57FMgqyyxOzlERDoREQBERAEREAREQBRmOY7FSROklcGgDf8AIDiUx7HI6SF0shsGj/4AN5Wg9I9JJsRnu6+rrWjjG6+QvxcVXkyKCKcuVQX9J7EdIqrGZjDGTHAM3e7xfbb1NCtuD4VFSx6kTbdJx9Z54uPlsCj8Bw1tLCIxt2vPSdv7hsHYvafEzrBkYLnnIAKhfWUK9vZLSVbWi5Nlix4jJMbQRl/5tjR+o5LIw/Ru9n1B13dD2G9vS+isEbQBYAADYBkArUi1R+kFHgVQ/OSUM6mDWPiclkM0Ui9p0j+11vkApkLkLtIlSIoaLU3QPxv/AHXV2itPuDh2PcphF3o70QD9F7f3cz2+9Zw/dY0lLVxbWiVvFhz+EqzLgrlI5SKvBi7HGx5rt4dkfArJMl1IYhhcU457Rfc4ZOHYVXKullpTvkj4+0O3iotEGmiGxvB3U5+0U17MuXRtNnM4vhO4cWG7epWbQ7T9s4bHKRc5NeMg49Ej2X/l37iViw1jXi4KoWktCaSflYh93LmW+zcG7mZdeY3jdsVfNw7RVzcHa0fQLXA5hdlrvQHTgSBsUjr3yY522/4bvzgb/aGe4gbCButMWmrRsjJSVo7IiKRIIiIAiIgC8qmcMaXE2AXqtZ+lvSnk4xSxnnSDnW3M2Hx2eKjKXFWRlJRVspGnmlrq+ctafuYzZo3OP4h8v9Vi6JUwdUNcdjAXd+wfMqEjaprR+Qh7g3aWbeAuM157k5S7PJc3Odst1TXucdRm05XH0HWrTgODiBtznI71jw/KFB6L0A1i8+xs9471bWFaY/TbD6ZDSvRq8mr1BUrJ8juF2C6BdrpZzkdkXi+qYNrmjtIRlUw7HNPYQljkehXUrm66lLHI6OK8J4w4WOYP9XHAr2cV5PK7Z2ynYnQOhk5m03IGwSDeOp44b1D48RPSuttbZw4gjaPC6u2MUvKREbxzmngQqRidzHJI0c4NPKNHtC1uVA48fFVTRTkRS6OrML9YXtlrAGxIvcEHc4HMHcVvLQTSkVMWo5wL2gZ7Ndp9WQDdexBG4ghaJcLhTOiWOOppmkX5pJaOI/iRd4Fx+Zo4lV4clOinx8vF0z6LRYuGVzZomyNNw4AgjfcXuspbz1AiIgCIiAxq+pEcbnnIAEr5u0hxY1VTJMfaPN6m7Gjw+pW4/Sri3JUZYDYy8zuObv5QfFaMZmb8Vl8iXoxeVP8AU9WmwurXgeH8my59Z+burg3uCgMJpeUma0+q3nO7BsHjZXWmYs8F7MuNdWWTAmWiHWSfLyUxGVEYS7mW4E/upSMq6+jQpdGUwr1BWOH2zXnRYlHMCY3tfqkg2N7EbkscjPBXD2hwIOw5FdNZNZcs5yISr0IpHu1gwsdxa4j5bD3hY0uAPiz5OKpZw1WxTAdTmWa7vA7VZNZNZLOWV+go4ZATBJNC5ps5mu67DwdFJrDyO4rJNXUwZvAnj3ujaWytHEx5636ST1Lti+Gl1pobNmYMjueNpifxafkcwuaHERNG2QXF9oO1pBs5h6wQQlnUzNpqxkrA9jg5p2EI8qFq3fZ5OXbkx7gJ27syAJwNxvYO4gg7s5dzl2zvI8ZCqdVDUkJG5xFtxFyC09RCt0jlV61tyTxJPzXJM5KRRMcw4QTWb/dyDXj6gdrO0HJRbiQQQbEG4PAjYVccdpOUp3dKE8o3s2Pb4WPcVT35qmSp2Zpri7RuL0WY9yjDCeGuwcA4nWYOx4cOwhbDXz5oBixhqWZ5B4B92SzXeDhGfFfQMb7gHit2KXKJ6eGfKJ3REVpcERcFAab9MuIa0zI+i0nvcdUfJr1ruJWn0nz61c/q1R4Nv9XlVZi8/M7kzyvIdzZY9GIOY9/ScGjsbmfmfkrRTNUHgUdqeLrBd8Tj+yn6YJpHdKiWw99jbipZj7KFhNgoDF9LA94iaC6IOHKlpsXjexp4cSoOaWyDmorstLXGsJAuKdps5wyMxG1jTuZxdv2DeVmV2G5iSDVZKwBoHqskYNkT7bBwdu7Lrihro3xtdERqWAbYWAA9m263Be/Lq5VReqo4w/EhK05FrmnVex2TmOG1pCy9dQ9fTFzhLEQ2Votnk2Ro/hyeTt3YvegxIStO1rmmz2Oycxw2tIVb6KpdEjrprrw1011yyNnvrqu055Kpnj3O1JW9rgWu+bQe9TWuqti2KMjrw1xtrQgX3A6xIunKhyrsmaiz2OYdj2lp7wQucEqS+micdpY2/gsF1TYX4Zr10edakhv0G/ROR3kZlXJYHrUFUNUpUOuo6oS7F2RZsHi+w809jsj9VQaiAxvfGfYc5vgclfaoKoaRttVPPTDH/E0X+a7LtCfcTBw+QtlFtpuB225p+IBfSGjtZy1NHIPaY0+IB818zh+q5ruBB8CD5L6C9HUt6Jg6Os3ua4tHyAV/jv0afFe0WlERajaF1fsK7Lh2xAfOvpCP9tk993+EKvg5KyekmLVrX+8fm2M+ZVaGxedl/I8nN+bLxhuUUX/KYpmnKg8KfeCE/wDDA8CR5KZpnLrOyIbG9IOUvFG6zQbPINi472jq4lQgmaN4V/io4z7DfhCy46GLoM+ELPOHLbMuTHz2yk4Hj7qd92nWYfWbx6xwKvdNiLZGh7DcH+rHgVSNLGgVWq0AAMbkBbaXfssWgxd9PcjNp2t8x1qEZ/5vj6K4TeKXH0bCOIM2a7fiH7rFqZAXCWN7BK0WzcA2Ro/hvz8HbuxdcGwqL7PGXRscS0EktBJJzJusz/ZMH4TPhC0czXzPXDcVZOzWbtB1XNyu1w2tNt6q+OtqoHkiV5Y912G4AF/4ZsPA79m3baoKdkYsxoaPygD6JUQtkaWOALXCxB3qFlbZro45UfivH6v9FizTukdrPcXOOVzmctylcdwJ0LrjNpPNdx4McelwO/Yc9sLdZZ8l0zHl5rpsm8LxjLkpDkRYO4Xy1T+6kY45GgNE8gDRYD7vIfCqndSNFi5aAx1z0bZk8G9aljm9EsWR6ZMVEjmC7p5ewcnck7GgamZK9sPilDCZXElxuAdW7RuaSALldsNww35Wb1/ZbujHm7iVkzuWpG1EdVKpaTH79vXEzzCtVS5VHSN96i3RjYPlfzU3onL8SHlK356L3XpP1u+t1oKRb/8ARhHaiaek55/mI8lb4+y/xdlxREWw3hcFcogNF+lyi1aou4hjv+9jv8tUWMrcXpfwrXYyQDpM+Iazf5mNHetMxuWHMqkeb5EakXDR2bWpmjfHI5p7Hc5vmp6meqjopUfeSQ/it1m++zMDvFwrLTyKG0Q2rJuF6zY3KKgkWdE9VsqZUtLW/wBqJ4sZ9XqFlFwQrfpXQa7BKPYuHe6fa7iAey6qDhu/rtWbIu7MeZd8jZGjlTylLE78gB7RkVJXVH0NxgRuMDzYON2HrO1nn4q6ayuuzQnas9LpddLpdAdaiBsjSxwBa4WIKo2O4G6F3Fp9V3Hgx56XA79hzte9ay86iFsjSxwBBFiCuNX0zjSapmsGtJyAO22zO/C3HqVu0f0dEX3sgvIdg26g4dvWsvD9HmQvLyS8+xrW5o8z+Y57FISPXIwUTkMaiecr1gVD1kTSKOqJFci9GJUOubcVS8Vn155Hbtaw7G5eStNdV6jHPPsgkdu4eKpN8vmVKWiUtUGZvHaD3DMr6O0EpOSoYWnbqNJ7SLn5kr57wKiM9RHEPbc1vcTn/LrL6doYdSNreAWnAurNfjR6bMhERaTYEREBCaX4V9ppZGD1rXaeDhm09zgF84YlBycpFrB3OA4X2t7nXb+lfVD23Flo30o6MmKZz2jJ2tI3/NZ8g8frVGaNqzN5ELVlHp6h0b2yN9Zjg4dyvLZ2u1ZGepINZvVf1mdxyWv2PVg0ZxIAmmebNebxOOxsnRPAO2dtlkXwxR+FuglWfFKoOJ5BsciMiOFtyz4ZlxojJEu19xYquYtoyfWhFx0L2LfdOy3Ue4hTEcyyGSqtoqaNdzRFps64I3Hmu8D5KewnTJ0YDJwXNGx49Ye8N/aPBWaWFkgs9od2gFR8ujFM7+Hb3SW/QqKVaIKKWiSosbhmHMkaeq+fgswPCrJ0Kpb31XfG791KUOHshyYX24OkkcO4OcbKXRPoki5dS9eRkXm6VcOHq6RY0sq6STLFlmUkiSQnlUdUSrvPMonEK8RtLju2DidwViRbFEXpFWXtEPed/hHmoKRy7ySlxLnbXG5/ZeTWlzg0C5JAAG0k5ADvXNsfkzYHoewMy1JnI5sQsPecPJt/jW8wqz6P9HPsVIxh9cjWeeLjt7t3crOvQhHiqPTxx4xoIiKZYEREAUHpbgIq4C3Y4c5jrX1XDMHr6xvBIU4uEB8s43hjqeUgt1RrEavQcPWj7BcEHe0grDBut5ekXQkTsdNG27rc9o2uAvZzfztubcbkb8tH1VK6J+q7ta4Xs4bLi/ZaxzBBB2LDkx8Weblx8WWvBsW+0ARvP37RYE/xmjZ+sfNScU61+12+9iMwRtB4qzYbpC2WzJyGSbGy+y/gJOB/N4qGyH5FminWUydQxLmGzhbeOBHEHYR2L3jqFBog4kw2ZegmUU2oXoKhRohRJcshmUfy6Gdco5RmmZeTp1iOqF4vqF2jtGVJOsOWdeElQo+uxFsYu49g3nsCmkTSPerqw0FzjYDaVU6+vMzrnJo9UeZ61xXV7pTc5NGxvmeJWG966/4db9I5e9bB9Emhxnl+1yD7uM/d39p2wv7Bs7b8FWtDNEJMRnDRcRNI5R/+Bv5j8l9GYThbKaJsUbQ1rQAANwG5aMOP2zVgxfszMa2wsuURajaEREAREQBERAdXNuLFa40+9HbZg6WJtybucwWBJ/EZfIPyFwcnWF87EbJXDhdcaTVMi4pqmfKFdQPgdZ2y5AdYgEja0g5tcN7TmF4h119DaWaAxVYc5gDXkZ5Xa+2wPbv6jkRuIWmNIdCpqV9tUi5yBNwfckyDuw2d1Hasc8TWjDkwtaMLDsdlgGrlJH+G/MDradrT2Kdpcap5djzE7oyer3SDzVOJLSQQQRkQRYjqIK51lXb9lNtbNgarwL2uOLbOb4tXDapUWnqXxm7HuZ7pIWezSWpG14f77GuPiRdc6HRbvtK4NSqt/vNN0Yj+i30K6O0kn3cm3sYPNOjnRaeXJ2ZrHqa1rBz3BvUTn4BVWbFpn+tI63Ac0fJYl96dHbRN1mkV8oh+p3k391DySlx1nEuJ3leRkXDGueQGgkk2AAuSeAA2lO2O2cukU9ohoXNiMoDQWxA8+S38reJ+is2hvoilnLZau7GbeT9t3vH2R1DPsW58NwqOnYI42hrWiwAFgFohh9s1Y8HuRjaO6OxUULYomgBo7yd5J3kqWXC5Wo2BERAEREAREQBERAEREAWLXYbHM0tkaHA5EEAjwKykQGuNIfRLHLnCQODHguaOppuHN7AbdS1zjHo3qYCeY63EDlG/E0aw7296+jV0fGDtF1XLHFlUsUZHylJhkrTbVueDSCfh9YeCx3tc31mkdoI+q+pa3RynmFpImO95od9QoeX0b0R2R6vulzR4NNlU8BS/H+M+b+VTlF9DO9FlIel8RXaP0WUY2tce17/Ihc/wZH/nZ89CN59k94sPErNoMAqJzaONz79FpI+LZ819E0egVFEbtgZfiWgn4jcqahoWM9VoCksH0mvH+s0jgXoZqJbOncI28Bzn/wDiPmtn6OaAUtEAWMBfve7Nx7zs7ArMAuVbGCWi+OOMdHDWgbFyiKZMIiIAiIgCIiAIiIAiIgCIiAIiIAiIgCIiAIiIAiIgCIiAIiIAiIgCIiAIiID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624" y="4635910"/>
            <a:ext cx="7664408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747637"/>
      </p:ext>
    </p:extLst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457200" y="841248"/>
            <a:ext cx="8229600" cy="685800"/>
          </a:xfrm>
        </p:spPr>
        <p:txBody>
          <a:bodyPr/>
          <a:lstStyle/>
          <a:p>
            <a:r>
              <a:rPr lang="en-US" dirty="0" smtClean="0">
                <a:latin typeface="Frutiger LT Com 75 Black" charset="0"/>
              </a:rPr>
              <a:t>Multi-platform Development</a:t>
            </a:r>
          </a:p>
        </p:txBody>
      </p:sp>
      <p:pic>
        <p:nvPicPr>
          <p:cNvPr id="4" name="Picture 6" descr="https://encrypted-tbn1.google.com/images?q=tbn:ANd9GcSnX1M1aMBwkENI1k8eosmUZpRde3wOHWLm_x8EbU7rvvVU4IFk_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1225" y="1832799"/>
            <a:ext cx="932328" cy="1139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https://encrypted-tbn3.google.com/images?q=tbn:ANd9GcTAVeUwvD5UOxJzPlVmV1pt96lyutbZWgnRWigicyP2f5iVK5WC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3825" y="1847228"/>
            <a:ext cx="1259011" cy="1124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 descr="https://encrypted-tbn2.google.com/images?q=tbn:ANd9GcQFy7f7aoNQJE_AcV77UniFEmeqtmakb3_9o29GIzEO6H5Rv94c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6496" y="1847227"/>
            <a:ext cx="908654" cy="1124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2" descr="https://encrypted-tbn1.google.com/images?q=tbn:ANd9GcT3E5-N6Bdt9NAOlBRGLPHv5akSDNEgMFhMt0Fw2nNTBVibcMOE1Q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3430" y="3343275"/>
            <a:ext cx="1812370" cy="1357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4" descr="https://encrypted-tbn0.google.com/images?q=tbn:ANd9GcRH5fiHOlSt2878_AnMXwpRLdUxuPNGHaCj5G2c48Votq8V6HW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3416192"/>
            <a:ext cx="1619984" cy="1211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0" descr="https://encrypted-tbn0.google.com/images?q=tbn:ANd9GcQ6yNOgQyrDusxva9_YXxcpW0z7So7ENy7sO8UAFu-qa1-c6Sj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9879" y="3383710"/>
            <a:ext cx="1276657" cy="1276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0" descr="https://encrypted-tbn1.google.com/images?q=tbn:ANd9GcQKWOOe_B5jqWAD-ueZbQNCWow8pIEoQk8zJ49MBCawJedVNTdkBw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709" y="3444997"/>
            <a:ext cx="1749350" cy="1154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2" descr="https://encrypted-tbn2.google.com/images?q=tbn:ANd9GcQJn6yj9L7oqk7CFOxtD6LrHIB85ntJdA4weang_rvKOrfQFiO4hQ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625" y="5044878"/>
            <a:ext cx="1092081" cy="1092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4" descr="https://encrypted-tbn2.google.com/images?q=tbn:ANd9GcRbImhpnVhx33xaPN9_O8snvNvwe75Sbb-xl8UWoL5Xok4b3sRJy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9747" y="5044878"/>
            <a:ext cx="1144083" cy="1079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6" descr="https://encrypted-tbn0.google.com/images?q=tbn:ANd9GcSk0srcA90Lm_VDnBW6_fl-_T_FrDTkRFHB3vZF4ko3qeRNllAu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7815" y="5003330"/>
            <a:ext cx="1182709" cy="1177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0" descr="https://encrypted-tbn2.google.com/images?q=tbn:ANd9GcSZ_a083-yeHvCVlpJDB6Z143O01WsIHFyyyQs85p8F0iQyE9foWw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7044" y="5032502"/>
            <a:ext cx="983278" cy="1113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http://www.brandsoftheworld.com/sites/default/files/styles/logo-thumbnail/public/042011/microsoft_outlook_2010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8017" y="5027348"/>
            <a:ext cx="1160808" cy="1160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7433831"/>
      </p:ext>
    </p:extLst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About myself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QA manager – member of the Product Management group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/>
              <a:t>Quality Assurance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/>
              <a:t>Lead the QA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/>
              <a:t>Speaker at </a:t>
            </a:r>
            <a:r>
              <a:rPr lang="en-US" sz="2000" dirty="0" err="1" smtClean="0"/>
              <a:t>CzechTest</a:t>
            </a:r>
            <a:r>
              <a:rPr lang="en-US" sz="2000" dirty="0" smtClean="0"/>
              <a:t> 2013 conference</a:t>
            </a:r>
          </a:p>
          <a:p>
            <a:endParaRPr lang="en-US" dirty="0" smtClean="0"/>
          </a:p>
          <a:p>
            <a:r>
              <a:rPr lang="en-US" dirty="0" smtClean="0"/>
              <a:t>Team leader of testers</a:t>
            </a:r>
          </a:p>
          <a:p>
            <a:r>
              <a:rPr lang="en-US" dirty="0" smtClean="0"/>
              <a:t>Technical support engineer</a:t>
            </a:r>
          </a:p>
          <a:p>
            <a:endParaRPr lang="en-US" dirty="0" smtClean="0"/>
          </a:p>
          <a:p>
            <a:r>
              <a:rPr lang="en-US" dirty="0" smtClean="0"/>
              <a:t>12 years in Kerio</a:t>
            </a:r>
          </a:p>
          <a:p>
            <a:endParaRPr lang="en-US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6988" y="4495800"/>
            <a:ext cx="1559812" cy="1884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589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 idx="4294967295"/>
          </p:nvPr>
        </p:nvSpPr>
        <p:spPr>
          <a:xfrm>
            <a:off x="0" y="2773363"/>
            <a:ext cx="9144000" cy="731837"/>
          </a:xfrm>
        </p:spPr>
        <p:txBody>
          <a:bodyPr/>
          <a:lstStyle/>
          <a:p>
            <a:pPr algn="ctr" eaLnBrk="1" hangingPunct="1"/>
            <a:r>
              <a:rPr lang="cs-CZ" sz="4000" dirty="0" smtClean="0">
                <a:latin typeface="Frutiger LT Com 75 Black" pitchFamily="-108" charset="0"/>
                <a:ea typeface="Frutiger LT Std 65 Bold" charset="0"/>
                <a:cs typeface="Frutiger LT Std 65 Bold" charset="0"/>
              </a:rPr>
              <a:t>Our journey</a:t>
            </a:r>
            <a:endParaRPr lang="en-US" sz="4000" dirty="0" smtClean="0">
              <a:latin typeface="Frutiger LT Com 75 Black" pitchFamily="-108" charset="0"/>
              <a:ea typeface="Frutiger LT Std 65 Bold" charset="0"/>
              <a:cs typeface="Frutiger LT Std 65 Bold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050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70739346"/>
              </p:ext>
            </p:extLst>
          </p:nvPr>
        </p:nvGraphicFramePr>
        <p:xfrm>
          <a:off x="457200" y="1219200"/>
          <a:ext cx="8229600" cy="4221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71600" y="2895600"/>
            <a:ext cx="2269109" cy="339517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953000" y="2924432"/>
            <a:ext cx="289560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smtClean="0">
                <a:solidFill>
                  <a:srgbClr val="777777"/>
                </a:solidFill>
                <a:latin typeface="Frutiger LT Com 45 Light"/>
              </a:rPr>
              <a:t>Methodologies</a:t>
            </a:r>
          </a:p>
          <a:p>
            <a:r>
              <a:rPr lang="en-US" sz="2200" dirty="0" smtClean="0">
                <a:solidFill>
                  <a:srgbClr val="777777"/>
                </a:solidFill>
                <a:latin typeface="Frutiger LT Com 45 Light"/>
              </a:rPr>
              <a:t>Focus </a:t>
            </a:r>
            <a:r>
              <a:rPr lang="en-US" sz="2200" dirty="0" smtClean="0">
                <a:solidFill>
                  <a:srgbClr val="777777"/>
                </a:solidFill>
                <a:latin typeface="Frutiger LT Com 45 Light"/>
              </a:rPr>
              <a:t>on quality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200" dirty="0" smtClean="0">
              <a:solidFill>
                <a:srgbClr val="777777"/>
              </a:solidFill>
              <a:latin typeface="Frutiger LT Com 45 Light"/>
            </a:endParaRPr>
          </a:p>
          <a:p>
            <a:r>
              <a:rPr lang="en-US" sz="2200" dirty="0" smtClean="0">
                <a:solidFill>
                  <a:srgbClr val="777777"/>
                </a:solidFill>
                <a:latin typeface="Frutiger LT Com 45 Light"/>
              </a:rPr>
              <a:t>Philosophy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rgbClr val="777777"/>
                </a:solidFill>
                <a:latin typeface="Frutiger LT Com 45 Light"/>
              </a:rPr>
              <a:t>Quality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rgbClr val="777777"/>
                </a:solidFill>
                <a:latin typeface="Frutiger LT Com 45 Light"/>
              </a:rPr>
              <a:t>Simple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rgbClr val="777777"/>
                </a:solidFill>
                <a:latin typeface="Frutiger LT Com 45 Light"/>
              </a:rPr>
              <a:t>Stable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rgbClr val="777777"/>
                </a:solidFill>
                <a:latin typeface="Frutiger LT Com 45 Light"/>
              </a:rPr>
              <a:t>Secure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rgbClr val="777777"/>
                </a:solidFill>
                <a:latin typeface="Frutiger LT Com 45 Light"/>
              </a:rPr>
              <a:t>SMB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rgbClr val="777777"/>
                </a:solidFill>
                <a:latin typeface="Frutiger LT Com 45 Light"/>
              </a:rPr>
              <a:t>Channel </a:t>
            </a:r>
            <a:endParaRPr lang="cs-CZ" sz="2000" dirty="0" smtClean="0">
              <a:solidFill>
                <a:srgbClr val="777777"/>
              </a:solidFill>
              <a:latin typeface="Frutiger LT Com 45 Light"/>
            </a:endParaRPr>
          </a:p>
        </p:txBody>
      </p:sp>
    </p:spTree>
    <p:extLst>
      <p:ext uri="{BB962C8B-B14F-4D97-AF65-F5344CB8AC3E}">
        <p14:creationId xmlns:p14="http://schemas.microsoft.com/office/powerpoint/2010/main" val="2276790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2FAA170-EB95-4823-A276-EBC1DECF75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dgm id="{E2FAA170-EB95-4823-A276-EBC1DECF753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5C7788E-B3F7-429E-AC73-43AB7025B8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>
                                            <p:graphicEl>
                                              <a:dgm id="{05C7788E-B3F7-429E-AC73-43AB7025B8C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 uiExpand="1">
        <p:bldSub>
          <a:bldDgm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35960387"/>
              </p:ext>
            </p:extLst>
          </p:nvPr>
        </p:nvGraphicFramePr>
        <p:xfrm>
          <a:off x="457200" y="1219200"/>
          <a:ext cx="8229600" cy="4221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731838"/>
          </a:xfrm>
        </p:spPr>
        <p:txBody>
          <a:bodyPr/>
          <a:lstStyle/>
          <a:p>
            <a:r>
              <a:rPr lang="cs-CZ" dirty="0" smtClean="0"/>
              <a:t>Methodologies @ Kerio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56642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7619CBE-C76C-4C57-AB2E-33898E23464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B7619CBE-C76C-4C57-AB2E-33898E23464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4A8F342-024B-4C16-B03C-D08BFD380D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graphicEl>
                                              <a:dgm id="{44A8F342-024B-4C16-B03C-D08BFD380D7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7459E20-13A9-4910-8C6D-4FAB191B22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E7459E20-13A9-4910-8C6D-4FAB191B228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0D0D4E4-E19B-4B40-BFF5-D6645049553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>
                                            <p:graphicEl>
                                              <a:dgm id="{70D0D4E4-E19B-4B40-BFF5-D6645049553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Waterfall @ Kerio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Planning</a:t>
            </a:r>
            <a:r>
              <a:rPr lang="en-US" dirty="0" smtClean="0"/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→ </a:t>
            </a:r>
            <a:r>
              <a:rPr lang="en-US" dirty="0" smtClean="0"/>
              <a:t>Specification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→ </a:t>
            </a:r>
            <a:r>
              <a:rPr lang="en-US" dirty="0" smtClean="0"/>
              <a:t>Coding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→ </a:t>
            </a:r>
            <a:r>
              <a:rPr lang="en-US" dirty="0" smtClean="0"/>
              <a:t>Testing</a:t>
            </a:r>
          </a:p>
          <a:p>
            <a:endParaRPr lang="en-US" dirty="0"/>
          </a:p>
          <a:p>
            <a:r>
              <a:rPr lang="en-US" dirty="0" smtClean="0"/>
              <a:t>Gant chart, specifications</a:t>
            </a:r>
          </a:p>
          <a:p>
            <a:endParaRPr lang="en-US" dirty="0"/>
          </a:p>
          <a:p>
            <a:r>
              <a:rPr lang="en-US" dirty="0" smtClean="0"/>
              <a:t>Only the most serious bugs fixed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smtClean="0"/>
              <a:t>Increased amount of bugs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smtClean="0"/>
              <a:t>Delaying projects</a:t>
            </a:r>
          </a:p>
        </p:txBody>
      </p:sp>
    </p:spTree>
    <p:extLst>
      <p:ext uri="{BB962C8B-B14F-4D97-AF65-F5344CB8AC3E}">
        <p14:creationId xmlns:p14="http://schemas.microsoft.com/office/powerpoint/2010/main" val="701553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Content Placeholder 1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59802816"/>
              </p:ext>
            </p:extLst>
          </p:nvPr>
        </p:nvGraphicFramePr>
        <p:xfrm>
          <a:off x="457200" y="1905000"/>
          <a:ext cx="8305800" cy="4221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Bugzilla process</a:t>
            </a:r>
            <a:endParaRPr lang="cs-CZ" dirty="0"/>
          </a:p>
        </p:txBody>
      </p:sp>
      <p:sp>
        <p:nvSpPr>
          <p:cNvPr id="5" name="TextBox 4"/>
          <p:cNvSpPr txBox="1"/>
          <p:nvPr/>
        </p:nvSpPr>
        <p:spPr>
          <a:xfrm>
            <a:off x="457199" y="3288888"/>
            <a:ext cx="236220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dirty="0" smtClean="0">
                <a:solidFill>
                  <a:srgbClr val="777777"/>
                </a:solidFill>
                <a:latin typeface="Frutiger LT Com 45 Light"/>
              </a:rPr>
              <a:t>Steps to reproduce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solidFill>
                  <a:srgbClr val="777777"/>
                </a:solidFill>
                <a:latin typeface="Frutiger LT Com 45 Light"/>
              </a:rPr>
              <a:t>Severity vs. Priority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solidFill>
                  <a:srgbClr val="777777"/>
                </a:solidFill>
                <a:latin typeface="Frutiger LT Com 45 Light"/>
              </a:rPr>
              <a:t>Flags / Keywords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solidFill>
                  <a:srgbClr val="777777"/>
                </a:solidFill>
                <a:latin typeface="Frutiger LT Com 45 Light"/>
              </a:rPr>
              <a:t>Customer counts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89787" y="3286432"/>
            <a:ext cx="236220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 smtClean="0">
                <a:solidFill>
                  <a:srgbClr val="777777"/>
                </a:solidFill>
                <a:latin typeface="Frutiger LT Com 45 Light"/>
              </a:rPr>
              <a:t>Response time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solidFill>
                  <a:srgbClr val="777777"/>
                </a:solidFill>
                <a:latin typeface="Frutiger LT Com 45 Light"/>
              </a:rPr>
              <a:t>Triage 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solidFill>
                  <a:srgbClr val="777777"/>
                </a:solidFill>
                <a:latin typeface="Frutiger LT Com 45 Light"/>
              </a:rPr>
              <a:t>Target Milestone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solidFill>
                  <a:srgbClr val="777777"/>
                </a:solidFill>
                <a:latin typeface="Frutiger LT Com 45 Light"/>
              </a:rPr>
              <a:t>Resolution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791199" y="3289312"/>
            <a:ext cx="236220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dirty="0" smtClean="0">
                <a:solidFill>
                  <a:srgbClr val="777777"/>
                </a:solidFill>
                <a:latin typeface="Frutiger LT Com 45 Light"/>
              </a:rPr>
              <a:t>Verified</a:t>
            </a:r>
          </a:p>
          <a:p>
            <a:pPr>
              <a:lnSpc>
                <a:spcPct val="150000"/>
              </a:lnSpc>
            </a:pPr>
            <a:r>
              <a:rPr lang="en-US" sz="2000" dirty="0" smtClean="0">
                <a:solidFill>
                  <a:srgbClr val="777777"/>
                </a:solidFill>
                <a:latin typeface="Frutiger LT Com 45 Light"/>
              </a:rPr>
              <a:t>Can’t / Won’t verify</a:t>
            </a:r>
            <a:endParaRPr lang="cs-CZ" sz="2000" dirty="0" smtClean="0">
              <a:solidFill>
                <a:srgbClr val="777777"/>
              </a:solidFill>
              <a:latin typeface="Frutiger LT Com 45 Light"/>
            </a:endParaRPr>
          </a:p>
        </p:txBody>
      </p:sp>
    </p:spTree>
    <p:extLst>
      <p:ext uri="{BB962C8B-B14F-4D97-AF65-F5344CB8AC3E}">
        <p14:creationId xmlns:p14="http://schemas.microsoft.com/office/powerpoint/2010/main" val="4055138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363A1A1B-5F97-47C5-B677-E5B6E52DA7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>
                                            <p:graphicEl>
                                              <a:dgm id="{363A1A1B-5F97-47C5-B677-E5B6E52DA7C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5773F0CB-BBD5-48E3-A290-2A0082D8DC0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>
                                            <p:graphicEl>
                                              <a:dgm id="{5773F0CB-BBD5-48E3-A290-2A0082D8DC0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8957FB9B-617D-4777-85AE-0DAF57571B0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>
                                            <p:graphicEl>
                                              <a:dgm id="{8957FB9B-617D-4777-85AE-0DAF57571B0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1" grpId="0" uiExpand="1">
        <p:bldSub>
          <a:bldDgm bld="one"/>
        </p:bldSub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Acceptance tests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Is product releaseable? 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Test </a:t>
            </a:r>
            <a:r>
              <a:rPr lang="en-US" dirty="0"/>
              <a:t>cases are grouped in test suites</a:t>
            </a:r>
          </a:p>
          <a:p>
            <a:pPr>
              <a:buFont typeface="Arial" pitchFamily="34" charset="0"/>
              <a:buChar char="•"/>
            </a:pPr>
            <a:r>
              <a:rPr lang="en-US" dirty="0"/>
              <a:t>Tester says yes/no </a:t>
            </a:r>
          </a:p>
          <a:p>
            <a:pPr>
              <a:buFont typeface="Arial" pitchFamily="34" charset="0"/>
              <a:buChar char="•"/>
            </a:pPr>
            <a:r>
              <a:rPr lang="en-US" dirty="0"/>
              <a:t>Test protocol – accessible to whole </a:t>
            </a:r>
            <a:r>
              <a:rPr lang="en-US" dirty="0" smtClean="0"/>
              <a:t>company</a:t>
            </a:r>
          </a:p>
          <a:p>
            <a:pPr>
              <a:buFont typeface="Arial" pitchFamily="34" charset="0"/>
              <a:buChar char="•"/>
            </a:pPr>
            <a:endParaRPr lang="en-US" dirty="0"/>
          </a:p>
          <a:p>
            <a:pPr marL="0" indent="0"/>
            <a:r>
              <a:rPr lang="en-US" dirty="0" err="1" smtClean="0"/>
              <a:t>TestRunner</a:t>
            </a:r>
            <a:endParaRPr lang="en-US" dirty="0" smtClean="0"/>
          </a:p>
          <a:p>
            <a:pPr lvl="1">
              <a:buFont typeface="Arial" pitchFamily="34" charset="0"/>
              <a:buChar char="•"/>
            </a:pPr>
            <a:r>
              <a:rPr lang="en-US" sz="2000" dirty="0" smtClean="0"/>
              <a:t>Own test management tool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/>
              <a:t>Testers can collaborate 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/>
              <a:t>Web based application</a:t>
            </a:r>
            <a:endParaRPr lang="en-US" sz="2000" dirty="0"/>
          </a:p>
          <a:p>
            <a:endParaRPr lang="cs-CZ" dirty="0"/>
          </a:p>
        </p:txBody>
      </p:sp>
      <p:pic>
        <p:nvPicPr>
          <p:cNvPr id="4" name="Picture 3" descr="http://latzel.napomezi.cz/userFiles/obrazky/ok-icon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9882" y="1905000"/>
            <a:ext cx="1326918" cy="1326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2611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838200"/>
            <a:ext cx="8382000" cy="685800"/>
          </a:xfrm>
        </p:spPr>
        <p:txBody>
          <a:bodyPr/>
          <a:lstStyle/>
          <a:p>
            <a:pPr eaLnBrk="1" hangingPunct="1"/>
            <a:r>
              <a:rPr lang="en-US" dirty="0" err="1" smtClean="0"/>
              <a:t>TestRunner</a:t>
            </a:r>
            <a:endParaRPr lang="en-US" dirty="0" smtClean="0"/>
          </a:p>
        </p:txBody>
      </p:sp>
      <p:pic>
        <p:nvPicPr>
          <p:cNvPr id="4" name="Picture 3" descr="test_case_detail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2055813"/>
            <a:ext cx="8229600" cy="4649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test_result_detail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2057400"/>
            <a:ext cx="8220075" cy="471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65162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Test techniques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05000"/>
            <a:ext cx="8229600" cy="4221163"/>
          </a:xfrm>
        </p:spPr>
        <p:txBody>
          <a:bodyPr/>
          <a:lstStyle/>
          <a:p>
            <a:r>
              <a:rPr lang="en-US" dirty="0" smtClean="0"/>
              <a:t>Open eyes and just harvest bugs!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Black-Box testing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smtClean="0"/>
              <a:t>According to specification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smtClean="0"/>
              <a:t>Installation packages (1 build / 2 – 3 weeks)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smtClean="0"/>
              <a:t>Bugs verification</a:t>
            </a:r>
            <a:endParaRPr lang="cs-CZ" sz="2000" dirty="0"/>
          </a:p>
        </p:txBody>
      </p:sp>
      <p:pic>
        <p:nvPicPr>
          <p:cNvPr id="5122" name="Picture 2" descr="https://encrypted-tbn3.gstatic.com/images?q=tbn:ANd9GcTrDuusWsEarPqz_m6pY8aSdbJ3x0sH_yXKKrkefYhAyLQvxzVFt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399" y="2371134"/>
            <a:ext cx="4568721" cy="2124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1809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Beta Testing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05000"/>
            <a:ext cx="3886200" cy="4221163"/>
          </a:xfrm>
        </p:spPr>
        <p:txBody>
          <a:bodyPr/>
          <a:lstStyle/>
          <a:p>
            <a:pPr marL="0" indent="0"/>
            <a:r>
              <a:rPr lang="cs-CZ" dirty="0" smtClean="0"/>
              <a:t>Motivation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2000" dirty="0" smtClean="0"/>
              <a:t>Different types of people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2000" dirty="0" smtClean="0"/>
              <a:t>Different environments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2000" dirty="0" smtClean="0"/>
              <a:t>Limited resources</a:t>
            </a:r>
          </a:p>
          <a:p>
            <a:pPr lvl="1">
              <a:buFont typeface="Arial" panose="020B0604020202020204" pitchFamily="34" charset="0"/>
              <a:buChar char="•"/>
            </a:pPr>
            <a:endParaRPr lang="cs-CZ" sz="2000" dirty="0"/>
          </a:p>
          <a:p>
            <a:pPr marL="0" indent="0"/>
            <a:r>
              <a:rPr lang="cs-CZ" dirty="0" smtClean="0"/>
              <a:t>Challenges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2000" dirty="0" smtClean="0"/>
              <a:t>How to get new members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2000" dirty="0" smtClean="0"/>
              <a:t>How to motivate them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2000" dirty="0" smtClean="0"/>
              <a:t>How to communicate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2000" dirty="0" smtClean="0"/>
              <a:t>How to simplify testing</a:t>
            </a:r>
            <a:endParaRPr lang="cs-CZ" sz="2000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5334000" y="3763963"/>
            <a:ext cx="38862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-108" charset="0"/>
              <a:defRPr sz="2200" kern="1200">
                <a:solidFill>
                  <a:srgbClr val="777777"/>
                </a:solidFill>
                <a:latin typeface="Frutiger LT Com 45 Light"/>
                <a:ea typeface="ＭＳ Ｐゴシック" charset="-128"/>
                <a:cs typeface="Frutiger LT Com 45 Light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-108" charset="0"/>
              <a:defRPr sz="2200" kern="1200">
                <a:solidFill>
                  <a:srgbClr val="777777"/>
                </a:solidFill>
                <a:latin typeface="Frutiger LT Std 55 Roman"/>
                <a:ea typeface="Frutiger LT Std 55 Roman" pitchFamily="-106" charset="0"/>
                <a:cs typeface="Frutiger LT Std 55 Roman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-108" charset="0"/>
              <a:buChar char="•"/>
              <a:defRPr sz="2200" kern="1200">
                <a:solidFill>
                  <a:srgbClr val="777777"/>
                </a:solidFill>
                <a:latin typeface="Frutiger LT Std 55 Roman"/>
                <a:ea typeface="Frutiger LT Std 55 Roman" pitchFamily="-106" charset="0"/>
                <a:cs typeface="Frutiger LT Std 55 Roman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-108" charset="0"/>
              <a:buChar char="–"/>
              <a:defRPr sz="2200" kern="1200">
                <a:solidFill>
                  <a:srgbClr val="777777"/>
                </a:solidFill>
                <a:latin typeface="Frutiger LT Std 55 Roman"/>
                <a:ea typeface="Frutiger LT Std 55 Roman" pitchFamily="-106" charset="0"/>
                <a:cs typeface="Frutiger LT Std 55 Roman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-108" charset="0"/>
              <a:buChar char="»"/>
              <a:defRPr sz="2200" kern="1200">
                <a:solidFill>
                  <a:srgbClr val="777777"/>
                </a:solidFill>
                <a:latin typeface="Frutiger LT Std 55 Roman"/>
                <a:ea typeface="Frutiger LT Std 55 Roman" pitchFamily="-106" charset="0"/>
                <a:cs typeface="Frutiger LT Std 55 Roman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dirty="0" smtClean="0"/>
              <a:t>Feedback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2000" dirty="0" smtClean="0"/>
              <a:t>Functionality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2000" dirty="0" smtClean="0"/>
              <a:t>Prioritization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2000" dirty="0" smtClean="0"/>
              <a:t>Design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2000" dirty="0" smtClean="0"/>
              <a:t>Use cases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2000" dirty="0" smtClean="0"/>
              <a:t>Messaging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62725" y="1564303"/>
            <a:ext cx="2124075" cy="2152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746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83706448"/>
              </p:ext>
            </p:extLst>
          </p:nvPr>
        </p:nvGraphicFramePr>
        <p:xfrm>
          <a:off x="457200" y="1905000"/>
          <a:ext cx="8229600" cy="4221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731838"/>
          </a:xfrm>
        </p:spPr>
        <p:txBody>
          <a:bodyPr/>
          <a:lstStyle/>
          <a:p>
            <a:r>
              <a:rPr lang="cs-CZ" dirty="0" smtClean="0"/>
              <a:t>Waterfall summary</a:t>
            </a:r>
            <a:endParaRPr lang="cs-CZ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3048000"/>
            <a:ext cx="1752600" cy="1538883"/>
          </a:xfrm>
          <a:prstGeom prst="rect">
            <a:avLst/>
          </a:prstGeom>
          <a:solidFill>
            <a:srgbClr val="CCECFF"/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Code repository</a:t>
            </a:r>
          </a:p>
          <a:p>
            <a:endParaRPr lang="cs-CZ" sz="1000" dirty="0" smtClean="0">
              <a:solidFill>
                <a:srgbClr val="777777"/>
              </a:solidFill>
              <a:latin typeface="Frutiger LT Com 45 Light"/>
            </a:endParaRPr>
          </a:p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Bugzilla process</a:t>
            </a:r>
          </a:p>
          <a:p>
            <a:endParaRPr lang="cs-CZ" sz="1000" dirty="0" smtClean="0">
              <a:solidFill>
                <a:srgbClr val="777777"/>
              </a:solidFill>
              <a:latin typeface="Frutiger LT Com 45 Light"/>
            </a:endParaRPr>
          </a:p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Acceptance tests</a:t>
            </a:r>
          </a:p>
          <a:p>
            <a:endParaRPr lang="cs-CZ" sz="1000" dirty="0" smtClean="0">
              <a:solidFill>
                <a:srgbClr val="777777"/>
              </a:solidFill>
              <a:latin typeface="Frutiger LT Com 45 Light"/>
            </a:endParaRPr>
          </a:p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Beta testing</a:t>
            </a:r>
          </a:p>
        </p:txBody>
      </p:sp>
    </p:spTree>
    <p:extLst>
      <p:ext uri="{BB962C8B-B14F-4D97-AF65-F5344CB8AC3E}">
        <p14:creationId xmlns:p14="http://schemas.microsoft.com/office/powerpoint/2010/main" val="2742556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7619CBE-C76C-4C57-AB2E-33898E23464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B7619CBE-C76C-4C57-AB2E-33898E23464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4A8F342-024B-4C16-B03C-D08BFD380D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graphicEl>
                                              <a:dgm id="{44A8F342-024B-4C16-B03C-D08BFD380D7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7459E20-13A9-4910-8C6D-4FAB191B22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E7459E20-13A9-4910-8C6D-4FAB191B228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0D0D4E4-E19B-4B40-BFF5-D6645049553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>
                                            <p:graphicEl>
                                              <a:dgm id="{70D0D4E4-E19B-4B40-BFF5-D6645049553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Microsoft Solution Framework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8" descr="MSF-Process_Phas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8913" y="2563721"/>
            <a:ext cx="3686174" cy="3686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10"/>
          <p:cNvSpPr txBox="1">
            <a:spLocks noChangeArrowheads="1"/>
          </p:cNvSpPr>
          <p:nvPr/>
        </p:nvSpPr>
        <p:spPr bwMode="auto">
          <a:xfrm>
            <a:off x="5699763" y="5737262"/>
            <a:ext cx="155587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sz="1800" dirty="0">
                <a:solidFill>
                  <a:srgbClr val="3366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Project Plans Approved</a:t>
            </a:r>
          </a:p>
        </p:txBody>
      </p:sp>
      <p:sp>
        <p:nvSpPr>
          <p:cNvPr id="7" name="Text Box 11"/>
          <p:cNvSpPr txBox="1">
            <a:spLocks noChangeArrowheads="1"/>
          </p:cNvSpPr>
          <p:nvPr/>
        </p:nvSpPr>
        <p:spPr bwMode="auto">
          <a:xfrm>
            <a:off x="2336124" y="5737261"/>
            <a:ext cx="144530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sz="1800" dirty="0">
                <a:solidFill>
                  <a:srgbClr val="3366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Scope Complete</a:t>
            </a:r>
          </a:p>
        </p:txBody>
      </p:sp>
      <p:sp>
        <p:nvSpPr>
          <p:cNvPr id="8" name="Text Box 12"/>
          <p:cNvSpPr txBox="1">
            <a:spLocks noChangeArrowheads="1"/>
          </p:cNvSpPr>
          <p:nvPr/>
        </p:nvSpPr>
        <p:spPr bwMode="auto">
          <a:xfrm>
            <a:off x="1608998" y="3227161"/>
            <a:ext cx="1646171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sz="1800" dirty="0">
                <a:solidFill>
                  <a:srgbClr val="3366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Release Readiness</a:t>
            </a:r>
            <a:br>
              <a:rPr lang="en-US" sz="1800" dirty="0">
                <a:solidFill>
                  <a:srgbClr val="3366CC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800" dirty="0">
                <a:solidFill>
                  <a:srgbClr val="3366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Approved</a:t>
            </a:r>
          </a:p>
        </p:txBody>
      </p:sp>
      <p:sp>
        <p:nvSpPr>
          <p:cNvPr id="9" name="Text Box 13"/>
          <p:cNvSpPr txBox="1">
            <a:spLocks noChangeArrowheads="1"/>
          </p:cNvSpPr>
          <p:nvPr/>
        </p:nvSpPr>
        <p:spPr bwMode="auto">
          <a:xfrm>
            <a:off x="3817938" y="1875766"/>
            <a:ext cx="150812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sz="1800" dirty="0">
                <a:solidFill>
                  <a:srgbClr val="3366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Deployment</a:t>
            </a:r>
            <a:br>
              <a:rPr lang="en-US" sz="1800" dirty="0">
                <a:solidFill>
                  <a:srgbClr val="3366CC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800" dirty="0">
                <a:solidFill>
                  <a:srgbClr val="3366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Complete</a:t>
            </a:r>
          </a:p>
        </p:txBody>
      </p:sp>
      <p:sp>
        <p:nvSpPr>
          <p:cNvPr id="10" name="Text Box 14"/>
          <p:cNvSpPr txBox="1">
            <a:spLocks noChangeArrowheads="1"/>
          </p:cNvSpPr>
          <p:nvPr/>
        </p:nvSpPr>
        <p:spPr bwMode="auto">
          <a:xfrm>
            <a:off x="6308724" y="3368062"/>
            <a:ext cx="154622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sz="1800" dirty="0">
                <a:solidFill>
                  <a:srgbClr val="3366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Vision/Scope Approved</a:t>
            </a:r>
          </a:p>
        </p:txBody>
      </p:sp>
      <p:sp>
        <p:nvSpPr>
          <p:cNvPr id="11" name="Text Box 15"/>
          <p:cNvSpPr txBox="1">
            <a:spLocks noChangeArrowheads="1"/>
          </p:cNvSpPr>
          <p:nvPr/>
        </p:nvSpPr>
        <p:spPr bwMode="auto">
          <a:xfrm>
            <a:off x="3781425" y="4014393"/>
            <a:ext cx="1581150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hangingPunct="1">
              <a:buClrTx/>
              <a:buSzTx/>
              <a:buFontTx/>
              <a:buNone/>
            </a:pPr>
            <a:r>
              <a:rPr lang="en-US" sz="4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MSF</a:t>
            </a:r>
          </a:p>
        </p:txBody>
      </p:sp>
    </p:spTree>
    <p:extLst>
      <p:ext uri="{BB962C8B-B14F-4D97-AF65-F5344CB8AC3E}">
        <p14:creationId xmlns:p14="http://schemas.microsoft.com/office/powerpoint/2010/main" val="2422665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Development and Testing in MSF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QA involved since planning phase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smtClean="0"/>
              <a:t>+ white box testing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2000" dirty="0" smtClean="0"/>
          </a:p>
          <a:p>
            <a:pPr marL="0" indent="0"/>
            <a:r>
              <a:rPr lang="cs-CZ" dirty="0" smtClean="0"/>
              <a:t>New features</a:t>
            </a:r>
          </a:p>
          <a:p>
            <a:pPr lvl="1">
              <a:buFont typeface="Symbol" panose="05050102010706020507" pitchFamily="18" charset="2"/>
              <a:buChar char="Þ"/>
            </a:pPr>
            <a:r>
              <a:rPr lang="en-US" sz="2000" dirty="0"/>
              <a:t>Incremental builds </a:t>
            </a:r>
            <a:endParaRPr lang="cs-CZ" sz="2000" dirty="0" smtClean="0"/>
          </a:p>
          <a:p>
            <a:pPr lvl="2">
              <a:buFont typeface="Symbol" panose="05050102010706020507" pitchFamily="18" charset="2"/>
              <a:buChar char="Þ"/>
            </a:pPr>
            <a:r>
              <a:rPr lang="en-US" sz="2000" dirty="0" err="1" smtClean="0"/>
              <a:t>Autobuild</a:t>
            </a:r>
            <a:r>
              <a:rPr lang="cs-CZ" sz="2000" dirty="0" smtClean="0"/>
              <a:t>	</a:t>
            </a:r>
            <a:endParaRPr lang="en-US" sz="2000" dirty="0"/>
          </a:p>
          <a:p>
            <a:pPr lvl="3">
              <a:buFont typeface="Symbol" panose="05050102010706020507" pitchFamily="18" charset="2"/>
              <a:buChar char="Þ"/>
            </a:pPr>
            <a:r>
              <a:rPr lang="en-US" sz="2000" dirty="0" smtClean="0"/>
              <a:t>AutoTest</a:t>
            </a:r>
            <a:endParaRPr lang="cs-CZ" sz="2000" dirty="0"/>
          </a:p>
          <a:p>
            <a:pPr marL="457200" lvl="1" indent="0"/>
            <a:endParaRPr lang="en-US" sz="2000" dirty="0"/>
          </a:p>
          <a:p>
            <a:pPr marL="0" indent="0"/>
            <a:r>
              <a:rPr lang="en-US" dirty="0" smtClean="0"/>
              <a:t>Stabilization phase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smtClean="0"/>
              <a:t>Restrictive commits, </a:t>
            </a:r>
            <a:r>
              <a:rPr lang="en-US" sz="2000" dirty="0"/>
              <a:t>Semaphore</a:t>
            </a:r>
            <a:endParaRPr lang="en-US" sz="2000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smtClean="0"/>
              <a:t>Code review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smtClean="0"/>
              <a:t>Acceptance tests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863315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Autobuild</a:t>
            </a:r>
            <a:r>
              <a:rPr lang="en-US" dirty="0" smtClean="0"/>
              <a:t> system @ Kerio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buClr>
                <a:schemeClr val="tx1">
                  <a:lumMod val="50000"/>
                  <a:lumOff val="50000"/>
                </a:schemeClr>
              </a:buClr>
              <a:buSzPct val="100000"/>
              <a:buFont typeface="Arial" pitchFamily="34" charset="0"/>
              <a:buChar char="•"/>
              <a:defRPr/>
            </a:pPr>
            <a:r>
              <a:rPr lang="en-US" sz="2000" dirty="0"/>
              <a:t>Regularly builds new versions from source code</a:t>
            </a:r>
          </a:p>
          <a:p>
            <a:pPr eaLnBrk="1" fontAlgn="auto" hangingPunct="1">
              <a:spcAft>
                <a:spcPts val="0"/>
              </a:spcAft>
              <a:buClr>
                <a:schemeClr val="tx1">
                  <a:lumMod val="50000"/>
                  <a:lumOff val="50000"/>
                </a:schemeClr>
              </a:buClr>
              <a:buSzPct val="100000"/>
              <a:buFont typeface="Arial" pitchFamily="34" charset="0"/>
              <a:buChar char="•"/>
              <a:defRPr/>
            </a:pPr>
            <a:r>
              <a:rPr lang="en-US" sz="2000" dirty="0"/>
              <a:t>Developer knows if his commit contains any fatal error</a:t>
            </a:r>
          </a:p>
          <a:p>
            <a:pPr eaLnBrk="1" fontAlgn="auto" hangingPunct="1">
              <a:spcAft>
                <a:spcPts val="0"/>
              </a:spcAft>
              <a:buClr>
                <a:schemeClr val="tx1">
                  <a:lumMod val="50000"/>
                  <a:lumOff val="50000"/>
                </a:schemeClr>
              </a:buClr>
              <a:buSzPct val="100000"/>
              <a:buFont typeface="Arial" pitchFamily="34" charset="0"/>
              <a:buChar char="•"/>
              <a:defRPr/>
            </a:pPr>
            <a:r>
              <a:rPr lang="en-US" sz="2000" dirty="0"/>
              <a:t>QA has a build with all repairs </a:t>
            </a:r>
          </a:p>
          <a:p>
            <a:pPr eaLnBrk="1" fontAlgn="auto" hangingPunct="1">
              <a:spcAft>
                <a:spcPts val="0"/>
              </a:spcAft>
              <a:buClr>
                <a:schemeClr val="tx1">
                  <a:lumMod val="50000"/>
                  <a:lumOff val="50000"/>
                </a:schemeClr>
              </a:buClr>
              <a:buSzPct val="100000"/>
              <a:buFont typeface="Arial" pitchFamily="34" charset="0"/>
              <a:buChar char="•"/>
              <a:defRPr/>
            </a:pPr>
            <a:r>
              <a:rPr lang="en-US" sz="2000" dirty="0" smtClean="0"/>
              <a:t>Vitally </a:t>
            </a:r>
            <a:r>
              <a:rPr lang="en-US" sz="2000" dirty="0"/>
              <a:t>important </a:t>
            </a:r>
            <a:r>
              <a:rPr lang="en-US" sz="2000" dirty="0" smtClean="0"/>
              <a:t>system</a:t>
            </a:r>
          </a:p>
          <a:p>
            <a:pPr eaLnBrk="1" fontAlgn="auto" hangingPunct="1">
              <a:spcAft>
                <a:spcPts val="0"/>
              </a:spcAft>
              <a:buClr>
                <a:schemeClr val="tx1">
                  <a:lumMod val="50000"/>
                  <a:lumOff val="50000"/>
                </a:schemeClr>
              </a:buClr>
              <a:buSzPct val="100000"/>
              <a:buFont typeface="Arial" pitchFamily="34" charset="0"/>
              <a:buChar char="•"/>
              <a:defRPr/>
            </a:pPr>
            <a:r>
              <a:rPr lang="en-US" sz="2000" dirty="0"/>
              <a:t>Unsuccessful build = urgent priority to fix it</a:t>
            </a:r>
          </a:p>
          <a:p>
            <a:endParaRPr lang="en-US" dirty="0" smtClean="0"/>
          </a:p>
          <a:p>
            <a:pPr marL="0" indent="0"/>
            <a:r>
              <a:rPr lang="en-US" dirty="0" smtClean="0"/>
              <a:t>How to force developers to fix </a:t>
            </a:r>
          </a:p>
          <a:p>
            <a:pPr marL="0" indent="0"/>
            <a:r>
              <a:rPr lang="en-US" dirty="0" smtClean="0"/>
              <a:t>	broken build?</a:t>
            </a:r>
            <a:endParaRPr lang="cs-CZ" dirty="0"/>
          </a:p>
        </p:txBody>
      </p:sp>
      <p:pic>
        <p:nvPicPr>
          <p:cNvPr id="4" name="Picture 3" descr="E:\!kerio\!qa\prezentace\zcu\2011\obrázek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078076"/>
            <a:ext cx="3048000" cy="2398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836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AutoTest Framework @ Kerio</a:t>
            </a:r>
            <a:endParaRPr lang="cs-CZ" dirty="0"/>
          </a:p>
        </p:txBody>
      </p:sp>
      <p:sp>
        <p:nvSpPr>
          <p:cNvPr id="4" name="Content Placeholder 2"/>
          <p:cNvSpPr>
            <a:spLocks noGrp="1"/>
          </p:cNvSpPr>
          <p:nvPr/>
        </p:nvSpPr>
        <p:spPr bwMode="auto">
          <a:xfrm>
            <a:off x="457200" y="1911148"/>
            <a:ext cx="8229600" cy="422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-108" charset="0"/>
              <a:defRPr sz="2200" kern="1200">
                <a:solidFill>
                  <a:srgbClr val="777777"/>
                </a:solidFill>
                <a:latin typeface="Frutiger LT Com 45 Light"/>
                <a:ea typeface="ＭＳ Ｐゴシック" charset="-128"/>
                <a:cs typeface="Frutiger LT Com 45 Light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-108" charset="0"/>
              <a:defRPr sz="2200" kern="1200">
                <a:solidFill>
                  <a:srgbClr val="777777"/>
                </a:solidFill>
                <a:latin typeface="Frutiger LT Std 55 Roman"/>
                <a:ea typeface="Frutiger LT Std 55 Roman" pitchFamily="-106" charset="0"/>
                <a:cs typeface="Frutiger LT Std 55 Roman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-108" charset="0"/>
              <a:buChar char="•"/>
              <a:defRPr sz="2200" kern="1200">
                <a:solidFill>
                  <a:srgbClr val="777777"/>
                </a:solidFill>
                <a:latin typeface="Frutiger LT Std 55 Roman"/>
                <a:ea typeface="Frutiger LT Std 55 Roman" pitchFamily="-106" charset="0"/>
                <a:cs typeface="Frutiger LT Std 55 Roman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-108" charset="0"/>
              <a:buChar char="–"/>
              <a:defRPr sz="2200" kern="1200">
                <a:solidFill>
                  <a:srgbClr val="777777"/>
                </a:solidFill>
                <a:latin typeface="Frutiger LT Std 55 Roman"/>
                <a:ea typeface="Frutiger LT Std 55 Roman" pitchFamily="-106" charset="0"/>
                <a:cs typeface="Frutiger LT Std 55 Roman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-108" charset="0"/>
              <a:buChar char="»"/>
              <a:defRPr sz="2200" kern="1200">
                <a:solidFill>
                  <a:srgbClr val="777777"/>
                </a:solidFill>
                <a:latin typeface="Frutiger LT Std 55 Roman"/>
                <a:ea typeface="Frutiger LT Std 55 Roman" pitchFamily="-106" charset="0"/>
                <a:cs typeface="Frutiger LT Std 55 Roman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itchFamily="34" charset="0"/>
              <a:buChar char="•"/>
            </a:pPr>
            <a:r>
              <a:rPr lang="en-US" dirty="0" smtClean="0"/>
              <a:t>Java application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Virtualization 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Multiplatform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Extendable 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Tests planning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Statistics / trends</a:t>
            </a:r>
            <a:endParaRPr lang="en-US" dirty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Regression tests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…</a:t>
            </a: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1156" y="1981200"/>
            <a:ext cx="3505200" cy="3067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6151" y="5334000"/>
            <a:ext cx="6743700" cy="1104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34118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Obrázek 25" descr="arrow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8676973">
            <a:off x="5305663" y="3528902"/>
            <a:ext cx="1277568" cy="71773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AutoBuild/Test framework</a:t>
            </a:r>
            <a:endParaRPr lang="en-US" dirty="0"/>
          </a:p>
        </p:txBody>
      </p:sp>
      <p:pic>
        <p:nvPicPr>
          <p:cNvPr id="4" name="Obrázek 3" descr="AB_Server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4224" y="1814510"/>
            <a:ext cx="1104900" cy="1276350"/>
          </a:xfrm>
          <a:prstGeom prst="rect">
            <a:avLst/>
          </a:prstGeom>
        </p:spPr>
      </p:pic>
      <p:pic>
        <p:nvPicPr>
          <p:cNvPr id="7" name="Obrázek 6" descr="arrow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4234" y="2282639"/>
            <a:ext cx="1277568" cy="717733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1875197" y="2161752"/>
            <a:ext cx="69923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Code</a:t>
            </a:r>
            <a:endParaRPr lang="cs-CZ" sz="16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Obrázek 8" descr="arrow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6068" y="2282639"/>
            <a:ext cx="1277568" cy="717733"/>
          </a:xfrm>
          <a:prstGeom prst="rect">
            <a:avLst/>
          </a:prstGeom>
        </p:spPr>
      </p:pic>
      <p:pic>
        <p:nvPicPr>
          <p:cNvPr id="10" name="Obrázek 9" descr="arrow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886722" y="3552585"/>
            <a:ext cx="1277568" cy="717733"/>
          </a:xfrm>
          <a:prstGeom prst="rect">
            <a:avLst/>
          </a:prstGeom>
        </p:spPr>
      </p:pic>
      <p:pic>
        <p:nvPicPr>
          <p:cNvPr id="12" name="Obrázek 11" descr="arrow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49752">
            <a:off x="1159230" y="3580117"/>
            <a:ext cx="1277568" cy="717733"/>
          </a:xfrm>
          <a:prstGeom prst="rect">
            <a:avLst/>
          </a:prstGeom>
        </p:spPr>
      </p:pic>
      <p:pic>
        <p:nvPicPr>
          <p:cNvPr id="13" name="Obrázek 12" descr="arrow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4527513" y="6000410"/>
            <a:ext cx="1277568" cy="717733"/>
          </a:xfrm>
          <a:prstGeom prst="rect">
            <a:avLst/>
          </a:prstGeom>
        </p:spPr>
      </p:pic>
      <p:sp>
        <p:nvSpPr>
          <p:cNvPr id="14" name="TextovéPole 13"/>
          <p:cNvSpPr txBox="1"/>
          <p:nvPr/>
        </p:nvSpPr>
        <p:spPr>
          <a:xfrm>
            <a:off x="4846376" y="2090314"/>
            <a:ext cx="10502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Package</a:t>
            </a:r>
            <a:endParaRPr lang="cs-CZ" sz="16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15" name="Obrázek 14" descr="stor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57704" y="2385914"/>
            <a:ext cx="1857634" cy="685896"/>
          </a:xfrm>
          <a:prstGeom prst="rect">
            <a:avLst/>
          </a:prstGeom>
        </p:spPr>
      </p:pic>
      <p:sp>
        <p:nvSpPr>
          <p:cNvPr id="16" name="TextovéPole 15"/>
          <p:cNvSpPr txBox="1"/>
          <p:nvPr/>
        </p:nvSpPr>
        <p:spPr>
          <a:xfrm>
            <a:off x="6559186" y="2664954"/>
            <a:ext cx="115608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Packages</a:t>
            </a:r>
            <a:endParaRPr lang="cs-CZ" sz="16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 rot="16200000">
            <a:off x="2813585" y="3557089"/>
            <a:ext cx="9140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Config</a:t>
            </a:r>
            <a:r>
              <a:rPr lang="en-US" sz="1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  <a:endParaRPr lang="cs-CZ" sz="16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915026" y="6023503"/>
            <a:ext cx="94609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Results</a:t>
            </a:r>
            <a:endParaRPr lang="cs-CZ" sz="16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 rot="1991899">
            <a:off x="1370024" y="3412194"/>
            <a:ext cx="89639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Scripts</a:t>
            </a:r>
            <a:endParaRPr lang="cs-CZ" sz="16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20" name="Obrázek 19" descr="vmwareserv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15115" y="4452957"/>
            <a:ext cx="2085975" cy="1762125"/>
          </a:xfrm>
          <a:prstGeom prst="rect">
            <a:avLst/>
          </a:prstGeom>
        </p:spPr>
      </p:pic>
      <p:pic>
        <p:nvPicPr>
          <p:cNvPr id="21" name="Obrázek 20" descr="arrow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8562" y="4267200"/>
            <a:ext cx="1277568" cy="717733"/>
          </a:xfrm>
          <a:prstGeom prst="rect">
            <a:avLst/>
          </a:prstGeom>
        </p:spPr>
      </p:pic>
      <p:pic>
        <p:nvPicPr>
          <p:cNvPr id="22" name="Obrázek 21" descr="arrow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6046" y="4811414"/>
            <a:ext cx="1277568" cy="717733"/>
          </a:xfrm>
          <a:prstGeom prst="rect">
            <a:avLst/>
          </a:prstGeom>
        </p:spPr>
      </p:pic>
      <p:pic>
        <p:nvPicPr>
          <p:cNvPr id="23" name="Obrázek 22" descr="arrow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6878" y="5341235"/>
            <a:ext cx="1277568" cy="717733"/>
          </a:xfrm>
          <a:prstGeom prst="rect">
            <a:avLst/>
          </a:prstGeom>
        </p:spPr>
      </p:pic>
      <p:sp>
        <p:nvSpPr>
          <p:cNvPr id="24" name="TextovéPole 23"/>
          <p:cNvSpPr txBox="1"/>
          <p:nvPr/>
        </p:nvSpPr>
        <p:spPr>
          <a:xfrm rot="16200000">
            <a:off x="5326585" y="4933171"/>
            <a:ext cx="129554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Test suites</a:t>
            </a:r>
            <a:endParaRPr lang="cs-CZ" sz="16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 rot="19484645">
            <a:off x="5396746" y="3447015"/>
            <a:ext cx="10502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Package</a:t>
            </a:r>
            <a:endParaRPr lang="cs-CZ" sz="16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5989" y="4489664"/>
            <a:ext cx="1948121" cy="2078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2666" y="2369453"/>
            <a:ext cx="885825" cy="628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183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4" grpId="0"/>
      <p:bldP spid="16" grpId="0"/>
      <p:bldP spid="17" grpId="0"/>
      <p:bldP spid="18" grpId="0"/>
      <p:bldP spid="19" grpId="0"/>
      <p:bldP spid="24" grpId="0"/>
      <p:bldP spid="2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Performance tests @ Kerio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05000"/>
            <a:ext cx="8229600" cy="4648200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Maximum firewall’s throughput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HW requirements for X clients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Synchronization time</a:t>
            </a:r>
          </a:p>
          <a:p>
            <a:pPr>
              <a:buFont typeface="Arial" pitchFamily="34" charset="0"/>
              <a:buChar char="•"/>
            </a:pPr>
            <a:r>
              <a:rPr lang="en-US" dirty="0" err="1" smtClean="0"/>
              <a:t>Slamd</a:t>
            </a:r>
            <a:r>
              <a:rPr lang="en-US" dirty="0" smtClean="0"/>
              <a:t>, Avalanche - with night builds</a:t>
            </a:r>
          </a:p>
          <a:p>
            <a:pPr lvl="1"/>
            <a:endParaRPr lang="en-US" sz="2000" dirty="0" smtClean="0"/>
          </a:p>
          <a:p>
            <a:endParaRPr lang="en-US" sz="2000" dirty="0" smtClean="0"/>
          </a:p>
          <a:p>
            <a:endParaRPr lang="en-US" sz="2000" dirty="0" smtClean="0"/>
          </a:p>
          <a:p>
            <a:endParaRPr lang="en-US" dirty="0" smtClean="0"/>
          </a:p>
        </p:txBody>
      </p:sp>
      <p:pic>
        <p:nvPicPr>
          <p:cNvPr id="3076" name="Picture 4" descr="http://t0.gstatic.com/images?q=tbn:ANd9GcSMGp7KkreI_ejJGSlrAVrK_aYrqv6x6Lhy8UI2ZAQKnVCs6Bx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5554755"/>
            <a:ext cx="1352550" cy="971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E:\!kerio\!qa\prezentace\zcu\2011\vjj3wvbz.bmp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4038599"/>
            <a:ext cx="5985510" cy="2662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9010" y="4343400"/>
            <a:ext cx="1524000" cy="742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37836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Other techniques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Updates monitoring and </a:t>
            </a:r>
            <a:r>
              <a:rPr lang="en-US" dirty="0" smtClean="0"/>
              <a:t>compatibility </a:t>
            </a:r>
            <a:r>
              <a:rPr lang="en-US" dirty="0"/>
              <a:t>tests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/>
              <a:t>New versions of </a:t>
            </a:r>
            <a:r>
              <a:rPr lang="en-US" sz="2000" dirty="0" smtClean="0"/>
              <a:t>3</a:t>
            </a:r>
            <a:r>
              <a:rPr lang="en-US" sz="2000" baseline="30000" dirty="0" smtClean="0"/>
              <a:t>rd</a:t>
            </a:r>
            <a:r>
              <a:rPr lang="en-US" sz="2000" dirty="0" smtClean="0"/>
              <a:t>-patry </a:t>
            </a:r>
            <a:r>
              <a:rPr lang="en-US" sz="2000" dirty="0" err="1" smtClean="0"/>
              <a:t>sw</a:t>
            </a:r>
            <a:endParaRPr lang="en-US" sz="2000" dirty="0"/>
          </a:p>
          <a:p>
            <a:pPr lvl="1">
              <a:buFont typeface="Arial" pitchFamily="34" charset="0"/>
              <a:buChar char="•"/>
            </a:pPr>
            <a:r>
              <a:rPr lang="en-US" sz="2000" dirty="0"/>
              <a:t>Test of platform-</a:t>
            </a:r>
            <a:r>
              <a:rPr lang="en-US" sz="2000" dirty="0" err="1"/>
              <a:t>dependant</a:t>
            </a:r>
            <a:r>
              <a:rPr lang="en-US" sz="2000" dirty="0"/>
              <a:t> features (installation, </a:t>
            </a:r>
            <a:r>
              <a:rPr lang="en-US" sz="2000" dirty="0" err="1"/>
              <a:t>ssl</a:t>
            </a:r>
            <a:r>
              <a:rPr lang="en-US" sz="2000" dirty="0"/>
              <a:t>, authentication, </a:t>
            </a:r>
            <a:r>
              <a:rPr lang="en-US" sz="2000" dirty="0" smtClean="0"/>
              <a:t>…)</a:t>
            </a:r>
          </a:p>
          <a:p>
            <a:pPr lvl="1">
              <a:buFont typeface="Arial" pitchFamily="34" charset="0"/>
              <a:buChar char="•"/>
            </a:pPr>
            <a:endParaRPr lang="en-US" sz="2000" dirty="0"/>
          </a:p>
          <a:p>
            <a:pPr marL="0" indent="0"/>
            <a:r>
              <a:rPr lang="en-US" dirty="0" smtClean="0"/>
              <a:t>Release tests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smtClean="0"/>
              <a:t>Web, update checker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0" indent="0"/>
            <a:r>
              <a:rPr lang="en-US" dirty="0" smtClean="0"/>
              <a:t>Virtualization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smtClean="0"/>
              <a:t>Increasing testability</a:t>
            </a:r>
            <a:endParaRPr lang="en-US" sz="2000" dirty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331189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457200" y="841248"/>
            <a:ext cx="8229600" cy="685800"/>
          </a:xfrm>
        </p:spPr>
        <p:txBody>
          <a:bodyPr/>
          <a:lstStyle/>
          <a:p>
            <a:r>
              <a:rPr lang="en-US" dirty="0" smtClean="0">
                <a:latin typeface="Frutiger LT Com 75 Black" charset="0"/>
              </a:rPr>
              <a:t>Testing platforms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57200" y="1752599"/>
            <a:ext cx="7772400" cy="4667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0118453"/>
      </p:ext>
    </p:extLst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914400"/>
            <a:ext cx="8229600" cy="685800"/>
          </a:xfrm>
        </p:spPr>
        <p:txBody>
          <a:bodyPr/>
          <a:lstStyle/>
          <a:p>
            <a:pPr eaLnBrk="1" hangingPunct="1"/>
            <a:r>
              <a:rPr lang="en-US" dirty="0" smtClean="0"/>
              <a:t>Project monitoring</a:t>
            </a:r>
          </a:p>
        </p:txBody>
      </p:sp>
      <p:pic>
        <p:nvPicPr>
          <p:cNvPr id="3" name="Obrázek 2" descr="Mail Server_6.5.0_color_statu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2966" y="1905000"/>
            <a:ext cx="5486400" cy="3962400"/>
          </a:xfrm>
          <a:prstGeom prst="rect">
            <a:avLst/>
          </a:prstGeom>
        </p:spPr>
      </p:pic>
      <p:pic>
        <p:nvPicPr>
          <p:cNvPr id="4" name="Obrázek 3" descr="KMS_650_code_churn_acc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00" y="2514600"/>
            <a:ext cx="5486400" cy="396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8872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914400"/>
            <a:ext cx="8229600" cy="685800"/>
          </a:xfrm>
        </p:spPr>
        <p:txBody>
          <a:bodyPr/>
          <a:lstStyle/>
          <a:p>
            <a:pPr eaLnBrk="1" hangingPunct="1"/>
            <a:r>
              <a:rPr lang="en-US" dirty="0" smtClean="0"/>
              <a:t>Product </a:t>
            </a:r>
            <a:r>
              <a:rPr lang="en-US" dirty="0" smtClean="0"/>
              <a:t>monitoring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1905000"/>
            <a:ext cx="8001000" cy="4626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4658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457200" y="864108"/>
            <a:ext cx="8229600" cy="685800"/>
          </a:xfrm>
        </p:spPr>
        <p:txBody>
          <a:bodyPr/>
          <a:lstStyle/>
          <a:p>
            <a:r>
              <a:rPr lang="en-US" dirty="0" smtClean="0">
                <a:latin typeface="Frutiger LT Com 75 Black" charset="0"/>
              </a:rPr>
              <a:t>Internal Testing @ Kerio</a:t>
            </a:r>
          </a:p>
        </p:txBody>
      </p:sp>
      <p:sp>
        <p:nvSpPr>
          <p:cNvPr id="2" name="AutoShape 2" descr="data:image/jpeg;base64,/9j/4AAQSkZJRgABAQAAAQABAAD/2wCEAAkGBhIQEBQREhQVFBQSFBQVFBUUFRQVFBQXFxUVFhQQFRQXHCYeFxkjGRQUHzIgIycpLCwsFR4xNzAqNSYrLCkBCQoKDgwOGg8PGiwdHxwsKSksKSkpKSkpLCwpLCkpKSwpLCksKS0sLCkpKSksLCkpLCwpLCksLCksKSksLCwsLP/AABEIAMwAzAMBIgACEQEDEQH/xAAcAAEAAgIDAQAAAAAAAAAAAAAABQYEBwECAwj/xABGEAABAwICBQgHBgMFCQAAAAABAAIDBBEFIQYSMUFREyJSYXGBkcEHMkJykqGxFCNTYoLRQ6LwJDPCw+EVFmNzk7LS4vH/xAAZAQEAAwEBAAAAAAAAAAAAAAAAAgMEAQX/xAAjEQACAgICAwADAQEAAAAAAAAAAQIRAzESIQRBUTJCYRMU/9oADAMBAAIRAxEAPwDeKIiAIiIAiIgCIiAIiIAiLi6A5RddccVyHhAcol0QBERAEREAREQBERAEREAREQBERAEREAReU9S1gu42AVDxr0kl8n2ehZy8nEeo3rLt4+XWuOSWyMpKOy81NcyMXe4C3FVav9JNO12pCHTv4RNL/mMlARaMyVB5SvlMp28kwlsTeo29b+tqsFJTRxN1Y2tYODQB48e9V8m9Fbm3rowXaQYnN/dwMhHGZ+fwt/def2PEX5vqo29TGX+ZHmpnXXBnA3hcv+kbf0iBglXvrXf9P/2XIwqsb6tYT7zB+xUp9sb0guRVNO8ICMbNicWx8Mo6wWk99/Je8enE8WVTTvaOkyz2+SzhKOKF6W/p22tMkMM0rp6j1Hi+9pycO1pzCl2vB2Kh4hgEE2erqOGxzMiDxA3d1lhMxesw83ceWhHtE5gdbt36svzKXP6SWStmy0ULgmlMNUOabOFtZpycL8R57FMgqyyxOzlERDoREQBERAEREAREQBRmOY7FSROklcGgDf8AIDiUx7HI6SF0shsGj/4AN5Wg9I9JJsRnu6+rrWjjG6+QvxcVXkyKCKcuVQX9J7EdIqrGZjDGTHAM3e7xfbb1NCtuD4VFSx6kTbdJx9Z54uPlsCj8Bw1tLCIxt2vPSdv7hsHYvafEzrBkYLnnIAKhfWUK9vZLSVbWi5Nlix4jJMbQRl/5tjR+o5LIw/Ru9n1B13dD2G9vS+isEbQBYAADYBkArUi1R+kFHgVQ/OSUM6mDWPiclkM0Ui9p0j+11vkApkLkLtIlSIoaLU3QPxv/AHXV2itPuDh2PcphF3o70QD9F7f3cz2+9Zw/dY0lLVxbWiVvFhz+EqzLgrlI5SKvBi7HGx5rt4dkfArJMl1IYhhcU457Rfc4ZOHYVXKullpTvkj4+0O3iotEGmiGxvB3U5+0U17MuXRtNnM4vhO4cWG7epWbQ7T9s4bHKRc5NeMg49Ej2X/l37iViw1jXi4KoWktCaSflYh93LmW+zcG7mZdeY3jdsVfNw7RVzcHa0fQLXA5hdlrvQHTgSBsUjr3yY522/4bvzgb/aGe4gbCButMWmrRsjJSVo7IiKRIIiIAiIgC8qmcMaXE2AXqtZ+lvSnk4xSxnnSDnW3M2Hx2eKjKXFWRlJRVspGnmlrq+ctafuYzZo3OP4h8v9Vi6JUwdUNcdjAXd+wfMqEjaprR+Qh7g3aWbeAuM157k5S7PJc3Odst1TXucdRm05XH0HWrTgODiBtznI71jw/KFB6L0A1i8+xs9471bWFaY/TbD6ZDSvRq8mr1BUrJ8juF2C6BdrpZzkdkXi+qYNrmjtIRlUw7HNPYQljkehXUrm66lLHI6OK8J4w4WOYP9XHAr2cV5PK7Z2ynYnQOhk5m03IGwSDeOp44b1D48RPSuttbZw4gjaPC6u2MUvKREbxzmngQqRidzHJI0c4NPKNHtC1uVA48fFVTRTkRS6OrML9YXtlrAGxIvcEHc4HMHcVvLQTSkVMWo5wL2gZ7Ndp9WQDdexBG4ghaJcLhTOiWOOppmkX5pJaOI/iRd4Fx+Zo4lV4clOinx8vF0z6LRYuGVzZomyNNw4AgjfcXuspbz1AiIgCIiAxq+pEcbnnIAEr5u0hxY1VTJMfaPN6m7Gjw+pW4/Sri3JUZYDYy8zuObv5QfFaMZmb8Vl8iXoxeVP8AU9WmwurXgeH8my59Z+burg3uCgMJpeUma0+q3nO7BsHjZXWmYs8F7MuNdWWTAmWiHWSfLyUxGVEYS7mW4E/upSMq6+jQpdGUwr1BWOH2zXnRYlHMCY3tfqkg2N7EbkscjPBXD2hwIOw5FdNZNZcs5yISr0IpHu1gwsdxa4j5bD3hY0uAPiz5OKpZw1WxTAdTmWa7vA7VZNZNZLOWV+go4ZATBJNC5ps5mu67DwdFJrDyO4rJNXUwZvAnj3ujaWytHEx5636ST1Lti+Gl1pobNmYMjueNpifxafkcwuaHERNG2QXF9oO1pBs5h6wQQlnUzNpqxkrA9jg5p2EI8qFq3fZ5OXbkx7gJ27syAJwNxvYO4gg7s5dzl2zvI8ZCqdVDUkJG5xFtxFyC09RCt0jlV61tyTxJPzXJM5KRRMcw4QTWb/dyDXj6gdrO0HJRbiQQQbEG4PAjYVccdpOUp3dKE8o3s2Pb4WPcVT35qmSp2Zpri7RuL0WY9yjDCeGuwcA4nWYOx4cOwhbDXz5oBixhqWZ5B4B92SzXeDhGfFfQMb7gHit2KXKJ6eGfKJ3REVpcERcFAab9MuIa0zI+i0nvcdUfJr1ruJWn0nz61c/q1R4Nv9XlVZi8/M7kzyvIdzZY9GIOY9/ScGjsbmfmfkrRTNUHgUdqeLrBd8Tj+yn6YJpHdKiWw99jbipZj7KFhNgoDF9LA94iaC6IOHKlpsXjexp4cSoOaWyDmorstLXGsJAuKdps5wyMxG1jTuZxdv2DeVmV2G5iSDVZKwBoHqskYNkT7bBwdu7Lrihro3xtdERqWAbYWAA9m263Be/Lq5VReqo4w/EhK05FrmnVex2TmOG1pCy9dQ9fTFzhLEQ2Votnk2Ro/hyeTt3YvegxIStO1rmmz2Oycxw2tIVb6KpdEjrprrw1011yyNnvrqu055Kpnj3O1JW9rgWu+bQe9TWuqti2KMjrw1xtrQgX3A6xIunKhyrsmaiz2OYdj2lp7wQucEqS+micdpY2/gsF1TYX4Zr10edakhv0G/ROR3kZlXJYHrUFUNUpUOuo6oS7F2RZsHi+w809jsj9VQaiAxvfGfYc5vgclfaoKoaRttVPPTDH/E0X+a7LtCfcTBw+QtlFtpuB225p+IBfSGjtZy1NHIPaY0+IB818zh+q5ruBB8CD5L6C9HUt6Jg6Os3ua4tHyAV/jv0afFe0WlERajaF1fsK7Lh2xAfOvpCP9tk993+EKvg5KyekmLVrX+8fm2M+ZVaGxedl/I8nN+bLxhuUUX/KYpmnKg8KfeCE/wDDA8CR5KZpnLrOyIbG9IOUvFG6zQbPINi472jq4lQgmaN4V/io4z7DfhCy46GLoM+ELPOHLbMuTHz2yk4Hj7qd92nWYfWbx6xwKvdNiLZGh7DcH+rHgVSNLGgVWq0AAMbkBbaXfssWgxd9PcjNp2t8x1qEZ/5vj6K4TeKXH0bCOIM2a7fiH7rFqZAXCWN7BK0WzcA2Ro/hvz8HbuxdcGwqL7PGXRscS0EktBJJzJusz/ZMH4TPhC0czXzPXDcVZOzWbtB1XNyu1w2tNt6q+OtqoHkiV5Y912G4AF/4ZsPA79m3baoKdkYsxoaPygD6JUQtkaWOALXCxB3qFlbZro45UfivH6v9FizTukdrPcXOOVzmctylcdwJ0LrjNpPNdx4McelwO/Yc9sLdZZ8l0zHl5rpsm8LxjLkpDkRYO4Xy1T+6kY45GgNE8gDRYD7vIfCqndSNFi5aAx1z0bZk8G9aljm9EsWR6ZMVEjmC7p5ewcnck7GgamZK9sPilDCZXElxuAdW7RuaSALldsNww35Wb1/ZbujHm7iVkzuWpG1EdVKpaTH79vXEzzCtVS5VHSN96i3RjYPlfzU3onL8SHlK356L3XpP1u+t1oKRb/8ARhHaiaek55/mI8lb4+y/xdlxREWw3hcFcogNF+lyi1aou4hjv+9jv8tUWMrcXpfwrXYyQDpM+Iazf5mNHetMxuWHMqkeb5EakXDR2bWpmjfHI5p7Hc5vmp6meqjopUfeSQ/it1m++zMDvFwrLTyKG0Q2rJuF6zY3KKgkWdE9VsqZUtLW/wBqJ4sZ9XqFlFwQrfpXQa7BKPYuHe6fa7iAey6qDhu/rtWbIu7MeZd8jZGjlTylLE78gB7RkVJXVH0NxgRuMDzYON2HrO1nn4q6ayuuzQnas9LpddLpdAdaiBsjSxwBa4WIKo2O4G6F3Fp9V3Hgx56XA79hzte9ay86iFsjSxwBBFiCuNX0zjSapmsGtJyAO22zO/C3HqVu0f0dEX3sgvIdg26g4dvWsvD9HmQvLyS8+xrW5o8z+Y57FISPXIwUTkMaiecr1gVD1kTSKOqJFci9GJUOubcVS8Vn155Hbtaw7G5eStNdV6jHPPsgkdu4eKpN8vmVKWiUtUGZvHaD3DMr6O0EpOSoYWnbqNJ7SLn5kr57wKiM9RHEPbc1vcTn/LrL6doYdSNreAWnAurNfjR6bMhERaTYEREBCaX4V9ppZGD1rXaeDhm09zgF84YlBycpFrB3OA4X2t7nXb+lfVD23Flo30o6MmKZz2jJ2tI3/NZ8g8frVGaNqzN5ELVlHp6h0b2yN9Zjg4dyvLZ2u1ZGepINZvVf1mdxyWv2PVg0ZxIAmmebNebxOOxsnRPAO2dtlkXwxR+FuglWfFKoOJ5BsciMiOFtyz4ZlxojJEu19xYquYtoyfWhFx0L2LfdOy3Ue4hTEcyyGSqtoqaNdzRFps64I3Hmu8D5KewnTJ0YDJwXNGx49Ye8N/aPBWaWFkgs9od2gFR8ujFM7+Hb3SW/QqKVaIKKWiSosbhmHMkaeq+fgswPCrJ0Kpb31XfG791KUOHshyYX24OkkcO4OcbKXRPoki5dS9eRkXm6VcOHq6RY0sq6STLFlmUkiSQnlUdUSrvPMonEK8RtLju2DidwViRbFEXpFWXtEPed/hHmoKRy7ySlxLnbXG5/ZeTWlzg0C5JAAG0k5ADvXNsfkzYHoewMy1JnI5sQsPecPJt/jW8wqz6P9HPsVIxh9cjWeeLjt7t3crOvQhHiqPTxx4xoIiKZYEREAUHpbgIq4C3Y4c5jrX1XDMHr6xvBIU4uEB8s43hjqeUgt1RrEavQcPWj7BcEHe0grDBut5ekXQkTsdNG27rc9o2uAvZzfztubcbkb8tH1VK6J+q7ta4Xs4bLi/ZaxzBBB2LDkx8Weblx8WWvBsW+0ARvP37RYE/xmjZ+sfNScU61+12+9iMwRtB4qzYbpC2WzJyGSbGy+y/gJOB/N4qGyH5FminWUydQxLmGzhbeOBHEHYR2L3jqFBog4kw2ZegmUU2oXoKhRohRJcshmUfy6Gdco5RmmZeTp1iOqF4vqF2jtGVJOsOWdeElQo+uxFsYu49g3nsCmkTSPerqw0FzjYDaVU6+vMzrnJo9UeZ61xXV7pTc5NGxvmeJWG966/4db9I5e9bB9Emhxnl+1yD7uM/d39p2wv7Bs7b8FWtDNEJMRnDRcRNI5R/+Bv5j8l9GYThbKaJsUbQ1rQAANwG5aMOP2zVgxfszMa2wsuURajaEREAREQBERAdXNuLFa40+9HbZg6WJtybucwWBJ/EZfIPyFwcnWF87EbJXDhdcaTVMi4pqmfKFdQPgdZ2y5AdYgEja0g5tcN7TmF4h119DaWaAxVYc5gDXkZ5Xa+2wPbv6jkRuIWmNIdCpqV9tUi5yBNwfckyDuw2d1Hasc8TWjDkwtaMLDsdlgGrlJH+G/MDradrT2Kdpcap5djzE7oyer3SDzVOJLSQQQRkQRYjqIK51lXb9lNtbNgarwL2uOLbOb4tXDapUWnqXxm7HuZ7pIWezSWpG14f77GuPiRdc6HRbvtK4NSqt/vNN0Yj+i30K6O0kn3cm3sYPNOjnRaeXJ2ZrHqa1rBz3BvUTn4BVWbFpn+tI63Ac0fJYl96dHbRN1mkV8oh+p3k391DySlx1nEuJ3leRkXDGueQGgkk2AAuSeAA2lO2O2cukU9ohoXNiMoDQWxA8+S38reJ+is2hvoilnLZau7GbeT9t3vH2R1DPsW58NwqOnYI42hrWiwAFgFohh9s1Y8HuRjaO6OxUULYomgBo7yd5J3kqWXC5Wo2BERAEREAREQBERAEREAWLXYbHM0tkaHA5EEAjwKykQGuNIfRLHLnCQODHguaOppuHN7AbdS1zjHo3qYCeY63EDlG/E0aw7296+jV0fGDtF1XLHFlUsUZHylJhkrTbVueDSCfh9YeCx3tc31mkdoI+q+pa3RynmFpImO95od9QoeX0b0R2R6vulzR4NNlU8BS/H+M+b+VTlF9DO9FlIel8RXaP0WUY2tce17/Ihc/wZH/nZ89CN59k94sPErNoMAqJzaONz79FpI+LZ819E0egVFEbtgZfiWgn4jcqahoWM9VoCksH0mvH+s0jgXoZqJbOncI28Bzn/wDiPmtn6OaAUtEAWMBfve7Nx7zs7ArMAuVbGCWi+OOMdHDWgbFyiKZMIiIAiIgCIiAIiIAiIgCIiAIiIAiIgCIiAIiIAiIgCIiAIiIAiIgCIiAIiID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AutoShape 4" descr="data:image/jpeg;base64,/9j/4AAQSkZJRgABAQAAAQABAAD/2wCEAAkGBhQSEBIUEhQUEBQUEhQUFhQXFRQSEBcVFxYVFRUQFxQXHCYgFxkkHRQVHy8gJCgpLCwsFR4xNTAqNSYrLikBCQoKDgwOGg8PGikkHyQpLCwsNSwsKSwsKSwsLCkpKSkpKSwsLCwpLCkpLCwsKSwsLCwpKSkpLCwpKSksLCwsLP/AABEIAMwAzAMBIgACEQEDEQH/xAAcAAEAAgIDAQAAAAAAAAAAAAAABQYEBwECAwj/xABGEAACAQICBgYHBQYDCAMAAAABAgADEQQhBQYSMUFREzJhcYGRByJCUnKhwWKCkrHRFCMzQ1PwosLhJGNzk7LD0uIVFjT/xAAZAQEAAwEBAAAAAAAAAAAAAAAAAgMEAQX/xAAlEQACAgICAwEAAQUAAAAAAAAAAQIRAzESIQRBUTJCExQiYYH/2gAMAwEAAhEDEQA/AN4xEQBERAEREAREQBERAEROLwDmJ12xzE52hAOYiIAiIgCIiAIiIAiIgCIiAIiIAiIgCIiAInlXxKoCWNgJQ9NekkvU6DAp+0VOY/hr2luI+XbOOSWyMpKOy84nHJTF2YADtlWx/pJoK2xRDYh/dpqX+YykBS1ZeuQ+PqtWO/olJWiOw26395mWDCYZKS7NNFpjkoA8+cr5tlbm3owX1g0jW/h0EoDnVf1vwr+s8/2PSD9fFU07ES/5j6yZ6ScHEAcROf8ASNv6RA0JieONb/l/+0DRWLXq4wn4kH6GSv7YvvCBil5iARq1tI09z0aw7QUPnf6T3p68VqX/AOnDuo95bOv0mcKvbBeLf07b+khozWuhX6ji/FTkw71OYkwrA7s5QtIaAo1c9nYYbmXIg936WmEml8XgTdj+0UR7ROYHa3s/ey+1Jc/pJZK2bLiQug9aaWJHqmzC10OTC/MfXcZNSwtTsREQBERAEREAREQBERAEjdOaep4Wk1SowUAf2O0zjT+naeFotUqHZCjx7AOZmg9Y9ZK2Pr3a+ztWp0+AvkCebGV5MiginLlWNf7J7SOsWJ0tWNKnejQGbfDze2/sWW3Q+iqeGp7FIW95j12PNj9NwkfoLRq4aiEG/e7c24+A3Ce1fSZ2glMF3OQAlKvb2UJvb2S1XFqouTaYtPSNSqbUKbVPtbkH3jlMjR2rd7PiD0jb9j+WO/3pYKagAAAADcBkB4SxItUfpA09A13/AIlUU+xBtHzOUyU1Upe01V+9rDyAkyJzO0iVIihqth/cJ++/6zq2qtDgHXudpMTid6O9EC+q9v4dZ17Gs4/WY1TDYqlvUVl5p1vwmWYzgzlI5SKvQ0urGx9VuKnI+RmSal+2SGkNF06w9dRfgwyYeMrmLwtXDHjVp8/bA+si1RBpohtN6Iagenw1wFuWpqbMnEvSPAc0N17JZtTvSAtYKlUi5yV9ysfdI9l/s8eBMxaWMDi4N5QtZcCcLX6SkLU6mZX2bg3KZbuBHEcN0r5cO1oq5vG7Wj6CVri4nM13qDryKgWnUa98lY9a+/o2+0Bx9oZ87bDBvNUWpK0bIyUlaOYiJ0kIiIAiIgCeWJxARSxyAE9ZrP0t61dHTGHpmzVB61t4TcfPd5yMpcVbIykoq2UjXzW1sbXIU/uUJ2RwY8X/AE/1mJqnhgcQpO5AW8dw/OQtNZNav1CHcLvKb+QuM557k5Ss8lzc52y3YnHljsJv3X+g7ZadA6HFBbnOo3WPL7IkHqvgBtFz7O74jx/vnLahmmP02w+mQpnoJ5JPQSVk+R6Cdp0E7XiznI5ieT4pBvZR3kCExSHcynuIixZ6GdTObzqYscjo08K1MMCDmD/d+wz2aeLmds7ZT9J4BqVT1N5zA3CoOI7HHLjIfTxFfCvbetnHMEbx5Ey66YwvSUiOI9ZTxuJSdJ3NOo46wRukX3ha3Sgc+fnKpopyIpeDxZpPtC9srgGxsDcEHgwOYPAzeWomtIxFII7AuoGe7aU9WoBwvYgjgQRwmiWFxJnVLTjYestr5EkDmPbpeIFx9pRzMrw5OLplPj5eLpn0XExdGY5a1JXU3DKCD2EXBmVN56giIgCIiAY+PxQp02Y5AAmfNusOljicTUqn2my7F3KPLPxM3H6VdLdFg2QGxqHY8Dm3+EHzmjEzN5l8iXoxeVP+J6qbCWvQej9hBfrN6zdnJfCQGicL0lZQeqvrt3DcPO0uuGSZ4L2Zca6ssmgktSHaSfp9JMUzIjRLepbkT+slKZl99GlS6MpDPVTMcPaeeC0lTqgmm6vskg2N7EcJyznIzwZw6ggg7iLGee1Odqcs5yITF6j4V22ghpt7ysRnztuPjMaroB6X8uli05bK0a9uxkAVvEDvlk2o2os5ZXsDg6NQE0KlegymzJttdDyalU2h9DwMyji8RR64GJp8WRdmso5mnc7X3TfsnbS+jixFWjZayDI8HXjSfmp+W8TnA6RFWmri4vvB6ysDZkPaCCPCEzqZm4bGJVQOjBlO4iHMhcU3QVOmXJHYCsvs+sbCuBwN7BuYN+El2ads7yPGoZTsUuxUJHBiLcCLkEHsIluqGVfGrck8yTDZyUiiac0cKNay/wANxt0+wHeneDlItiQQQbEEEHiCMwZcdO4TpMO/vUj0i/DudfKx8DKe+YlElTszTVStG4vRZp7bQ0jy21HIMTtIOwMGHcRNiT571A0qaOJTOwDgH4allb/EKZ859BUnuAeYm7FLlE9PDLlA7RES0uERODANN+mXSF61OnwVS3ix2R8lea7pCWn0n19rHP2bI8lB/NzKshynn5ncmeV5DubLHqxQ9R395go7lzPzPylowyyD0FTth6XaC3mx/ST+GEaR3SoltHvY98lkeQtE2kBpfWwPUWmoLUg370g7JccUU/mZBzUV2Qc1FdlpVjiyQCVw6mzMMjVI301PBObcdw4mZmO0bmtShs06qKFA6tN0G6iwG4cm4d064HHI9NTSI2LAKBkABls24W5TI6eXKqL1VHGj9JiqpyKsp2XQ5OrDepEy9uQ2PwxLCpSIWqotnklRR/Lf6Nw7pkYDSQqqd6sp2XQ5MrDepEg+iqXRI7cbc8NuNuRsjyPbbleoHo8TiKfBilUDtYFW+ag+Mm9uVXS2lFp48Bjbaohb8AdokXjlQ5V2yZxFnRkO5lKnxFpzoTEl8NRY7zTW/faYLYmwvyznrq81sJRv/TX8p3kd5GXi6lge2QeIWSmIa8jsROXYuyLyDi+4+qe5sj+coOIobDuh9h2XyOUvuKEqGsa2xVQ+8Ef8Si87LQn3EwdH1CtVbbzcDvI9U+YE+kdXcZ0uGpOPaRT5gH6z5mD7LKeTA+RvPoL0dVb4KmPduvgrMo+QEv8AHe0afFe0WmIiajaJ1fce6dpw24wD519IJ/22p8bf5RK+DlLJ6SKWzjX+M/NabfWVpd087L+meTm/bLxoz+FR/wCEkmcOZB6Ke9Cgf90B5Ej6SZw5nWSkQ2m9YNvap02soNmYEAk8VHZzMhRVUcR8pfqWDpn2F/CJl08DT9xPwiZ5w5bZkyY1N9spOg9PNQe6naQ9ZefaORl7w2kVqKGQ3B/ux5GUjWtQMVZQFAprkBbMlv0mLgNLtQuRmp3r9R2yEZ/03x9FcMjxS4ejYR0gvvL+ITFxVQFhUpui1VFs2AV1H8t8/JuHdOuhtFUv2ekWpoxKAklQSScyZmf/ABVH+lT/AAiaOZr5nro3Sq1k2l3g7LLldWG9TaVfTq4mi7EVajIzXQ3AAv8AyzYZdh47t++1UMOqCyKqDsAH5RiKKupVgGUixB3SFldmujpzEf1ag+9/pMWtXZ22nYu265zPdJXTug2pNlcqT6rc+SMfe5HjuOe+FvMuTkumzHl5rpvom9F6Yy6OociLBuV8tkn6yRp03UBRXqgAWA/d5Dl1ZU7yRwWlyoCtduC2zbsXtkseR6JYsr/LJjEVGUXavV5WHRkk8FA2MzPXR9KoEJqsWLG4B2SVHBSQBczvo3RZuKtbr+yu8ID+bczMmu01I2pkdipUtZj+/X/gp9RLViWlR1je+ItypIPlf6yb/JOX5IeqZvz0XtfCffb87zQVWb/9F9O2CU82c/4iPpLfH2X+LtlxiImw3iIiAaL9LmC2cUW5hG/60P8AklFpmbi9L+itpEcD3k/ENpf8SKPGaapNMOdf5Hm+RGpFv1drXwy/7uoyHuazL9ZPYZ5UdVMR+8qUv6ibS/GmYHiLiWXDVJDaIbVk3QeZtJpFUKkzqTytlTKlrav+1E80T82kLVFwRLfrXgNtFqD2LhueyePgQD5yokcDM2Rd2Y80e7Nj6u4nbwtE/YAPeMpJXlI1N0wEY0XNgxuh4XO9Pr5y57Uuu+zRd9npeLzpeLwDriKCupVgGUixB3Sjad0G1Jss1PVbnyRj73I8dxz33ranliKKupVgGBFiDuhpNUzjSapmsQpOQB323Z34Lbn2S3av6uil+8qC9QjIbwg5d/bMvAavJScuSah9m9vVH1P2jnaSFR5yMFE5DGonnVeYGIee9apI/EVJai9GJiGvlzlL0rX269VuG1Ydy5fSWnHYvYVnPsqT48B5yk3yzkpaJy1QTrr3g+AzP5T6O1EwnR4GgDkejUnvIufmTPnvQWCNbEU6Y9t1XwJz+W1Pp3A0dmmo5CacC6bNfjLpsyIiJpNYiIgEJrfor9owtRBk1rqeTD1lPgQDPnDSVDYqsLbIPrAcr718DtL4T6pdbi00Z6UdWTSrM6jJtqov/dT8nH35RmjaszeRC1ZR8PiCjK65MjBh4S8rXDbNROpUG2vZ7yeBuPKa/RpYNWdIgE0HNlc7VNjuWp7pPANu77TJH4Yo/C3UKsz6VWQdOoQbHIjIjjflM6jWnGiMkTCvffK5pbVk9aiLj3L2I+Enh2HwtJinWmQlWVtFTRrutSKmzXUjgbq3kfpJ7ROuTUwFrguBucdfxHHvEs1Wijizqrd4BkfV1Yw7fy7dxKjyBkVGtEFGtElgtN0ao9Sordl8/KZgeVk6lYa99lvxt+slMDo5KOSF7cmqVHHgGY2kuidIktqdS88TUnRqs4cPR6kx6tWdKlaYtWtJJEkhWqyOxFWd69aROkceEUseG4czwEsSLYoi9YsZfZpj4m/yj6yCqNO9WqWJZsyxuZ5KpZgoFySAAN5JyAEbY2zYHoe0H0uJNYj1aYy+Jv0W/wCOb0AlY9H+rn7JhEU9cjac82OZ8OHhLPN8I8VR6eOPGNCIiTLBERAEg9bdAjFUGXcw9ZGtezDce3tHEEiTkQNnyxpvRbUKpBXZG0Rs+6w61PwuCDxUgzDBvN5ekbUkVkarTW7W9dR1mA3Fftrc253I45aPxWFak2y2fENnZhuuL+RG8EEGYcmPizzcuLiy16G0t04CObV1Fgf6qjcPjHzknSrzX6tuzsRmCMiDzlm0brCtSy1yEqbhV9h+Qqcj9rzkNkLss1KvMpK8hiSpswtxHEEcwdxE96eIkWiDiTC1p6CtIpcRPQYiQohRJdNBrSP6eDiIo5RmmtPJ68xGxE8XxE7R1IyaleYlWvPCpiJH47SKoLsbchxPcJJImke+LxYUEk2A3mVPH441WvuUdUfU9s4x2Paqc8lG5fqeZmG7zr+I636Ry7zYPok1ONet+01B6lM/u77mfi/cN3f3Ss6maoVMfXCi4pKR0j/5B9o/KfRuidFph6S06YCqoAAG6wmjDj9s1YMX8mZirYWnMRNRtEREAREQBERAOGW4sZrfX70diqGqUluSdpkFgSffS+QfmNzWz4EbJnBF5xpNUzkoqSpnyhjsA9FrNuuQGsQLjepBzVhxU5ieIafQ2tmoFPEhmQBHIzyurW3B149hyI4ETTGsOpVXDPbZK55KTdT8FQ2DfCbN375knia0YMmFx7RhaO07UojZFqlP+m+ajtU71PdJ3C6aoVNzmg3u1Or4VB9ZTmJBIIIIyIIsR2EGc7UqtlNv2bB2WAva45r6y+YnUYmUXD4lkN0dk+EkTPTWXEDe4f40Vj5kR0Oi2/tMHEyrf/Z6vu0j9y35GdG1krcOjXuQfWc6OdFp6e+7OY+JxqoPXYJ3nPylVraWrP1qjW5D1R8piX/vjHR3om8XrFfKkPvN9F/WQ9SqWN2JYniZ5GpFNWYgKCxJsABck8gBvjtjthqkntUNTK2PqgKClIH16lsvhXm35Szam+iKpWK1MXemm/o/bPxEdUdgz7pujRmiqdBFSmoRVFgALATRjxe2aseD3IxdXdXaWDorTpKFAHiTxJPEyWiJqNgiIgCIiAIiIAiIgCIiAJi47RlOspWooYHIggEHwMyogGuNYfRLTqZ0SByRgWUdim4Ze4G3ZNc6Z9G+Iok+o9uYHSp+JRtDxXxn0bOr0wd4BlcscWVSxRkfKNXRlVTbZ2jyBBb8O8eUx3Vl6ysveCPzn1LjdXKFUWqUkfvUMPmJEVfRtgzup7HwllHkptKng+FL8b4z5u6WOkn0O3orwv2vxGdqfoswg3qW73f6ETn9Bkf7ZnzyKbe6e8iw8zM3AaAr1janTd/hUsPxbvnPonB6hYOmbrRp35lQW/EbmTdHAovVUCSWD6TXjr2zSGgvQzXqWNdhSHIeu/8A4j5zZ+rno/w2EAKIC/F29Zz4nd3CWcCJbGCjovjjjHRwq23TmIkyYiIgCIiAIiIAiIgCIiAIiIAiIgCIiAIiIAiIgCIiAIiIAiIgCIiAIiIAiIgH/9k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374" y="1752600"/>
            <a:ext cx="8226425" cy="4638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571971"/>
      </p:ext>
    </p:extLst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457200" y="841248"/>
            <a:ext cx="8229600" cy="685800"/>
          </a:xfrm>
        </p:spPr>
        <p:txBody>
          <a:bodyPr/>
          <a:lstStyle/>
          <a:p>
            <a:r>
              <a:rPr lang="en-US" dirty="0" smtClean="0">
                <a:latin typeface="Frutiger LT Com 75 Black" charset="0"/>
              </a:rPr>
              <a:t>Internal Testing Principles</a:t>
            </a:r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4221163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 smtClean="0">
                <a:latin typeface="Frutiger LT Com 55 Roman" charset="0"/>
                <a:ea typeface="Frutiger LT Com 55 Roman" charset="0"/>
                <a:cs typeface="Frutiger LT Com 55 Roman" charset="0"/>
              </a:rPr>
              <a:t>We use our own products</a:t>
            </a:r>
          </a:p>
          <a:p>
            <a:pPr>
              <a:buFont typeface="Arial" charset="0"/>
              <a:buChar char="•"/>
            </a:pPr>
            <a:r>
              <a:rPr lang="en-US" dirty="0" smtClean="0">
                <a:latin typeface="Frutiger LT Com 45 Light" charset="0"/>
                <a:ea typeface="Frutiger LT Com 45 Light" charset="0"/>
                <a:cs typeface="Frutiger LT Com 45 Light" charset="0"/>
              </a:rPr>
              <a:t>Managed by QA</a:t>
            </a:r>
          </a:p>
          <a:p>
            <a:pPr>
              <a:buFont typeface="Arial" charset="0"/>
              <a:buChar char="•"/>
            </a:pPr>
            <a:r>
              <a:rPr lang="en-US" dirty="0" smtClean="0">
                <a:latin typeface="Frutiger LT Com 45 Light" charset="0"/>
                <a:ea typeface="Frutiger LT Com 45 Light" charset="0"/>
                <a:cs typeface="Frutiger LT Com 45 Light" charset="0"/>
              </a:rPr>
              <a:t>Maximize different environments</a:t>
            </a:r>
          </a:p>
          <a:p>
            <a:pPr>
              <a:buFont typeface="Arial" charset="0"/>
              <a:buChar char="•"/>
            </a:pPr>
            <a:r>
              <a:rPr lang="en-US" dirty="0" smtClean="0">
                <a:latin typeface="Frutiger LT Com 45 Light" charset="0"/>
                <a:ea typeface="Frutiger LT Com 45 Light" charset="0"/>
                <a:cs typeface="Frutiger LT Com 45 Light" charset="0"/>
              </a:rPr>
              <a:t>Eliminate barriers for reporting</a:t>
            </a:r>
          </a:p>
          <a:p>
            <a:pPr>
              <a:buFont typeface="Arial" charset="0"/>
              <a:buChar char="•"/>
            </a:pPr>
            <a:r>
              <a:rPr lang="en-US" dirty="0" smtClean="0">
                <a:latin typeface="Frutiger LT Com 45 Light" charset="0"/>
                <a:ea typeface="Frutiger LT Com 45 Light" charset="0"/>
                <a:cs typeface="Frutiger LT Com 45 Light" charset="0"/>
              </a:rPr>
              <a:t>Not override bugs</a:t>
            </a:r>
          </a:p>
          <a:p>
            <a:pPr>
              <a:buFont typeface="Arial" charset="0"/>
              <a:buChar char="•"/>
            </a:pPr>
            <a:r>
              <a:rPr lang="en-US" dirty="0" smtClean="0">
                <a:latin typeface="Frutiger LT Com 45 Light" charset="0"/>
                <a:ea typeface="Frutiger LT Com 45 Light" charset="0"/>
                <a:cs typeface="Frutiger LT Com 45 Light" charset="0"/>
              </a:rPr>
              <a:t>Server’s multi-leveling</a:t>
            </a:r>
          </a:p>
        </p:txBody>
      </p:sp>
    </p:spTree>
    <p:extLst>
      <p:ext uri="{BB962C8B-B14F-4D97-AF65-F5344CB8AC3E}">
        <p14:creationId xmlns:p14="http://schemas.microsoft.com/office/powerpoint/2010/main" val="983754166"/>
      </p:ext>
    </p:extLst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457200" y="841248"/>
            <a:ext cx="8229600" cy="685800"/>
          </a:xfrm>
        </p:spPr>
        <p:txBody>
          <a:bodyPr/>
          <a:lstStyle/>
          <a:p>
            <a:r>
              <a:rPr lang="en-US" dirty="0" smtClean="0">
                <a:latin typeface="Frutiger LT Com 75 Black" charset="0"/>
              </a:rPr>
              <a:t>Field Testing</a:t>
            </a:r>
            <a:r>
              <a:rPr lang="cs-CZ" dirty="0" smtClean="0">
                <a:latin typeface="Frutiger LT Com 75 Black" charset="0"/>
              </a:rPr>
              <a:t> @ Kerio</a:t>
            </a:r>
            <a:endParaRPr lang="en-US" dirty="0" smtClean="0">
              <a:latin typeface="Frutiger LT Com 75 Black" charset="0"/>
            </a:endParaRPr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4648199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 smtClean="0">
                <a:latin typeface="Frutiger LT Com 55 Roman" charset="0"/>
                <a:ea typeface="Frutiger LT Com 55 Roman" charset="0"/>
                <a:cs typeface="Frutiger LT Com 55 Roman" charset="0"/>
              </a:rPr>
              <a:t>Unique process</a:t>
            </a:r>
          </a:p>
          <a:p>
            <a:pPr>
              <a:buFont typeface="Arial" charset="0"/>
              <a:buChar char="•"/>
            </a:pPr>
            <a:r>
              <a:rPr lang="en-US" dirty="0">
                <a:latin typeface="Frutiger LT Com 45 Light" charset="0"/>
                <a:ea typeface="Frutiger LT Com 45 Light" charset="0"/>
                <a:cs typeface="Frutiger LT Com 45 Light" charset="0"/>
              </a:rPr>
              <a:t>8 – 12 customers with different environments </a:t>
            </a:r>
            <a:endParaRPr lang="en-US" dirty="0" smtClean="0">
              <a:latin typeface="Frutiger LT Com 45 Light" charset="0"/>
              <a:ea typeface="Frutiger LT Com 45 Light" charset="0"/>
              <a:cs typeface="Frutiger LT Com 45 Light" charset="0"/>
            </a:endParaRPr>
          </a:p>
          <a:p>
            <a:pPr>
              <a:buFont typeface="Arial" charset="0"/>
              <a:buChar char="•"/>
            </a:pPr>
            <a:r>
              <a:rPr lang="en-US" dirty="0" smtClean="0">
                <a:latin typeface="Frutiger LT Com 45 Light" charset="0"/>
                <a:ea typeface="Frutiger LT Com 45 Light" charset="0"/>
                <a:cs typeface="Frutiger LT Com 45 Light" charset="0"/>
              </a:rPr>
              <a:t>RC and final versions in customer’s environment</a:t>
            </a:r>
          </a:p>
          <a:p>
            <a:pPr>
              <a:buFont typeface="Arial" charset="0"/>
              <a:buChar char="•"/>
            </a:pPr>
            <a:r>
              <a:rPr lang="en-US" dirty="0">
                <a:latin typeface="Frutiger LT Com 45 Light" charset="0"/>
                <a:ea typeface="Frutiger LT Com 45 Light" charset="0"/>
                <a:cs typeface="Frutiger LT Com 45 Light" charset="0"/>
              </a:rPr>
              <a:t>Postponed release</a:t>
            </a:r>
          </a:p>
          <a:p>
            <a:pPr>
              <a:buFont typeface="Arial" charset="0"/>
              <a:buChar char="•"/>
            </a:pPr>
            <a:r>
              <a:rPr lang="en-US" dirty="0" smtClean="0">
                <a:latin typeface="Frutiger LT Com 45 Light" charset="0"/>
                <a:ea typeface="Frutiger LT Com 45 Light" charset="0"/>
                <a:cs typeface="Frutiger LT Com 45 Light" charset="0"/>
              </a:rPr>
              <a:t>No active testing, just using</a:t>
            </a:r>
          </a:p>
          <a:p>
            <a:pPr>
              <a:buFont typeface="Arial" charset="0"/>
              <a:buChar char="•"/>
            </a:pPr>
            <a:r>
              <a:rPr lang="en-US" dirty="0" smtClean="0">
                <a:latin typeface="Frutiger LT Com 45 Light" charset="0"/>
                <a:ea typeface="Frutiger LT Com 45 Light" charset="0"/>
                <a:cs typeface="Frutiger LT Com 45 Light" charset="0"/>
              </a:rPr>
              <a:t>Monitoring </a:t>
            </a:r>
            <a:endParaRPr lang="cs-CZ" dirty="0" smtClean="0">
              <a:latin typeface="Frutiger LT Com 45 Light" charset="0"/>
              <a:ea typeface="Frutiger LT Com 45 Light" charset="0"/>
              <a:cs typeface="Frutiger LT Com 45 Light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2119" y="4419600"/>
            <a:ext cx="2159761" cy="2159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529621"/>
      </p:ext>
    </p:extLst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457200" y="841248"/>
            <a:ext cx="8229600" cy="685800"/>
          </a:xfrm>
        </p:spPr>
        <p:txBody>
          <a:bodyPr/>
          <a:lstStyle/>
          <a:p>
            <a:r>
              <a:rPr lang="cs-CZ" dirty="0" smtClean="0">
                <a:latin typeface="Frutiger LT Com 75 Black" charset="0"/>
              </a:rPr>
              <a:t>FT </a:t>
            </a:r>
            <a:r>
              <a:rPr lang="en-US" dirty="0" smtClean="0">
                <a:latin typeface="Frutiger LT Com 75 Black" charset="0"/>
              </a:rPr>
              <a:t>Monitoring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9677" y="4191000"/>
            <a:ext cx="6684645" cy="2286000"/>
          </a:xfr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9677" y="1828800"/>
            <a:ext cx="6684645" cy="2212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5587996"/>
      </p:ext>
    </p:extLst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End user participation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Data collection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smtClean="0"/>
              <a:t>Crash reports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smtClean="0"/>
              <a:t>Update checker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smtClean="0"/>
              <a:t>Voluntary statistics</a:t>
            </a:r>
            <a:endParaRPr lang="en-US" sz="2000" dirty="0"/>
          </a:p>
          <a:p>
            <a:pPr lvl="1">
              <a:buFont typeface="Arial" panose="020B0604020202020204" pitchFamily="34" charset="0"/>
              <a:buChar char="•"/>
            </a:pPr>
            <a:endParaRPr lang="en-US" dirty="0" smtClean="0"/>
          </a:p>
          <a:p>
            <a:pPr marL="0" indent="0"/>
            <a:endParaRPr lang="en-US" dirty="0"/>
          </a:p>
          <a:p>
            <a:pPr marL="0" indent="0"/>
            <a:r>
              <a:rPr lang="en-US" dirty="0" smtClean="0"/>
              <a:t>Feedback collection</a:t>
            </a:r>
          </a:p>
        </p:txBody>
      </p:sp>
      <p:pic>
        <p:nvPicPr>
          <p:cNvPr id="4" name="Picture 2" descr="http://upload.wikimedia.org/wikipedia/en/d/d3/UserVoice_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9568" y="4876800"/>
            <a:ext cx="3761232" cy="931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0838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1917" y="4055919"/>
            <a:ext cx="3286817" cy="263302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0208" y="3402122"/>
            <a:ext cx="2633020" cy="328681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5714" y="1681790"/>
            <a:ext cx="2633020" cy="328681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8566" y="1681790"/>
            <a:ext cx="3286817" cy="2633020"/>
          </a:xfrm>
          <a:prstGeom prst="rect">
            <a:avLst/>
          </a:prstGeom>
        </p:spPr>
      </p:pic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457200" y="841248"/>
            <a:ext cx="8229600" cy="685800"/>
          </a:xfrm>
        </p:spPr>
        <p:txBody>
          <a:bodyPr/>
          <a:lstStyle/>
          <a:p>
            <a:r>
              <a:rPr lang="en-US" dirty="0" smtClean="0">
                <a:latin typeface="Frutiger LT Com 75 Black" charset="0"/>
              </a:rPr>
              <a:t>4 Levels of Community Testing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2198018" y="2426800"/>
            <a:ext cx="2057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-108" charset="0"/>
              <a:defRPr sz="2200" kern="1200">
                <a:solidFill>
                  <a:srgbClr val="777777"/>
                </a:solidFill>
                <a:latin typeface="Frutiger LT Com 45 Light"/>
                <a:ea typeface="ＭＳ Ｐゴシック" charset="-128"/>
                <a:cs typeface="Frutiger LT Com 45 Light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-108" charset="0"/>
              <a:defRPr sz="2200" kern="1200">
                <a:solidFill>
                  <a:srgbClr val="777777"/>
                </a:solidFill>
                <a:latin typeface="Frutiger LT Std 55 Roman"/>
                <a:ea typeface="Frutiger LT Std 55 Roman" pitchFamily="-106" charset="0"/>
                <a:cs typeface="Frutiger LT Std 55 Roman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-108" charset="0"/>
              <a:buChar char="•"/>
              <a:defRPr sz="2200" kern="1200">
                <a:solidFill>
                  <a:srgbClr val="777777"/>
                </a:solidFill>
                <a:latin typeface="Frutiger LT Std 55 Roman"/>
                <a:ea typeface="Frutiger LT Std 55 Roman" pitchFamily="-106" charset="0"/>
                <a:cs typeface="Frutiger LT Std 55 Roman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-108" charset="0"/>
              <a:buChar char="–"/>
              <a:defRPr sz="2200" kern="1200">
                <a:solidFill>
                  <a:srgbClr val="777777"/>
                </a:solidFill>
                <a:latin typeface="Frutiger LT Std 55 Roman"/>
                <a:ea typeface="Frutiger LT Std 55 Roman" pitchFamily="-106" charset="0"/>
                <a:cs typeface="Frutiger LT Std 55 Roman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-108" charset="0"/>
              <a:buChar char="»"/>
              <a:defRPr sz="2200" kern="1200">
                <a:solidFill>
                  <a:srgbClr val="777777"/>
                </a:solidFill>
                <a:latin typeface="Frutiger LT Std 55 Roman"/>
                <a:ea typeface="Frutiger LT Std 55 Roman" pitchFamily="-106" charset="0"/>
                <a:cs typeface="Frutiger LT Std 55 Roman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/>
            <a:r>
              <a:rPr lang="en-US" sz="2800" b="1" dirty="0" smtClean="0">
                <a:solidFill>
                  <a:schemeClr val="accent6"/>
                </a:solidFill>
              </a:rPr>
              <a:t>Internal Testing</a:t>
            </a:r>
            <a:endParaRPr lang="cs-CZ" sz="2800" b="1" dirty="0">
              <a:solidFill>
                <a:schemeClr val="accent6"/>
              </a:solidFill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2123976" y="4800929"/>
            <a:ext cx="2057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-108" charset="0"/>
              <a:defRPr sz="2200" kern="1200">
                <a:solidFill>
                  <a:srgbClr val="777777"/>
                </a:solidFill>
                <a:latin typeface="Frutiger LT Com 45 Light"/>
                <a:ea typeface="ＭＳ Ｐゴシック" charset="-128"/>
                <a:cs typeface="Frutiger LT Com 45 Light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-108" charset="0"/>
              <a:defRPr sz="2200" kern="1200">
                <a:solidFill>
                  <a:srgbClr val="777777"/>
                </a:solidFill>
                <a:latin typeface="Frutiger LT Std 55 Roman"/>
                <a:ea typeface="Frutiger LT Std 55 Roman" pitchFamily="-106" charset="0"/>
                <a:cs typeface="Frutiger LT Std 55 Roman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-108" charset="0"/>
              <a:buChar char="•"/>
              <a:defRPr sz="2200" kern="1200">
                <a:solidFill>
                  <a:srgbClr val="777777"/>
                </a:solidFill>
                <a:latin typeface="Frutiger LT Std 55 Roman"/>
                <a:ea typeface="Frutiger LT Std 55 Roman" pitchFamily="-106" charset="0"/>
                <a:cs typeface="Frutiger LT Std 55 Roman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-108" charset="0"/>
              <a:buChar char="–"/>
              <a:defRPr sz="2200" kern="1200">
                <a:solidFill>
                  <a:srgbClr val="777777"/>
                </a:solidFill>
                <a:latin typeface="Frutiger LT Std 55 Roman"/>
                <a:ea typeface="Frutiger LT Std 55 Roman" pitchFamily="-106" charset="0"/>
                <a:cs typeface="Frutiger LT Std 55 Roman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-108" charset="0"/>
              <a:buChar char="»"/>
              <a:defRPr sz="2200" kern="1200">
                <a:solidFill>
                  <a:srgbClr val="777777"/>
                </a:solidFill>
                <a:latin typeface="Frutiger LT Std 55 Roman"/>
                <a:ea typeface="Frutiger LT Std 55 Roman" pitchFamily="-106" charset="0"/>
                <a:cs typeface="Frutiger LT Std 55 Roman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/>
            <a:r>
              <a:rPr lang="en-US" sz="2800" b="1" dirty="0" smtClean="0">
                <a:solidFill>
                  <a:schemeClr val="accent6"/>
                </a:solidFill>
              </a:rPr>
              <a:t>Field Testing</a:t>
            </a:r>
            <a:endParaRPr lang="cs-CZ" sz="2800" b="1" dirty="0">
              <a:solidFill>
                <a:schemeClr val="accent6"/>
              </a:solidFill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4713459" y="2426800"/>
            <a:ext cx="2057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-108" charset="0"/>
              <a:defRPr sz="2200" kern="1200">
                <a:solidFill>
                  <a:srgbClr val="777777"/>
                </a:solidFill>
                <a:latin typeface="Frutiger LT Com 45 Light"/>
                <a:ea typeface="ＭＳ Ｐゴシック" charset="-128"/>
                <a:cs typeface="Frutiger LT Com 45 Light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-108" charset="0"/>
              <a:defRPr sz="2200" kern="1200">
                <a:solidFill>
                  <a:srgbClr val="777777"/>
                </a:solidFill>
                <a:latin typeface="Frutiger LT Std 55 Roman"/>
                <a:ea typeface="Frutiger LT Std 55 Roman" pitchFamily="-106" charset="0"/>
                <a:cs typeface="Frutiger LT Std 55 Roman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-108" charset="0"/>
              <a:buChar char="•"/>
              <a:defRPr sz="2200" kern="1200">
                <a:solidFill>
                  <a:srgbClr val="777777"/>
                </a:solidFill>
                <a:latin typeface="Frutiger LT Std 55 Roman"/>
                <a:ea typeface="Frutiger LT Std 55 Roman" pitchFamily="-106" charset="0"/>
                <a:cs typeface="Frutiger LT Std 55 Roman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-108" charset="0"/>
              <a:buChar char="–"/>
              <a:defRPr sz="2200" kern="1200">
                <a:solidFill>
                  <a:srgbClr val="777777"/>
                </a:solidFill>
                <a:latin typeface="Frutiger LT Std 55 Roman"/>
                <a:ea typeface="Frutiger LT Std 55 Roman" pitchFamily="-106" charset="0"/>
                <a:cs typeface="Frutiger LT Std 55 Roman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-108" charset="0"/>
              <a:buChar char="»"/>
              <a:defRPr sz="2200" kern="1200">
                <a:solidFill>
                  <a:srgbClr val="777777"/>
                </a:solidFill>
                <a:latin typeface="Frutiger LT Std 55 Roman"/>
                <a:ea typeface="Frutiger LT Std 55 Roman" pitchFamily="-106" charset="0"/>
                <a:cs typeface="Frutiger LT Std 55 Roman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/>
            <a:r>
              <a:rPr lang="en-US" sz="2800" b="1" dirty="0" smtClean="0">
                <a:solidFill>
                  <a:schemeClr val="accent6"/>
                </a:solidFill>
              </a:rPr>
              <a:t>Beta Testing</a:t>
            </a:r>
            <a:endParaRPr lang="cs-CZ" sz="2800" b="1" dirty="0">
              <a:solidFill>
                <a:schemeClr val="accent6"/>
              </a:solidFill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 bwMode="auto">
          <a:xfrm>
            <a:off x="4367281" y="4800929"/>
            <a:ext cx="2514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-108" charset="0"/>
              <a:defRPr sz="2200" kern="1200">
                <a:solidFill>
                  <a:srgbClr val="777777"/>
                </a:solidFill>
                <a:latin typeface="Frutiger LT Com 45 Light"/>
                <a:ea typeface="ＭＳ Ｐゴシック" charset="-128"/>
                <a:cs typeface="Frutiger LT Com 45 Light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-108" charset="0"/>
              <a:defRPr sz="2200" kern="1200">
                <a:solidFill>
                  <a:srgbClr val="777777"/>
                </a:solidFill>
                <a:latin typeface="Frutiger LT Std 55 Roman"/>
                <a:ea typeface="Frutiger LT Std 55 Roman" pitchFamily="-106" charset="0"/>
                <a:cs typeface="Frutiger LT Std 55 Roman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-108" charset="0"/>
              <a:buChar char="•"/>
              <a:defRPr sz="2200" kern="1200">
                <a:solidFill>
                  <a:srgbClr val="777777"/>
                </a:solidFill>
                <a:latin typeface="Frutiger LT Std 55 Roman"/>
                <a:ea typeface="Frutiger LT Std 55 Roman" pitchFamily="-106" charset="0"/>
                <a:cs typeface="Frutiger LT Std 55 Roman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-108" charset="0"/>
              <a:buChar char="–"/>
              <a:defRPr sz="2200" kern="1200">
                <a:solidFill>
                  <a:srgbClr val="777777"/>
                </a:solidFill>
                <a:latin typeface="Frutiger LT Std 55 Roman"/>
                <a:ea typeface="Frutiger LT Std 55 Roman" pitchFamily="-106" charset="0"/>
                <a:cs typeface="Frutiger LT Std 55 Roman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-108" charset="0"/>
              <a:buChar char="»"/>
              <a:defRPr sz="2200" kern="1200">
                <a:solidFill>
                  <a:srgbClr val="777777"/>
                </a:solidFill>
                <a:latin typeface="Frutiger LT Std 55 Roman"/>
                <a:ea typeface="Frutiger LT Std 55 Roman" pitchFamily="-106" charset="0"/>
                <a:cs typeface="Frutiger LT Std 55 Roman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/>
            <a:r>
              <a:rPr lang="en-US" sz="2800" b="1" dirty="0" smtClean="0">
                <a:solidFill>
                  <a:schemeClr val="accent6"/>
                </a:solidFill>
              </a:rPr>
              <a:t>End User Participation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2823935094"/>
      </p:ext>
    </p:extLst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6" grpId="0"/>
      <p:bldP spid="6" grpId="1"/>
      <p:bldP spid="7" grpId="0"/>
      <p:bldP spid="7" grpId="1"/>
      <p:bldP spid="8" grpId="0"/>
      <p:bldP spid="8" grpId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1905000"/>
          <a:ext cx="8229600" cy="4221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731838"/>
          </a:xfrm>
        </p:spPr>
        <p:txBody>
          <a:bodyPr/>
          <a:lstStyle/>
          <a:p>
            <a:r>
              <a:rPr lang="cs-CZ" dirty="0" smtClean="0"/>
              <a:t>MSF summary</a:t>
            </a:r>
            <a:endParaRPr lang="cs-CZ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3048000"/>
            <a:ext cx="1752600" cy="1538883"/>
          </a:xfrm>
          <a:prstGeom prst="rect">
            <a:avLst/>
          </a:prstGeom>
          <a:solidFill>
            <a:schemeClr val="bg2"/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Code repository</a:t>
            </a:r>
          </a:p>
          <a:p>
            <a:endParaRPr lang="cs-CZ" sz="1000" dirty="0" smtClean="0">
              <a:solidFill>
                <a:srgbClr val="777777"/>
              </a:solidFill>
              <a:latin typeface="Frutiger LT Com 45 Light"/>
            </a:endParaRPr>
          </a:p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Bugzilla process</a:t>
            </a:r>
          </a:p>
          <a:p>
            <a:endParaRPr lang="cs-CZ" sz="1000" dirty="0" smtClean="0">
              <a:solidFill>
                <a:srgbClr val="777777"/>
              </a:solidFill>
              <a:latin typeface="Frutiger LT Com 45 Light"/>
            </a:endParaRPr>
          </a:p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Acceptance tests</a:t>
            </a:r>
          </a:p>
          <a:p>
            <a:endParaRPr lang="cs-CZ" sz="1000" dirty="0" smtClean="0">
              <a:solidFill>
                <a:srgbClr val="777777"/>
              </a:solidFill>
              <a:latin typeface="Frutiger LT Com 45 Light"/>
            </a:endParaRPr>
          </a:p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Beta testing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467896" y="3048000"/>
            <a:ext cx="1752600" cy="3724096"/>
          </a:xfrm>
          <a:prstGeom prst="rect">
            <a:avLst/>
          </a:prstGeom>
          <a:solidFill>
            <a:srgbClr val="CCECFF"/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AutoBuild</a:t>
            </a:r>
          </a:p>
          <a:p>
            <a:endParaRPr lang="cs-CZ" sz="1000" dirty="0" smtClean="0">
              <a:solidFill>
                <a:srgbClr val="777777"/>
              </a:solidFill>
              <a:latin typeface="Frutiger LT Com 45 Light"/>
            </a:endParaRPr>
          </a:p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Autotest</a:t>
            </a:r>
          </a:p>
          <a:p>
            <a:endParaRPr lang="cs-CZ" sz="1000" dirty="0">
              <a:solidFill>
                <a:srgbClr val="777777"/>
              </a:solidFill>
              <a:latin typeface="Frutiger LT Com 45 Light"/>
            </a:endParaRPr>
          </a:p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Semaphore</a:t>
            </a:r>
          </a:p>
          <a:p>
            <a:endParaRPr lang="cs-CZ" sz="1000" dirty="0">
              <a:solidFill>
                <a:srgbClr val="777777"/>
              </a:solidFill>
              <a:latin typeface="Frutiger LT Com 45 Light"/>
            </a:endParaRPr>
          </a:p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Code review</a:t>
            </a:r>
          </a:p>
          <a:p>
            <a:endParaRPr lang="cs-CZ" sz="1000" dirty="0" smtClean="0">
              <a:solidFill>
                <a:srgbClr val="777777"/>
              </a:solidFill>
              <a:latin typeface="Frutiger LT Com 45 Light"/>
            </a:endParaRPr>
          </a:p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Project monitoring</a:t>
            </a:r>
          </a:p>
          <a:p>
            <a:endParaRPr lang="cs-CZ" sz="1000" dirty="0">
              <a:solidFill>
                <a:srgbClr val="777777"/>
              </a:solidFill>
              <a:latin typeface="Frutiger LT Com 45 Light"/>
            </a:endParaRPr>
          </a:p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Performance tests</a:t>
            </a:r>
          </a:p>
          <a:p>
            <a:endParaRPr lang="cs-CZ" sz="1000" dirty="0">
              <a:solidFill>
                <a:srgbClr val="777777"/>
              </a:solidFill>
              <a:latin typeface="Frutiger LT Com 45 Light"/>
            </a:endParaRPr>
          </a:p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Community test.</a:t>
            </a:r>
          </a:p>
          <a:p>
            <a:endParaRPr lang="cs-CZ" sz="1000" dirty="0">
              <a:solidFill>
                <a:srgbClr val="777777"/>
              </a:solidFill>
              <a:latin typeface="Frutiger LT Com 45 Light"/>
            </a:endParaRPr>
          </a:p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Virtualization</a:t>
            </a:r>
          </a:p>
        </p:txBody>
      </p:sp>
    </p:spTree>
    <p:extLst>
      <p:ext uri="{BB962C8B-B14F-4D97-AF65-F5344CB8AC3E}">
        <p14:creationId xmlns:p14="http://schemas.microsoft.com/office/powerpoint/2010/main" val="1576668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7619CBE-C76C-4C57-AB2E-33898E23464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B7619CBE-C76C-4C57-AB2E-33898E23464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4A8F342-024B-4C16-B03C-D08BFD380D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>
                                            <p:graphicEl>
                                              <a:dgm id="{44A8F342-024B-4C16-B03C-D08BFD380D7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7459E20-13A9-4910-8C6D-4FAB191B22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>
                                            <p:graphicEl>
                                              <a:dgm id="{E7459E20-13A9-4910-8C6D-4FAB191B228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0D0D4E4-E19B-4B40-BFF5-D6645049553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70D0D4E4-E19B-4B40-BFF5-D6645049553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  <p:bldP spid="2" grpId="0" uiExpand="1" animBg="1"/>
      <p:bldP spid="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Agile development @ Kerio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Feature </a:t>
            </a:r>
            <a:r>
              <a:rPr lang="en-US" dirty="0"/>
              <a:t>driven development </a:t>
            </a:r>
            <a:r>
              <a:rPr lang="en-US" dirty="0">
                <a:latin typeface="Times New Roman"/>
                <a:cs typeface="Times New Roman"/>
              </a:rPr>
              <a:t>→</a:t>
            </a:r>
            <a:r>
              <a:rPr lang="en-US" dirty="0"/>
              <a:t> Date driven </a:t>
            </a:r>
            <a:r>
              <a:rPr lang="en-US" dirty="0" smtClean="0"/>
              <a:t>development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CVS </a:t>
            </a:r>
            <a:r>
              <a:rPr lang="en-US" dirty="0">
                <a:latin typeface="Times New Roman"/>
                <a:cs typeface="Times New Roman"/>
              </a:rPr>
              <a:t>→</a:t>
            </a:r>
            <a:r>
              <a:rPr lang="en-US" dirty="0" smtClean="0"/>
              <a:t> GIT, development in branches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Regular </a:t>
            </a:r>
            <a:r>
              <a:rPr lang="en-US" dirty="0"/>
              <a:t>automatic </a:t>
            </a:r>
            <a:r>
              <a:rPr lang="en-US" dirty="0" smtClean="0"/>
              <a:t>(hourly) builds </a:t>
            </a:r>
            <a:r>
              <a:rPr lang="en-US" dirty="0"/>
              <a:t>/ </a:t>
            </a:r>
            <a:r>
              <a:rPr lang="en-US" dirty="0" smtClean="0"/>
              <a:t>tests</a:t>
            </a:r>
          </a:p>
          <a:p>
            <a:pPr>
              <a:buFont typeface="Arial" pitchFamily="34" charset="0"/>
              <a:buChar char="•"/>
            </a:pPr>
            <a:r>
              <a:rPr lang="en-US" dirty="0"/>
              <a:t>Regular betas</a:t>
            </a:r>
          </a:p>
          <a:p>
            <a:pPr>
              <a:buFont typeface="Arial" pitchFamily="34" charset="0"/>
              <a:buChar char="•"/>
            </a:pPr>
            <a:r>
              <a:rPr lang="en-US" dirty="0"/>
              <a:t>Pair programming </a:t>
            </a:r>
          </a:p>
          <a:p>
            <a:pPr>
              <a:buFont typeface="Arial" pitchFamily="34" charset="0"/>
              <a:buChar char="•"/>
            </a:pPr>
            <a:endParaRPr lang="en-US" sz="2000" dirty="0" smtClean="0"/>
          </a:p>
          <a:p>
            <a:pPr marL="0" indent="0"/>
            <a:r>
              <a:rPr lang="en-US" dirty="0" smtClean="0"/>
              <a:t>We use “Scrum”</a:t>
            </a:r>
            <a:endParaRPr lang="en-US" dirty="0"/>
          </a:p>
          <a:p>
            <a:endParaRPr lang="cs-CZ" dirty="0"/>
          </a:p>
        </p:txBody>
      </p: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7068279" y="5040312"/>
            <a:ext cx="1648870" cy="1436688"/>
            <a:chOff x="362" y="0"/>
            <a:chExt cx="1038" cy="905"/>
          </a:xfrm>
        </p:grpSpPr>
        <p:pic>
          <p:nvPicPr>
            <p:cNvPr id="26" name="Picture 25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62" y="0"/>
              <a:ext cx="928" cy="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7" name="Rectangle 26"/>
            <p:cNvSpPr>
              <a:spLocks/>
            </p:cNvSpPr>
            <p:nvPr/>
          </p:nvSpPr>
          <p:spPr bwMode="auto">
            <a:xfrm>
              <a:off x="379" y="634"/>
              <a:ext cx="1021" cy="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defTabSz="457200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1pPr>
              <a:lvl2pPr marL="457200" algn="l" defTabSz="457200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2pPr>
              <a:lvl3pPr marL="914400" algn="l" defTabSz="457200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3pPr>
              <a:lvl4pPr marL="1371600" algn="l" defTabSz="457200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4pPr>
              <a:lvl5pPr marL="1828800" algn="l" defTabSz="457200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9pPr>
            </a:lstStyle>
            <a:p>
              <a:r>
                <a:rPr lang="en-US" sz="1400" dirty="0" smtClean="0">
                  <a:solidFill>
                    <a:schemeClr val="tx1"/>
                  </a:solidFill>
                  <a:latin typeface="+mn-lt"/>
                </a:rPr>
                <a:t>Potentially </a:t>
              </a:r>
              <a:r>
                <a:rPr lang="en-US" sz="1400" dirty="0">
                  <a:solidFill>
                    <a:schemeClr val="tx1"/>
                  </a:solidFill>
                  <a:latin typeface="+mn-lt"/>
                </a:rPr>
                <a:t>shippable</a:t>
              </a:r>
            </a:p>
            <a:p>
              <a:r>
                <a:rPr lang="en-US" sz="1400" dirty="0">
                  <a:solidFill>
                    <a:schemeClr val="tx1"/>
                  </a:solidFill>
                  <a:latin typeface="+mn-lt"/>
                </a:rPr>
                <a:t>product increment</a:t>
              </a:r>
            </a:p>
          </p:txBody>
        </p:sp>
      </p:grp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5011813" y="4654082"/>
            <a:ext cx="1854200" cy="1511300"/>
            <a:chOff x="0" y="0"/>
            <a:chExt cx="1784" cy="1496"/>
          </a:xfrm>
        </p:grpSpPr>
        <p:pic>
          <p:nvPicPr>
            <p:cNvPr id="24" name="Picture 23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0" y="0"/>
              <a:ext cx="1784" cy="14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5" name="Rectangle 24"/>
            <p:cNvSpPr>
              <a:spLocks/>
            </p:cNvSpPr>
            <p:nvPr/>
          </p:nvSpPr>
          <p:spPr bwMode="auto">
            <a:xfrm>
              <a:off x="403" y="378"/>
              <a:ext cx="779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defTabSz="457200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1pPr>
              <a:lvl2pPr marL="457200" algn="l" defTabSz="457200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2pPr>
              <a:lvl3pPr marL="914400" algn="l" defTabSz="457200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3pPr>
              <a:lvl4pPr marL="1371600" algn="l" defTabSz="457200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4pPr>
              <a:lvl5pPr marL="1828800" algn="l" defTabSz="457200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9pPr>
            </a:lstStyle>
            <a:p>
              <a:r>
                <a:rPr lang="en-US" sz="1400" dirty="0">
                  <a:solidFill>
                    <a:schemeClr val="tx1"/>
                  </a:solidFill>
                  <a:latin typeface="+mn-lt"/>
                </a:rPr>
                <a:t>Sprint</a:t>
              </a:r>
            </a:p>
            <a:p>
              <a:r>
                <a:rPr lang="en-US" sz="1400" dirty="0">
                  <a:solidFill>
                    <a:schemeClr val="tx1"/>
                  </a:solidFill>
                  <a:latin typeface="+mn-lt"/>
                </a:rPr>
                <a:t>2-4 weeks</a:t>
              </a:r>
            </a:p>
          </p:txBody>
        </p:sp>
      </p:grp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5169052" y="4161772"/>
            <a:ext cx="769121" cy="792162"/>
            <a:chOff x="0" y="21"/>
            <a:chExt cx="864" cy="931"/>
          </a:xfrm>
        </p:grpSpPr>
        <p:pic>
          <p:nvPicPr>
            <p:cNvPr id="22" name="Picture 21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0" y="264"/>
              <a:ext cx="856" cy="6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3" name="Rectangle 22"/>
            <p:cNvSpPr>
              <a:spLocks/>
            </p:cNvSpPr>
            <p:nvPr/>
          </p:nvSpPr>
          <p:spPr bwMode="auto">
            <a:xfrm>
              <a:off x="86" y="21"/>
              <a:ext cx="778" cy="2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defTabSz="457200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1pPr>
              <a:lvl2pPr marL="457200" algn="l" defTabSz="457200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2pPr>
              <a:lvl3pPr marL="914400" algn="l" defTabSz="457200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3pPr>
              <a:lvl4pPr marL="1371600" algn="l" defTabSz="457200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4pPr>
              <a:lvl5pPr marL="1828800" algn="l" defTabSz="457200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9pPr>
            </a:lstStyle>
            <a:p>
              <a:r>
                <a:rPr lang="en-US" sz="1400" dirty="0">
                  <a:solidFill>
                    <a:schemeClr val="tx1"/>
                  </a:solidFill>
                  <a:latin typeface="+mj-lt"/>
                </a:rPr>
                <a:t>24 hours</a:t>
              </a:r>
            </a:p>
          </p:txBody>
        </p:sp>
      </p:grp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3652913" y="5551353"/>
            <a:ext cx="1689100" cy="1001847"/>
            <a:chOff x="0" y="0"/>
            <a:chExt cx="1504" cy="662"/>
          </a:xfrm>
        </p:grpSpPr>
        <p:pic>
          <p:nvPicPr>
            <p:cNvPr id="20" name="Picture 19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0" y="0"/>
              <a:ext cx="1144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1" name="Rectangle 20"/>
            <p:cNvSpPr>
              <a:spLocks/>
            </p:cNvSpPr>
            <p:nvPr/>
          </p:nvSpPr>
          <p:spPr bwMode="auto">
            <a:xfrm>
              <a:off x="218" y="166"/>
              <a:ext cx="1286" cy="4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 anchor="ctr"/>
            <a:lstStyle>
              <a:defPPr>
                <a:defRPr lang="en-US"/>
              </a:defPPr>
              <a:lvl1pPr algn="l" defTabSz="457200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1pPr>
              <a:lvl2pPr marL="457200" algn="l" defTabSz="457200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2pPr>
              <a:lvl3pPr marL="914400" algn="l" defTabSz="457200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3pPr>
              <a:lvl4pPr marL="1371600" algn="l" defTabSz="457200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4pPr>
              <a:lvl5pPr marL="1828800" algn="l" defTabSz="457200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9pPr>
            </a:lstStyle>
            <a:p>
              <a:r>
                <a:rPr lang="en-US" sz="1400" dirty="0">
                  <a:solidFill>
                    <a:schemeClr val="tx1"/>
                  </a:solidFill>
                  <a:latin typeface="+mj-lt"/>
                </a:rPr>
                <a:t>Sprint backlog</a:t>
              </a:r>
            </a:p>
          </p:txBody>
        </p:sp>
      </p:grpSp>
      <p:grpSp>
        <p:nvGrpSpPr>
          <p:cNvPr id="8" name="Group 7"/>
          <p:cNvGrpSpPr>
            <a:grpSpLocks/>
          </p:cNvGrpSpPr>
          <p:nvPr/>
        </p:nvGrpSpPr>
        <p:grpSpPr bwMode="auto">
          <a:xfrm>
            <a:off x="2348548" y="5421312"/>
            <a:ext cx="1155700" cy="614362"/>
            <a:chOff x="0" y="21"/>
            <a:chExt cx="1056" cy="627"/>
          </a:xfrm>
        </p:grpSpPr>
        <p:pic>
          <p:nvPicPr>
            <p:cNvPr id="17" name="Picture 16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0" y="256"/>
              <a:ext cx="1056" cy="3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" name="Rectangle 17"/>
            <p:cNvSpPr>
              <a:spLocks/>
            </p:cNvSpPr>
            <p:nvPr/>
          </p:nvSpPr>
          <p:spPr bwMode="auto">
            <a:xfrm>
              <a:off x="268" y="381"/>
              <a:ext cx="684" cy="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defTabSz="457200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1pPr>
              <a:lvl2pPr marL="457200" algn="l" defTabSz="457200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2pPr>
              <a:lvl3pPr marL="914400" algn="l" defTabSz="457200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3pPr>
              <a:lvl4pPr marL="1371600" algn="l" defTabSz="457200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4pPr>
              <a:lvl5pPr marL="1828800" algn="l" defTabSz="457200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9pPr>
            </a:lstStyle>
            <a:p>
              <a:r>
                <a:rPr lang="en-US" sz="1400" dirty="0" smtClean="0">
                  <a:solidFill>
                    <a:schemeClr val="tx1"/>
                  </a:solidFill>
                  <a:latin typeface="+mj-lt"/>
                </a:rPr>
                <a:t>Feature 1</a:t>
              </a:r>
              <a:endParaRPr lang="en-US" sz="1400" dirty="0">
                <a:solidFill>
                  <a:schemeClr val="tx1"/>
                </a:solidFill>
                <a:latin typeface="+mj-lt"/>
              </a:endParaRPr>
            </a:p>
          </p:txBody>
        </p:sp>
        <p:sp>
          <p:nvSpPr>
            <p:cNvPr id="19" name="Rectangle 18"/>
            <p:cNvSpPr>
              <a:spLocks/>
            </p:cNvSpPr>
            <p:nvPr/>
          </p:nvSpPr>
          <p:spPr bwMode="auto">
            <a:xfrm>
              <a:off x="115" y="21"/>
              <a:ext cx="779" cy="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defTabSz="457200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1pPr>
              <a:lvl2pPr marL="457200" algn="l" defTabSz="457200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2pPr>
              <a:lvl3pPr marL="914400" algn="l" defTabSz="457200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3pPr>
              <a:lvl4pPr marL="1371600" algn="l" defTabSz="457200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4pPr>
              <a:lvl5pPr marL="1828800" algn="l" defTabSz="457200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9pPr>
            </a:lstStyle>
            <a:p>
              <a:r>
                <a:rPr lang="en-US" sz="1400" dirty="0">
                  <a:solidFill>
                    <a:schemeClr val="tx1"/>
                  </a:solidFill>
                  <a:latin typeface="+mj-lt"/>
                </a:rPr>
                <a:t>Sprint goal</a:t>
              </a:r>
            </a:p>
          </p:txBody>
        </p:sp>
      </p:grpSp>
      <p:grpSp>
        <p:nvGrpSpPr>
          <p:cNvPr id="9" name="Skupina 19"/>
          <p:cNvGrpSpPr/>
          <p:nvPr/>
        </p:nvGrpSpPr>
        <p:grpSpPr>
          <a:xfrm>
            <a:off x="604168" y="5091003"/>
            <a:ext cx="1385045" cy="1253552"/>
            <a:chOff x="676835" y="5232291"/>
            <a:chExt cx="1385045" cy="1253552"/>
          </a:xfrm>
        </p:grpSpPr>
        <p:pic>
          <p:nvPicPr>
            <p:cNvPr id="10" name="Picture 9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690280" y="5788101"/>
              <a:ext cx="1155700" cy="3840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" name="Picture 10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906180" y="5513295"/>
              <a:ext cx="1155700" cy="3840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" name="Picture 11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676835" y="5232291"/>
              <a:ext cx="1155700" cy="3840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" name="Rectangle 12"/>
            <p:cNvSpPr>
              <a:spLocks/>
            </p:cNvSpPr>
            <p:nvPr/>
          </p:nvSpPr>
          <p:spPr bwMode="auto">
            <a:xfrm>
              <a:off x="977150" y="5342965"/>
              <a:ext cx="748410" cy="215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defTabSz="457200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1pPr>
              <a:lvl2pPr marL="457200" algn="l" defTabSz="457200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2pPr>
              <a:lvl3pPr marL="914400" algn="l" defTabSz="457200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3pPr>
              <a:lvl4pPr marL="1371600" algn="l" defTabSz="457200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4pPr>
              <a:lvl5pPr marL="1828800" algn="l" defTabSz="457200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9pPr>
            </a:lstStyle>
            <a:p>
              <a:r>
                <a:rPr lang="en-US" sz="1400" dirty="0" smtClean="0">
                  <a:solidFill>
                    <a:schemeClr val="tx1"/>
                  </a:solidFill>
                  <a:latin typeface="+mj-lt"/>
                </a:rPr>
                <a:t>Feature 1</a:t>
              </a:r>
              <a:endParaRPr lang="en-US" sz="1400" dirty="0">
                <a:solidFill>
                  <a:schemeClr val="tx1"/>
                </a:solidFill>
                <a:latin typeface="+mj-lt"/>
              </a:endParaRPr>
            </a:p>
          </p:txBody>
        </p:sp>
        <p:sp>
          <p:nvSpPr>
            <p:cNvPr id="14" name="Rectangle 13"/>
            <p:cNvSpPr>
              <a:spLocks/>
            </p:cNvSpPr>
            <p:nvPr/>
          </p:nvSpPr>
          <p:spPr bwMode="auto">
            <a:xfrm>
              <a:off x="1223680" y="5638800"/>
              <a:ext cx="748410" cy="215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defTabSz="457200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1pPr>
              <a:lvl2pPr marL="457200" algn="l" defTabSz="457200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2pPr>
              <a:lvl3pPr marL="914400" algn="l" defTabSz="457200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3pPr>
              <a:lvl4pPr marL="1371600" algn="l" defTabSz="457200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4pPr>
              <a:lvl5pPr marL="1828800" algn="l" defTabSz="457200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9pPr>
            </a:lstStyle>
            <a:p>
              <a:r>
                <a:rPr lang="en-US" sz="1400" dirty="0" smtClean="0">
                  <a:solidFill>
                    <a:schemeClr val="tx1"/>
                  </a:solidFill>
                  <a:latin typeface="+mj-lt"/>
                </a:rPr>
                <a:t>Feature 2</a:t>
              </a:r>
              <a:endParaRPr lang="en-US" sz="1400" dirty="0">
                <a:solidFill>
                  <a:schemeClr val="tx1"/>
                </a:solidFill>
                <a:latin typeface="+mj-lt"/>
              </a:endParaRPr>
            </a:p>
          </p:txBody>
        </p:sp>
        <p:sp>
          <p:nvSpPr>
            <p:cNvPr id="15" name="Rectangle 14"/>
            <p:cNvSpPr>
              <a:spLocks/>
            </p:cNvSpPr>
            <p:nvPr/>
          </p:nvSpPr>
          <p:spPr bwMode="auto">
            <a:xfrm>
              <a:off x="995080" y="5943600"/>
              <a:ext cx="748410" cy="215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defTabSz="457200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1pPr>
              <a:lvl2pPr marL="457200" algn="l" defTabSz="457200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2pPr>
              <a:lvl3pPr marL="914400" algn="l" defTabSz="457200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3pPr>
              <a:lvl4pPr marL="1371600" algn="l" defTabSz="457200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4pPr>
              <a:lvl5pPr marL="1828800" algn="l" defTabSz="457200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9pPr>
            </a:lstStyle>
            <a:p>
              <a:r>
                <a:rPr lang="en-US" sz="1400" dirty="0" smtClean="0">
                  <a:solidFill>
                    <a:schemeClr val="tx1"/>
                  </a:solidFill>
                  <a:latin typeface="+mj-lt"/>
                </a:rPr>
                <a:t>Feature 3</a:t>
              </a:r>
              <a:endParaRPr lang="en-US" sz="1400" dirty="0">
                <a:solidFill>
                  <a:schemeClr val="tx1"/>
                </a:solidFill>
                <a:latin typeface="+mj-lt"/>
              </a:endParaRPr>
            </a:p>
          </p:txBody>
        </p:sp>
        <p:sp>
          <p:nvSpPr>
            <p:cNvPr id="16" name="Rectangle 15"/>
            <p:cNvSpPr>
              <a:spLocks/>
            </p:cNvSpPr>
            <p:nvPr/>
          </p:nvSpPr>
          <p:spPr bwMode="auto">
            <a:xfrm>
              <a:off x="721808" y="6270399"/>
              <a:ext cx="1263872" cy="215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defTabSz="457200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1pPr>
              <a:lvl2pPr marL="457200" algn="l" defTabSz="457200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2pPr>
              <a:lvl3pPr marL="914400" algn="l" defTabSz="457200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3pPr>
              <a:lvl4pPr marL="1371600" algn="l" defTabSz="457200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4pPr>
              <a:lvl5pPr marL="1828800" algn="l" defTabSz="457200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defRPr>
              </a:lvl9pPr>
            </a:lstStyle>
            <a:p>
              <a:r>
                <a:rPr lang="en-US" sz="1400" dirty="0" smtClean="0">
                  <a:solidFill>
                    <a:schemeClr val="tx1"/>
                  </a:solidFill>
                  <a:latin typeface="+mj-lt"/>
                </a:rPr>
                <a:t>Product backlog</a:t>
              </a:r>
              <a:endParaRPr lang="en-US" sz="1400" dirty="0">
                <a:solidFill>
                  <a:schemeClr val="tx1"/>
                </a:solidFill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60533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Agile testing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Tester’s roles and responsibilities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/>
              <a:t>Member of SCRUM </a:t>
            </a:r>
            <a:r>
              <a:rPr lang="en-US" sz="2000" dirty="0" smtClean="0"/>
              <a:t>team (</a:t>
            </a:r>
            <a:r>
              <a:rPr lang="cs-CZ" sz="2000" dirty="0" smtClean="0"/>
              <a:t>but </a:t>
            </a:r>
            <a:r>
              <a:rPr lang="en-US" sz="2000" dirty="0" smtClean="0"/>
              <a:t>still independent)</a:t>
            </a:r>
            <a:endParaRPr lang="en-US" sz="2000" dirty="0"/>
          </a:p>
          <a:p>
            <a:pPr lvl="1">
              <a:buFont typeface="Arial" pitchFamily="34" charset="0"/>
              <a:buChar char="•"/>
            </a:pPr>
            <a:r>
              <a:rPr lang="en-US" sz="2000" dirty="0"/>
              <a:t>Participate on all ceremonies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/>
              <a:t>Participate on design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/>
              <a:t>Create verification / acceptance criteria (test cases)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/>
              <a:t>Test all features </a:t>
            </a:r>
            <a:endParaRPr lang="en-US" sz="2000" dirty="0" smtClean="0"/>
          </a:p>
          <a:p>
            <a:pPr lvl="1">
              <a:buFont typeface="Arial" pitchFamily="34" charset="0"/>
              <a:buChar char="•"/>
            </a:pPr>
            <a:r>
              <a:rPr lang="en-US" sz="2000" dirty="0" smtClean="0"/>
              <a:t>Using </a:t>
            </a:r>
            <a:r>
              <a:rPr lang="en-US" sz="2000" dirty="0"/>
              <a:t>daily / hourly </a:t>
            </a:r>
            <a:r>
              <a:rPr lang="en-US" sz="2000" dirty="0" smtClean="0"/>
              <a:t>builds</a:t>
            </a:r>
          </a:p>
          <a:p>
            <a:pPr lvl="1">
              <a:buFont typeface="Arial" pitchFamily="34" charset="0"/>
              <a:buChar char="•"/>
            </a:pPr>
            <a:endParaRPr lang="en-US" sz="2000" dirty="0"/>
          </a:p>
          <a:p>
            <a:r>
              <a:rPr lang="en-US" dirty="0"/>
              <a:t>Exploratory testing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/>
              <a:t>An approach in software testing with simultaneous learning, test design and test execution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/>
              <a:t>Requirements </a:t>
            </a:r>
            <a:r>
              <a:rPr lang="en-US" sz="2000" dirty="0" smtClean="0"/>
              <a:t>or </a:t>
            </a:r>
            <a:r>
              <a:rPr lang="en-US" sz="2000" dirty="0"/>
              <a:t>specifications are incomplete</a:t>
            </a:r>
          </a:p>
          <a:p>
            <a:pPr marL="0" indent="0"/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922888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Agile testing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lr>
                <a:srgbClr val="112266"/>
              </a:buClr>
              <a:buSzPct val="70000"/>
              <a:defRPr/>
            </a:pPr>
            <a:r>
              <a:rPr lang="en-US" dirty="0"/>
              <a:t>Acceptance / validation criteria</a:t>
            </a:r>
          </a:p>
          <a:p>
            <a:pPr lvl="1">
              <a:buSzPct val="100000"/>
              <a:buFont typeface="Arial" pitchFamily="34" charset="0"/>
              <a:buChar char="•"/>
              <a:defRPr/>
            </a:pPr>
            <a:r>
              <a:rPr lang="en-US" sz="2000" dirty="0"/>
              <a:t>User stories</a:t>
            </a:r>
          </a:p>
          <a:p>
            <a:pPr lvl="1">
              <a:buSzPct val="100000"/>
              <a:buFont typeface="Arial" pitchFamily="34" charset="0"/>
              <a:buChar char="•"/>
              <a:defRPr/>
            </a:pPr>
            <a:r>
              <a:rPr lang="en-US" sz="2000" dirty="0"/>
              <a:t>Instead of </a:t>
            </a:r>
            <a:r>
              <a:rPr lang="en-US" sz="2000" dirty="0" smtClean="0"/>
              <a:t>specifications</a:t>
            </a:r>
          </a:p>
          <a:p>
            <a:pPr lvl="1">
              <a:buSzPct val="100000"/>
              <a:buFont typeface="Arial" pitchFamily="34" charset="0"/>
              <a:buChar char="•"/>
              <a:defRPr/>
            </a:pPr>
            <a:r>
              <a:rPr lang="en-US" sz="2000" dirty="0" smtClean="0"/>
              <a:t>Acceptance tests – done / not done</a:t>
            </a:r>
            <a:endParaRPr lang="en-US" sz="2000" dirty="0"/>
          </a:p>
          <a:p>
            <a:pPr marL="0" indent="0">
              <a:buSzPct val="100000"/>
              <a:defRPr/>
            </a:pPr>
            <a:endParaRPr lang="en-US" sz="2000" dirty="0"/>
          </a:p>
          <a:p>
            <a:r>
              <a:rPr lang="en-US" dirty="0"/>
              <a:t>Test design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/>
              <a:t>The new test cases are created for acceptance / regression automatic tests </a:t>
            </a:r>
          </a:p>
          <a:p>
            <a:pPr marL="0" indent="0">
              <a:buSzPct val="100000"/>
              <a:defRPr/>
            </a:pPr>
            <a:endParaRPr lang="en-US" sz="2000" dirty="0"/>
          </a:p>
          <a:p>
            <a:r>
              <a:rPr lang="en-US" dirty="0" smtClean="0"/>
              <a:t>Functional </a:t>
            </a:r>
            <a:r>
              <a:rPr lang="en-US" dirty="0"/>
              <a:t>tests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/>
              <a:t>Black &amp; White box testing</a:t>
            </a:r>
            <a:endParaRPr lang="en-US" sz="2000" dirty="0"/>
          </a:p>
          <a:p>
            <a:pPr lvl="1">
              <a:buFont typeface="Arial" pitchFamily="34" charset="0"/>
              <a:buChar char="•"/>
            </a:pPr>
            <a:r>
              <a:rPr lang="en-US" sz="2000" dirty="0" smtClean="0"/>
              <a:t>Stories, </a:t>
            </a:r>
            <a:r>
              <a:rPr lang="en-US" sz="2000" dirty="0"/>
              <a:t>installation packages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70363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Stabilization phase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Not really agile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Starts with feature complete beta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Restricted commits to GIT</a:t>
            </a:r>
          </a:p>
          <a:p>
            <a:pPr marL="0" indent="0"/>
            <a:endParaRPr lang="en-US" dirty="0"/>
          </a:p>
          <a:p>
            <a:pPr marL="0" indent="0"/>
            <a:r>
              <a:rPr lang="en-US" dirty="0" smtClean="0"/>
              <a:t>Testing in stabilization phase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smtClean="0"/>
              <a:t>Bugs verification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smtClean="0"/>
              <a:t>Acceptance / regression tests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smtClean="0"/>
              <a:t>Beta testing, Field-Testing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smtClean="0"/>
              <a:t>System tests</a:t>
            </a:r>
          </a:p>
          <a:p>
            <a:pPr marL="0" indent="0"/>
            <a:endParaRPr lang="en-US" sz="2000" dirty="0"/>
          </a:p>
          <a:p>
            <a:pPr marL="0" indent="0"/>
            <a:r>
              <a:rPr lang="en-US" sz="2000" dirty="0" smtClean="0"/>
              <a:t>GO! / NO GO!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8029" y="1905000"/>
            <a:ext cx="3198772" cy="3581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400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1905000"/>
          <a:ext cx="8229600" cy="4221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731838"/>
          </a:xfrm>
        </p:spPr>
        <p:txBody>
          <a:bodyPr/>
          <a:lstStyle/>
          <a:p>
            <a:r>
              <a:rPr lang="cs-CZ" dirty="0" smtClean="0"/>
              <a:t>Agile summary</a:t>
            </a:r>
            <a:endParaRPr lang="cs-CZ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3048000"/>
            <a:ext cx="1752600" cy="1538883"/>
          </a:xfrm>
          <a:prstGeom prst="rect">
            <a:avLst/>
          </a:prstGeom>
          <a:solidFill>
            <a:schemeClr val="bg2"/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Code repository</a:t>
            </a:r>
          </a:p>
          <a:p>
            <a:endParaRPr lang="cs-CZ" sz="1000" dirty="0" smtClean="0">
              <a:solidFill>
                <a:srgbClr val="777777"/>
              </a:solidFill>
              <a:latin typeface="Frutiger LT Com 45 Light"/>
            </a:endParaRPr>
          </a:p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Bugzilla process</a:t>
            </a:r>
          </a:p>
          <a:p>
            <a:endParaRPr lang="cs-CZ" sz="1000" dirty="0" smtClean="0">
              <a:solidFill>
                <a:srgbClr val="777777"/>
              </a:solidFill>
              <a:latin typeface="Frutiger LT Com 45 Light"/>
            </a:endParaRPr>
          </a:p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Acceptance tests</a:t>
            </a:r>
          </a:p>
          <a:p>
            <a:endParaRPr lang="cs-CZ" sz="1000" dirty="0" smtClean="0">
              <a:solidFill>
                <a:srgbClr val="777777"/>
              </a:solidFill>
              <a:latin typeface="Frutiger LT Com 45 Light"/>
            </a:endParaRPr>
          </a:p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Beta testing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467896" y="3048000"/>
            <a:ext cx="1752600" cy="3724096"/>
          </a:xfrm>
          <a:prstGeom prst="rect">
            <a:avLst/>
          </a:prstGeom>
          <a:solidFill>
            <a:schemeClr val="bg2"/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AutoBuild</a:t>
            </a:r>
          </a:p>
          <a:p>
            <a:endParaRPr lang="cs-CZ" sz="1000" dirty="0" smtClean="0">
              <a:solidFill>
                <a:srgbClr val="777777"/>
              </a:solidFill>
              <a:latin typeface="Frutiger LT Com 45 Light"/>
            </a:endParaRPr>
          </a:p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Autotest</a:t>
            </a:r>
          </a:p>
          <a:p>
            <a:endParaRPr lang="cs-CZ" sz="1000" dirty="0">
              <a:solidFill>
                <a:srgbClr val="777777"/>
              </a:solidFill>
              <a:latin typeface="Frutiger LT Com 45 Light"/>
            </a:endParaRPr>
          </a:p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Semaphore</a:t>
            </a:r>
          </a:p>
          <a:p>
            <a:endParaRPr lang="cs-CZ" sz="1000" dirty="0">
              <a:solidFill>
                <a:srgbClr val="777777"/>
              </a:solidFill>
              <a:latin typeface="Frutiger LT Com 45 Light"/>
            </a:endParaRPr>
          </a:p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Code review</a:t>
            </a:r>
          </a:p>
          <a:p>
            <a:endParaRPr lang="cs-CZ" sz="1000" dirty="0" smtClean="0">
              <a:solidFill>
                <a:srgbClr val="777777"/>
              </a:solidFill>
              <a:latin typeface="Frutiger LT Com 45 Light"/>
            </a:endParaRPr>
          </a:p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Project monitoring</a:t>
            </a:r>
          </a:p>
          <a:p>
            <a:endParaRPr lang="cs-CZ" sz="1000" dirty="0">
              <a:solidFill>
                <a:srgbClr val="777777"/>
              </a:solidFill>
              <a:latin typeface="Frutiger LT Com 45 Light"/>
            </a:endParaRPr>
          </a:p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Performance tests</a:t>
            </a:r>
          </a:p>
          <a:p>
            <a:endParaRPr lang="cs-CZ" sz="1000" dirty="0">
              <a:solidFill>
                <a:srgbClr val="777777"/>
              </a:solidFill>
              <a:latin typeface="Frutiger LT Com 45 Light"/>
            </a:endParaRPr>
          </a:p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Community test.</a:t>
            </a:r>
          </a:p>
          <a:p>
            <a:endParaRPr lang="cs-CZ" sz="1000" dirty="0">
              <a:solidFill>
                <a:srgbClr val="777777"/>
              </a:solidFill>
              <a:latin typeface="Frutiger LT Com 45 Light"/>
            </a:endParaRPr>
          </a:p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Virtualization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478592" y="3048000"/>
            <a:ext cx="1752600" cy="2739211"/>
          </a:xfrm>
          <a:prstGeom prst="rect">
            <a:avLst/>
          </a:prstGeom>
          <a:solidFill>
            <a:srgbClr val="CCECFF"/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Date driven dev.</a:t>
            </a:r>
          </a:p>
          <a:p>
            <a:endParaRPr lang="cs-CZ" sz="1000" dirty="0" smtClean="0">
              <a:solidFill>
                <a:srgbClr val="777777"/>
              </a:solidFill>
              <a:latin typeface="Frutiger LT Com 45 Light"/>
            </a:endParaRPr>
          </a:p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GIT, branches</a:t>
            </a:r>
          </a:p>
          <a:p>
            <a:endParaRPr lang="cs-CZ" sz="1000" dirty="0">
              <a:solidFill>
                <a:srgbClr val="777777"/>
              </a:solidFill>
              <a:latin typeface="Frutiger LT Com 45 Light"/>
            </a:endParaRPr>
          </a:p>
          <a:p>
            <a:r>
              <a:rPr lang="cs-CZ" sz="1600" dirty="0">
                <a:solidFill>
                  <a:srgbClr val="777777"/>
                </a:solidFill>
                <a:latin typeface="Frutiger LT Com 45 Light"/>
              </a:rPr>
              <a:t>Hourly builds</a:t>
            </a:r>
          </a:p>
          <a:p>
            <a:endParaRPr lang="cs-CZ" sz="1000" dirty="0">
              <a:solidFill>
                <a:srgbClr val="777777"/>
              </a:solidFill>
              <a:latin typeface="Frutiger LT Com 45 Light"/>
            </a:endParaRPr>
          </a:p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Train model</a:t>
            </a:r>
          </a:p>
          <a:p>
            <a:endParaRPr lang="cs-CZ" sz="1000" dirty="0">
              <a:solidFill>
                <a:srgbClr val="777777"/>
              </a:solidFill>
              <a:latin typeface="Frutiger LT Com 45 Light"/>
            </a:endParaRPr>
          </a:p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Exploratory tests</a:t>
            </a:r>
          </a:p>
          <a:p>
            <a:endParaRPr lang="cs-CZ" sz="1000" dirty="0">
              <a:solidFill>
                <a:srgbClr val="777777"/>
              </a:solidFill>
              <a:latin typeface="Frutiger LT Com 45 Light"/>
            </a:endParaRPr>
          </a:p>
          <a:p>
            <a:r>
              <a:rPr lang="en-US" sz="1600" dirty="0" smtClean="0">
                <a:solidFill>
                  <a:srgbClr val="777777"/>
                </a:solidFill>
                <a:latin typeface="Frutiger LT Com 45 Light"/>
              </a:rPr>
              <a:t>GO / NO GO</a:t>
            </a:r>
          </a:p>
          <a:p>
            <a:endParaRPr lang="en-US" sz="1000" dirty="0">
              <a:solidFill>
                <a:srgbClr val="777777"/>
              </a:solidFill>
              <a:latin typeface="Frutiger LT Com 45 Light"/>
            </a:endParaRPr>
          </a:p>
          <a:p>
            <a:r>
              <a:rPr lang="en-US" sz="1600" dirty="0" smtClean="0">
                <a:solidFill>
                  <a:srgbClr val="777777"/>
                </a:solidFill>
                <a:latin typeface="Frutiger LT Com 45 Light"/>
              </a:rPr>
              <a:t>Agile company</a:t>
            </a:r>
            <a:endParaRPr lang="cs-CZ" sz="1600" dirty="0">
              <a:solidFill>
                <a:srgbClr val="777777"/>
              </a:solidFill>
              <a:latin typeface="Frutiger LT Com 45 Light"/>
            </a:endParaRPr>
          </a:p>
        </p:txBody>
      </p:sp>
    </p:spTree>
    <p:extLst>
      <p:ext uri="{BB962C8B-B14F-4D97-AF65-F5344CB8AC3E}">
        <p14:creationId xmlns:p14="http://schemas.microsoft.com/office/powerpoint/2010/main" val="465663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7619CBE-C76C-4C57-AB2E-33898E23464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B7619CBE-C76C-4C57-AB2E-33898E23464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4A8F342-024B-4C16-B03C-D08BFD380D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>
                                            <p:graphicEl>
                                              <a:dgm id="{44A8F342-024B-4C16-B03C-D08BFD380D7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7459E20-13A9-4910-8C6D-4FAB191B22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graphicEl>
                                              <a:dgm id="{E7459E20-13A9-4910-8C6D-4FAB191B228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0D0D4E4-E19B-4B40-BFF5-D6645049553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>
                                            <p:graphicEl>
                                              <a:dgm id="{70D0D4E4-E19B-4B40-BFF5-D6645049553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  <p:bldP spid="2" grpId="0" uiExpand="1" animBg="1"/>
      <p:bldP spid="7" grpId="0" animBg="1"/>
      <p:bldP spid="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Samepage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/>
            <a:r>
              <a:rPr lang="cs-CZ" dirty="0" smtClean="0"/>
              <a:t>New delivery principles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2000" dirty="0" smtClean="0"/>
              <a:t>Cloud application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2000" dirty="0" smtClean="0"/>
              <a:t>Start-up mode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2000" dirty="0" smtClean="0"/>
              <a:t>Quick changes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2000" dirty="0" smtClean="0"/>
              <a:t>Short Time-To-Market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2000" dirty="0" smtClean="0"/>
              <a:t>Integration</a:t>
            </a:r>
          </a:p>
          <a:p>
            <a:pPr lvl="1">
              <a:buFont typeface="Arial" panose="020B0604020202020204" pitchFamily="34" charset="0"/>
              <a:buChar char="•"/>
            </a:pPr>
            <a:endParaRPr lang="cs-CZ" sz="2000" dirty="0"/>
          </a:p>
          <a:p>
            <a:pPr marL="800100" lvl="1" indent="-342900">
              <a:buFont typeface="Symbol" panose="05050102010706020507" pitchFamily="18" charset="2"/>
              <a:buChar char="Þ"/>
            </a:pPr>
            <a:r>
              <a:rPr lang="en-US" sz="2000" dirty="0" smtClean="0"/>
              <a:t>CONTINUOUS DELIVERY</a:t>
            </a:r>
          </a:p>
          <a:p>
            <a:pPr marL="457200" lvl="1" indent="0"/>
            <a:endParaRPr lang="cs-CZ" sz="2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61913" y="1828800"/>
            <a:ext cx="2747010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323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ile:Continuous Delivery process diagram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948518"/>
            <a:ext cx="7875639" cy="5640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9510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Testing of cloud application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14800" y="1905000"/>
            <a:ext cx="4572000" cy="4221163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We own whole cloud</a:t>
            </a: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endParaRPr lang="en-US" sz="20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Product vs. Operational quality</a:t>
            </a:r>
            <a:endParaRPr lang="en-US" dirty="0" smtClean="0"/>
          </a:p>
          <a:p>
            <a:pPr>
              <a:buFont typeface="Arial" panose="020B0604020202020204" pitchFamily="34" charset="0"/>
              <a:buChar char="•"/>
            </a:pPr>
            <a:endParaRPr lang="en-US" sz="2000" dirty="0" smtClean="0"/>
          </a:p>
          <a:p>
            <a:pPr>
              <a:buFont typeface="Arial" panose="020B0604020202020204" pitchFamily="34" charset="0"/>
              <a:buChar char="•"/>
            </a:pPr>
            <a:endParaRPr lang="en-US" sz="2000" dirty="0" smtClean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088" y="1909398"/>
            <a:ext cx="3402904" cy="35475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43694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Infrastructure as a Service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05000"/>
            <a:ext cx="8153400" cy="4221163"/>
          </a:xfrm>
        </p:spPr>
        <p:txBody>
          <a:bodyPr/>
          <a:lstStyle/>
          <a:p>
            <a:pPr marL="0" indent="0"/>
            <a:r>
              <a:rPr lang="en-US" dirty="0" smtClean="0"/>
              <a:t>Testing environment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/>
              <a:t>QA cloud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smtClean="0"/>
              <a:t>Pre-production cloud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smtClean="0"/>
              <a:t>All-In-One environment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0" indent="0"/>
            <a:r>
              <a:rPr lang="en-US" dirty="0" smtClean="0"/>
              <a:t>HW monitoring: </a:t>
            </a:r>
            <a:r>
              <a:rPr lang="en-US" dirty="0" err="1" smtClean="0"/>
              <a:t>Zabbix</a:t>
            </a:r>
            <a:endParaRPr lang="en-US" dirty="0" smtClean="0"/>
          </a:p>
          <a:p>
            <a:pPr marL="0" indent="0"/>
            <a:endParaRPr lang="en-US" sz="2000" dirty="0"/>
          </a:p>
          <a:p>
            <a:pPr marL="0" indent="0"/>
            <a:r>
              <a:rPr lang="en-US" dirty="0" err="1" smtClean="0"/>
              <a:t>IaaS</a:t>
            </a:r>
            <a:r>
              <a:rPr lang="en-US" dirty="0" smtClean="0"/>
              <a:t> tests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smtClean="0"/>
              <a:t>HW connectivity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smtClean="0"/>
              <a:t>Recovery, disaster recovery</a:t>
            </a:r>
            <a:endParaRPr lang="cs-CZ" sz="2000" dirty="0"/>
          </a:p>
        </p:txBody>
      </p:sp>
      <p:pic>
        <p:nvPicPr>
          <p:cNvPr id="3074" name="Picture 2" descr="https://encrypted-tbn0.gstatic.com/images?q=tbn:ANd9GcQ0MKheCHziD3tUe5JGE9pPOqmsW0avtu2Q6ZZWxgOiktQKd8PJ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1905000"/>
            <a:ext cx="2209800" cy="3290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7873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Platform as a Service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Integration and functionality of cloud units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smtClean="0"/>
              <a:t>Registration to </a:t>
            </a:r>
            <a:r>
              <a:rPr lang="en-US" sz="2000" dirty="0" err="1" smtClean="0"/>
              <a:t>Zookeper</a:t>
            </a:r>
            <a:endParaRPr lang="en-US" sz="2000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smtClean="0"/>
              <a:t>Backup, Data replication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US" sz="2000" dirty="0" smtClean="0"/>
          </a:p>
          <a:p>
            <a:r>
              <a:rPr lang="en-US" dirty="0" smtClean="0"/>
              <a:t>Deployment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smtClean="0"/>
              <a:t>Deployment steps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smtClean="0"/>
              <a:t>Tests after each step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smtClean="0"/>
              <a:t>DB updates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0" indent="0"/>
            <a:r>
              <a:rPr lang="en-US" dirty="0" smtClean="0"/>
              <a:t>Monitoring of cloud units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05370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Software as a Service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05000"/>
            <a:ext cx="4114800" cy="4221163"/>
          </a:xfrm>
        </p:spPr>
        <p:txBody>
          <a:bodyPr/>
          <a:lstStyle/>
          <a:p>
            <a:pPr marL="0" indent="0"/>
            <a:r>
              <a:rPr lang="en-US" dirty="0" smtClean="0"/>
              <a:t>Similar to on-</a:t>
            </a:r>
            <a:r>
              <a:rPr lang="en-US" dirty="0" err="1" smtClean="0"/>
              <a:t>prem</a:t>
            </a:r>
            <a:endParaRPr lang="en-US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smtClean="0"/>
              <a:t>Functionality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smtClean="0"/>
              <a:t>Compatibility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smtClean="0"/>
              <a:t>Security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smtClean="0"/>
              <a:t>Usability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smtClean="0"/>
              <a:t>Performance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smtClean="0"/>
              <a:t>API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smtClean="0"/>
              <a:t>Bugs verification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smtClean="0"/>
              <a:t>Regression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smtClean="0"/>
              <a:t>Automation </a:t>
            </a:r>
            <a:endParaRPr lang="cs-CZ" sz="2000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4572000" y="1905000"/>
            <a:ext cx="4114800" cy="422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-108" charset="0"/>
              <a:defRPr sz="2200" kern="1200">
                <a:solidFill>
                  <a:srgbClr val="777777"/>
                </a:solidFill>
                <a:latin typeface="Frutiger LT Com 45 Light"/>
                <a:ea typeface="ＭＳ Ｐゴシック" charset="-128"/>
                <a:cs typeface="Frutiger LT Com 45 Light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-108" charset="0"/>
              <a:defRPr sz="2200" kern="1200">
                <a:solidFill>
                  <a:srgbClr val="777777"/>
                </a:solidFill>
                <a:latin typeface="Frutiger LT Std 55 Roman"/>
                <a:ea typeface="Frutiger LT Std 55 Roman" pitchFamily="-106" charset="0"/>
                <a:cs typeface="Frutiger LT Std 55 Roman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-108" charset="0"/>
              <a:buChar char="•"/>
              <a:defRPr sz="2200" kern="1200">
                <a:solidFill>
                  <a:srgbClr val="777777"/>
                </a:solidFill>
                <a:latin typeface="Frutiger LT Std 55 Roman"/>
                <a:ea typeface="Frutiger LT Std 55 Roman" pitchFamily="-106" charset="0"/>
                <a:cs typeface="Frutiger LT Std 55 Roman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-108" charset="0"/>
              <a:buChar char="–"/>
              <a:defRPr sz="2200" kern="1200">
                <a:solidFill>
                  <a:srgbClr val="777777"/>
                </a:solidFill>
                <a:latin typeface="Frutiger LT Std 55 Roman"/>
                <a:ea typeface="Frutiger LT Std 55 Roman" pitchFamily="-106" charset="0"/>
                <a:cs typeface="Frutiger LT Std 55 Roman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-108" charset="0"/>
              <a:buChar char="»"/>
              <a:defRPr sz="2200" kern="1200">
                <a:solidFill>
                  <a:srgbClr val="777777"/>
                </a:solidFill>
                <a:latin typeface="Frutiger LT Std 55 Roman"/>
                <a:ea typeface="Frutiger LT Std 55 Roman" pitchFamily="-106" charset="0"/>
                <a:cs typeface="Frutiger LT Std 55 Roman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en-US" dirty="0" smtClean="0"/>
              <a:t>New tests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smtClean="0"/>
              <a:t>Availability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smtClean="0"/>
              <a:t>Multi-Tenancy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smtClean="0"/>
              <a:t>Business processes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0" indent="0"/>
            <a:endParaRPr lang="en-US" sz="2000" dirty="0" smtClean="0"/>
          </a:p>
          <a:p>
            <a:pPr marL="0" indent="0"/>
            <a:r>
              <a:rPr lang="en-US" dirty="0" smtClean="0"/>
              <a:t>Obsolete tests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smtClean="0"/>
              <a:t>Multiplatform support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smtClean="0"/>
              <a:t>Multiple version upgrade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smtClean="0"/>
              <a:t>Backward compatibility</a:t>
            </a:r>
          </a:p>
        </p:txBody>
      </p:sp>
    </p:spTree>
    <p:extLst>
      <p:ext uri="{BB962C8B-B14F-4D97-AF65-F5344CB8AC3E}">
        <p14:creationId xmlns:p14="http://schemas.microsoft.com/office/powerpoint/2010/main" val="1068438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uiExpand="1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SaaS – New Features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Feature flag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smtClean="0"/>
              <a:t>Deliver unfinished features from master branch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smtClean="0"/>
              <a:t>Partial deployment: Kerio, SEA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smtClean="0"/>
              <a:t>Importance of regression tests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smtClean="0"/>
              <a:t>Marketing campaigns </a:t>
            </a:r>
          </a:p>
          <a:p>
            <a:endParaRPr lang="en-US" sz="2000" dirty="0" smtClean="0"/>
          </a:p>
          <a:p>
            <a:r>
              <a:rPr lang="en-US" dirty="0" smtClean="0"/>
              <a:t>Automation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smtClean="0"/>
              <a:t>Incremental builds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smtClean="0"/>
              <a:t>Unit and integration tests for new features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smtClean="0"/>
              <a:t>Regression tests (deployment)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0" indent="0"/>
            <a:r>
              <a:rPr lang="en-US" dirty="0" smtClean="0"/>
              <a:t>Agile approach </a:t>
            </a:r>
          </a:p>
        </p:txBody>
      </p:sp>
    </p:spTree>
    <p:extLst>
      <p:ext uri="{BB962C8B-B14F-4D97-AF65-F5344CB8AC3E}">
        <p14:creationId xmlns:p14="http://schemas.microsoft.com/office/powerpoint/2010/main" val="154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Continues Delivery @ Kerio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05000"/>
            <a:ext cx="8229600" cy="4800600"/>
          </a:xfrm>
        </p:spPr>
        <p:txBody>
          <a:bodyPr/>
          <a:lstStyle/>
          <a:p>
            <a:pPr marL="0" indent="0"/>
            <a:r>
              <a:rPr lang="en-US" dirty="0" smtClean="0"/>
              <a:t>Release cycle: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smtClean="0"/>
              <a:t>2 weeks → 1 week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smtClean="0"/>
              <a:t>TTM: </a:t>
            </a:r>
            <a:r>
              <a:rPr lang="cs-CZ" sz="2000" dirty="0" smtClean="0"/>
              <a:t>3</a:t>
            </a:r>
            <a:r>
              <a:rPr lang="en-US" sz="2000" dirty="0" smtClean="0"/>
              <a:t> – </a:t>
            </a:r>
            <a:r>
              <a:rPr lang="cs-CZ" sz="2000" dirty="0" smtClean="0"/>
              <a:t>8</a:t>
            </a:r>
            <a:r>
              <a:rPr lang="en-US" sz="2000" dirty="0" smtClean="0"/>
              <a:t> days</a:t>
            </a:r>
          </a:p>
          <a:p>
            <a:pPr marL="0" indent="0"/>
            <a:endParaRPr lang="en-US" sz="2000" dirty="0"/>
          </a:p>
          <a:p>
            <a:pPr marL="0" indent="0"/>
            <a:r>
              <a:rPr lang="en-US" dirty="0" smtClean="0"/>
              <a:t>Current state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smtClean="0"/>
              <a:t>Incremental builds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smtClean="0"/>
              <a:t>Insufficient splitting into small SW units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smtClean="0"/>
              <a:t>Poor test coverage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smtClean="0"/>
              <a:t>Semi-automatic deployment with short outage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0" indent="0"/>
            <a:r>
              <a:rPr lang="en-US" dirty="0" smtClean="0"/>
              <a:t>Integration in development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err="1"/>
              <a:t>RedMine</a:t>
            </a:r>
            <a:r>
              <a:rPr lang="en-US" sz="2000" dirty="0"/>
              <a:t> → </a:t>
            </a:r>
            <a:r>
              <a:rPr lang="en-US" sz="2000" dirty="0" err="1"/>
              <a:t>Bugzilla</a:t>
            </a:r>
            <a:r>
              <a:rPr lang="en-US" sz="2000" dirty="0" smtClean="0"/>
              <a:t> </a:t>
            </a:r>
            <a:r>
              <a:rPr lang="en-US" sz="2000" dirty="0"/>
              <a:t>→ </a:t>
            </a:r>
            <a:r>
              <a:rPr lang="en-US" sz="2000" dirty="0" smtClean="0"/>
              <a:t>GIT </a:t>
            </a:r>
            <a:r>
              <a:rPr lang="en-US" sz="2000" dirty="0"/>
              <a:t>→ </a:t>
            </a:r>
            <a:r>
              <a:rPr lang="en-US" sz="2000" dirty="0" err="1" smtClean="0"/>
              <a:t>Phabricator</a:t>
            </a:r>
            <a:r>
              <a:rPr lang="en-US" sz="2000" dirty="0" smtClean="0"/>
              <a:t> </a:t>
            </a:r>
            <a:r>
              <a:rPr lang="en-US" sz="2000" dirty="0"/>
              <a:t>→ </a:t>
            </a:r>
            <a:r>
              <a:rPr lang="en-US" sz="2000" dirty="0" err="1"/>
              <a:t>TeamCity</a:t>
            </a:r>
            <a:r>
              <a:rPr lang="en-US" sz="2000" dirty="0" smtClean="0"/>
              <a:t> </a:t>
            </a:r>
            <a:r>
              <a:rPr lang="en-US" sz="2000" dirty="0"/>
              <a:t>→ </a:t>
            </a:r>
            <a:r>
              <a:rPr lang="en-US" sz="2000" dirty="0" smtClean="0"/>
              <a:t>Unit tests </a:t>
            </a:r>
            <a:r>
              <a:rPr lang="en-US" sz="2000" dirty="0"/>
              <a:t>→ </a:t>
            </a:r>
            <a:r>
              <a:rPr lang="en-US" sz="2000" dirty="0" smtClean="0"/>
              <a:t> Deployment </a:t>
            </a:r>
            <a:r>
              <a:rPr lang="en-US" sz="2000" dirty="0"/>
              <a:t>→ </a:t>
            </a:r>
            <a:r>
              <a:rPr lang="en-US" sz="2000" dirty="0" smtClean="0"/>
              <a:t>AutoTest </a:t>
            </a:r>
            <a:endParaRPr lang="cs-CZ" sz="2000" dirty="0"/>
          </a:p>
        </p:txBody>
      </p:sp>
      <p:pic>
        <p:nvPicPr>
          <p:cNvPr id="2050" name="Picture 2" descr="https://encrypted-tbn2.gstatic.com/images?q=tbn:ANd9GcQ2A_mPp_EVVdc6Vx_QsX2xQo2yBcM7BLXJz537xRqsPaur5aBZZ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1905000"/>
            <a:ext cx="2286000" cy="1733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023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1900238"/>
            <a:ext cx="7755883" cy="3048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2172928"/>
            <a:ext cx="3427313" cy="8255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55076" y="4186212"/>
            <a:ext cx="3427313" cy="8255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37439" y="5011712"/>
            <a:ext cx="2944950" cy="8255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8163" y="2979712"/>
            <a:ext cx="2944950" cy="825500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19205" y="896937"/>
            <a:ext cx="1218600" cy="1155700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23321" y="5011712"/>
            <a:ext cx="1028194" cy="825500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49644" y="2979712"/>
            <a:ext cx="1028194" cy="825500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12979" y="3266768"/>
            <a:ext cx="1777125" cy="1473200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93986" y="5303276"/>
            <a:ext cx="1777125" cy="1473200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25284" y="1275736"/>
            <a:ext cx="431588" cy="787400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64073" y="1272659"/>
            <a:ext cx="431588" cy="787400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5847" y="1276915"/>
            <a:ext cx="431588" cy="787400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77659" y="2362201"/>
            <a:ext cx="1218600" cy="1155700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800607" y="4397068"/>
            <a:ext cx="1218600" cy="1155700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05847" y="6118472"/>
            <a:ext cx="1500753" cy="654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0406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Release cycle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882" y="1911752"/>
            <a:ext cx="8219918" cy="459228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796133">
            <a:off x="5726903" y="3021926"/>
            <a:ext cx="2724378" cy="2712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485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1905000"/>
          <a:ext cx="8229600" cy="4221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731838"/>
          </a:xfrm>
        </p:spPr>
        <p:txBody>
          <a:bodyPr/>
          <a:lstStyle/>
          <a:p>
            <a:r>
              <a:rPr lang="en-US" dirty="0" smtClean="0"/>
              <a:t>Continuous Delivery Summary</a:t>
            </a:r>
            <a:endParaRPr lang="cs-CZ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3048000"/>
            <a:ext cx="1752600" cy="1538883"/>
          </a:xfrm>
          <a:prstGeom prst="rect">
            <a:avLst/>
          </a:prstGeom>
          <a:solidFill>
            <a:schemeClr val="bg2"/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Code repository</a:t>
            </a:r>
          </a:p>
          <a:p>
            <a:endParaRPr lang="cs-CZ" sz="1000" dirty="0" smtClean="0">
              <a:solidFill>
                <a:srgbClr val="777777"/>
              </a:solidFill>
              <a:latin typeface="Frutiger LT Com 45 Light"/>
            </a:endParaRPr>
          </a:p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Bugzilla process</a:t>
            </a:r>
          </a:p>
          <a:p>
            <a:endParaRPr lang="cs-CZ" sz="1000" dirty="0" smtClean="0">
              <a:solidFill>
                <a:srgbClr val="777777"/>
              </a:solidFill>
              <a:latin typeface="Frutiger LT Com 45 Light"/>
            </a:endParaRPr>
          </a:p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Acceptance tests</a:t>
            </a:r>
          </a:p>
          <a:p>
            <a:endParaRPr lang="cs-CZ" sz="1000" dirty="0" smtClean="0">
              <a:solidFill>
                <a:srgbClr val="777777"/>
              </a:solidFill>
              <a:latin typeface="Frutiger LT Com 45 Light"/>
            </a:endParaRPr>
          </a:p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Beta testing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467896" y="3048000"/>
            <a:ext cx="1752600" cy="3724096"/>
          </a:xfrm>
          <a:prstGeom prst="rect">
            <a:avLst/>
          </a:prstGeom>
          <a:solidFill>
            <a:schemeClr val="bg2"/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AutoBuild</a:t>
            </a:r>
          </a:p>
          <a:p>
            <a:endParaRPr lang="cs-CZ" sz="1000" dirty="0" smtClean="0">
              <a:solidFill>
                <a:srgbClr val="777777"/>
              </a:solidFill>
              <a:latin typeface="Frutiger LT Com 45 Light"/>
            </a:endParaRPr>
          </a:p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Autotest</a:t>
            </a:r>
          </a:p>
          <a:p>
            <a:endParaRPr lang="cs-CZ" sz="1000" dirty="0">
              <a:solidFill>
                <a:srgbClr val="777777"/>
              </a:solidFill>
              <a:latin typeface="Frutiger LT Com 45 Light"/>
            </a:endParaRPr>
          </a:p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Semaphore</a:t>
            </a:r>
          </a:p>
          <a:p>
            <a:endParaRPr lang="cs-CZ" sz="1000" dirty="0">
              <a:solidFill>
                <a:srgbClr val="777777"/>
              </a:solidFill>
              <a:latin typeface="Frutiger LT Com 45 Light"/>
            </a:endParaRPr>
          </a:p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Code review</a:t>
            </a:r>
          </a:p>
          <a:p>
            <a:endParaRPr lang="cs-CZ" sz="1000" dirty="0" smtClean="0">
              <a:solidFill>
                <a:srgbClr val="777777"/>
              </a:solidFill>
              <a:latin typeface="Frutiger LT Com 45 Light"/>
            </a:endParaRPr>
          </a:p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Project monitoring</a:t>
            </a:r>
          </a:p>
          <a:p>
            <a:endParaRPr lang="cs-CZ" sz="1000" dirty="0">
              <a:solidFill>
                <a:srgbClr val="777777"/>
              </a:solidFill>
              <a:latin typeface="Frutiger LT Com 45 Light"/>
            </a:endParaRPr>
          </a:p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Performance tests</a:t>
            </a:r>
          </a:p>
          <a:p>
            <a:endParaRPr lang="cs-CZ" sz="1000" dirty="0">
              <a:solidFill>
                <a:srgbClr val="777777"/>
              </a:solidFill>
              <a:latin typeface="Frutiger LT Com 45 Light"/>
            </a:endParaRPr>
          </a:p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Community test.</a:t>
            </a:r>
          </a:p>
          <a:p>
            <a:endParaRPr lang="cs-CZ" sz="1000" dirty="0">
              <a:solidFill>
                <a:srgbClr val="777777"/>
              </a:solidFill>
              <a:latin typeface="Frutiger LT Com 45 Light"/>
            </a:endParaRPr>
          </a:p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Virtualization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478592" y="3048000"/>
            <a:ext cx="1752600" cy="2831544"/>
          </a:xfrm>
          <a:prstGeom prst="rect">
            <a:avLst/>
          </a:prstGeom>
          <a:solidFill>
            <a:schemeClr val="bg2"/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Date driven dev.</a:t>
            </a:r>
          </a:p>
          <a:p>
            <a:endParaRPr lang="cs-CZ" sz="1000" dirty="0" smtClean="0">
              <a:solidFill>
                <a:srgbClr val="777777"/>
              </a:solidFill>
              <a:latin typeface="Frutiger LT Com 45 Light"/>
            </a:endParaRPr>
          </a:p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GIT, branches</a:t>
            </a:r>
          </a:p>
          <a:p>
            <a:endParaRPr lang="cs-CZ" sz="1000" dirty="0">
              <a:solidFill>
                <a:srgbClr val="777777"/>
              </a:solidFill>
              <a:latin typeface="Frutiger LT Com 45 Light"/>
            </a:endParaRPr>
          </a:p>
          <a:p>
            <a:r>
              <a:rPr lang="cs-CZ" sz="1600" dirty="0">
                <a:solidFill>
                  <a:srgbClr val="777777"/>
                </a:solidFill>
                <a:latin typeface="Frutiger LT Com 45 Light"/>
              </a:rPr>
              <a:t>Hourly builds</a:t>
            </a:r>
          </a:p>
          <a:p>
            <a:endParaRPr lang="cs-CZ" sz="1000" dirty="0">
              <a:solidFill>
                <a:srgbClr val="777777"/>
              </a:solidFill>
              <a:latin typeface="Frutiger LT Com 45 Light"/>
            </a:endParaRPr>
          </a:p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Train model</a:t>
            </a:r>
          </a:p>
          <a:p>
            <a:endParaRPr lang="cs-CZ" sz="1000" dirty="0">
              <a:solidFill>
                <a:srgbClr val="777777"/>
              </a:solidFill>
              <a:latin typeface="Frutiger LT Com 45 Light"/>
            </a:endParaRPr>
          </a:p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Exploratory tests</a:t>
            </a:r>
          </a:p>
          <a:p>
            <a:endParaRPr lang="cs-CZ" sz="1000" dirty="0">
              <a:solidFill>
                <a:srgbClr val="777777"/>
              </a:solidFill>
              <a:latin typeface="Frutiger LT Com 45 Light"/>
            </a:endParaRPr>
          </a:p>
          <a:p>
            <a:r>
              <a:rPr lang="en-US" sz="1600" dirty="0" smtClean="0">
                <a:solidFill>
                  <a:srgbClr val="777777"/>
                </a:solidFill>
                <a:latin typeface="Frutiger LT Com 45 Light"/>
              </a:rPr>
              <a:t>GO / NO GO</a:t>
            </a:r>
          </a:p>
          <a:p>
            <a:endParaRPr lang="en-US" sz="1000" dirty="0" smtClean="0">
              <a:solidFill>
                <a:srgbClr val="777777"/>
              </a:solidFill>
              <a:latin typeface="Frutiger LT Com 45 Light"/>
            </a:endParaRPr>
          </a:p>
          <a:p>
            <a:r>
              <a:rPr lang="en-US" sz="1600" dirty="0" smtClean="0">
                <a:solidFill>
                  <a:srgbClr val="777777"/>
                </a:solidFill>
                <a:latin typeface="Frutiger LT Com 45 Light"/>
              </a:rPr>
              <a:t>(</a:t>
            </a:r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On-prem</a:t>
            </a:r>
            <a:r>
              <a:rPr lang="en-US" sz="1600" dirty="0" smtClean="0">
                <a:solidFill>
                  <a:srgbClr val="777777"/>
                </a:solidFill>
                <a:latin typeface="Frutiger LT Com 45 Light"/>
              </a:rPr>
              <a:t>)</a:t>
            </a:r>
            <a:endParaRPr lang="cs-CZ" sz="1600" dirty="0" smtClean="0">
              <a:solidFill>
                <a:srgbClr val="777777"/>
              </a:solidFill>
              <a:latin typeface="Frutiger LT Com 45 Ligh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481912" y="3048000"/>
            <a:ext cx="1752600" cy="3724096"/>
          </a:xfrm>
          <a:prstGeom prst="rect">
            <a:avLst/>
          </a:prstGeom>
          <a:solidFill>
            <a:srgbClr val="CCECFF"/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777777"/>
                </a:solidFill>
                <a:latin typeface="Frutiger LT Com 45 Light"/>
              </a:rPr>
              <a:t>Testing cloud, All-In-one </a:t>
            </a:r>
            <a:r>
              <a:rPr lang="en-US" sz="1600" dirty="0" err="1" smtClean="0">
                <a:solidFill>
                  <a:srgbClr val="777777"/>
                </a:solidFill>
                <a:latin typeface="Frutiger LT Com 45 Light"/>
              </a:rPr>
              <a:t>env</a:t>
            </a:r>
            <a:r>
              <a:rPr lang="en-US" sz="1600" dirty="0" smtClean="0">
                <a:solidFill>
                  <a:srgbClr val="777777"/>
                </a:solidFill>
                <a:latin typeface="Frutiger LT Com 45 Light"/>
              </a:rPr>
              <a:t>.</a:t>
            </a:r>
            <a:endParaRPr lang="cs-CZ" sz="1600" dirty="0">
              <a:solidFill>
                <a:srgbClr val="777777"/>
              </a:solidFill>
              <a:latin typeface="Frutiger LT Com 45 Light"/>
            </a:endParaRPr>
          </a:p>
          <a:p>
            <a:endParaRPr lang="cs-CZ" sz="1000" dirty="0">
              <a:solidFill>
                <a:srgbClr val="777777"/>
              </a:solidFill>
              <a:latin typeface="Frutiger LT Com 45 Light"/>
            </a:endParaRPr>
          </a:p>
          <a:p>
            <a:r>
              <a:rPr lang="en-US" sz="1600" dirty="0" smtClean="0">
                <a:solidFill>
                  <a:srgbClr val="777777"/>
                </a:solidFill>
                <a:latin typeface="Frutiger LT Com 45 Light"/>
              </a:rPr>
              <a:t>Incremental builds</a:t>
            </a:r>
            <a:endParaRPr lang="cs-CZ" sz="1600" dirty="0" smtClean="0">
              <a:solidFill>
                <a:srgbClr val="777777"/>
              </a:solidFill>
              <a:latin typeface="Frutiger LT Com 45 Light"/>
            </a:endParaRPr>
          </a:p>
          <a:p>
            <a:endParaRPr lang="cs-CZ" sz="1000" dirty="0" smtClean="0">
              <a:solidFill>
                <a:srgbClr val="777777"/>
              </a:solidFill>
              <a:latin typeface="Frutiger LT Com 45 Light"/>
            </a:endParaRPr>
          </a:p>
          <a:p>
            <a:r>
              <a:rPr lang="en-US" sz="1600" dirty="0" smtClean="0">
                <a:solidFill>
                  <a:srgbClr val="777777"/>
                </a:solidFill>
                <a:latin typeface="Frutiger LT Com 45 Light"/>
              </a:rPr>
              <a:t>Integration in dev.</a:t>
            </a:r>
            <a:endParaRPr lang="cs-CZ" sz="1600" dirty="0" smtClean="0">
              <a:solidFill>
                <a:srgbClr val="777777"/>
              </a:solidFill>
              <a:latin typeface="Frutiger LT Com 45 Light"/>
            </a:endParaRPr>
          </a:p>
          <a:p>
            <a:endParaRPr lang="cs-CZ" sz="1000" dirty="0">
              <a:solidFill>
                <a:srgbClr val="777777"/>
              </a:solidFill>
              <a:latin typeface="Frutiger LT Com 45 Light"/>
            </a:endParaRPr>
          </a:p>
          <a:p>
            <a:r>
              <a:rPr lang="en-US" sz="1600" dirty="0" smtClean="0">
                <a:solidFill>
                  <a:srgbClr val="777777"/>
                </a:solidFill>
                <a:latin typeface="Frutiger LT Com 45 Light"/>
              </a:rPr>
              <a:t>Deployment tests</a:t>
            </a:r>
            <a:endParaRPr lang="cs-CZ" sz="1600" dirty="0">
              <a:solidFill>
                <a:srgbClr val="777777"/>
              </a:solidFill>
              <a:latin typeface="Frutiger LT Com 45 Light"/>
            </a:endParaRPr>
          </a:p>
          <a:p>
            <a:endParaRPr lang="cs-CZ" sz="1000" dirty="0">
              <a:solidFill>
                <a:srgbClr val="777777"/>
              </a:solidFill>
              <a:latin typeface="Frutiger LT Com 45 Light"/>
            </a:endParaRPr>
          </a:p>
          <a:p>
            <a:r>
              <a:rPr lang="en-US" sz="1600" dirty="0" smtClean="0">
                <a:solidFill>
                  <a:srgbClr val="777777"/>
                </a:solidFill>
                <a:latin typeface="Frutiger LT Com 45 Light"/>
              </a:rPr>
              <a:t>Cloud monitoring</a:t>
            </a:r>
            <a:endParaRPr lang="cs-CZ" sz="1600" dirty="0" smtClean="0">
              <a:solidFill>
                <a:srgbClr val="777777"/>
              </a:solidFill>
              <a:latin typeface="Frutiger LT Com 45 Light"/>
            </a:endParaRPr>
          </a:p>
          <a:p>
            <a:endParaRPr lang="cs-CZ" sz="1000" dirty="0">
              <a:solidFill>
                <a:srgbClr val="777777"/>
              </a:solidFill>
              <a:latin typeface="Frutiger LT Com 45 Light"/>
            </a:endParaRPr>
          </a:p>
          <a:p>
            <a:r>
              <a:rPr lang="en-US" sz="1600" dirty="0" smtClean="0">
                <a:solidFill>
                  <a:srgbClr val="777777"/>
                </a:solidFill>
                <a:latin typeface="Frutiger LT Com 45 Light"/>
              </a:rPr>
              <a:t>Feature flags</a:t>
            </a:r>
            <a:endParaRPr lang="cs-CZ" sz="1600" dirty="0" smtClean="0">
              <a:solidFill>
                <a:srgbClr val="777777"/>
              </a:solidFill>
              <a:latin typeface="Frutiger LT Com 45 Light"/>
            </a:endParaRPr>
          </a:p>
          <a:p>
            <a:endParaRPr lang="cs-CZ" sz="1000" dirty="0">
              <a:solidFill>
                <a:srgbClr val="777777"/>
              </a:solidFill>
              <a:latin typeface="Frutiger LT Com 45 Light"/>
            </a:endParaRPr>
          </a:p>
          <a:p>
            <a:r>
              <a:rPr lang="en-US" sz="1600" dirty="0" smtClean="0">
                <a:solidFill>
                  <a:srgbClr val="777777"/>
                </a:solidFill>
                <a:latin typeface="Frutiger LT Com 45 Light"/>
              </a:rPr>
              <a:t>Automation</a:t>
            </a:r>
            <a:endParaRPr lang="cs-CZ" sz="1600" dirty="0" smtClean="0">
              <a:solidFill>
                <a:srgbClr val="777777"/>
              </a:solidFill>
              <a:latin typeface="Frutiger LT Com 45 Light"/>
            </a:endParaRPr>
          </a:p>
        </p:txBody>
      </p:sp>
    </p:spTree>
    <p:extLst>
      <p:ext uri="{BB962C8B-B14F-4D97-AF65-F5344CB8AC3E}">
        <p14:creationId xmlns:p14="http://schemas.microsoft.com/office/powerpoint/2010/main" val="1359966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7619CBE-C76C-4C57-AB2E-33898E23464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B7619CBE-C76C-4C57-AB2E-33898E23464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4A8F342-024B-4C16-B03C-D08BFD380D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>
                                            <p:graphicEl>
                                              <a:dgm id="{44A8F342-024B-4C16-B03C-D08BFD380D7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7459E20-13A9-4910-8C6D-4FAB191B22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graphicEl>
                                              <a:dgm id="{E7459E20-13A9-4910-8C6D-4FAB191B228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0D0D4E4-E19B-4B40-BFF5-D6645049553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graphicEl>
                                              <a:dgm id="{70D0D4E4-E19B-4B40-BFF5-D6645049553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  <p:bldP spid="2" grpId="0" uiExpand="1" animBg="1"/>
      <p:bldP spid="7" grpId="0" uiExpand="1" animBg="1"/>
      <p:bldP spid="6" grpId="0" animBg="1"/>
      <p:bldP spid="8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98501607"/>
              </p:ext>
            </p:extLst>
          </p:nvPr>
        </p:nvGraphicFramePr>
        <p:xfrm>
          <a:off x="457200" y="1305104"/>
          <a:ext cx="8229600" cy="4221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457200" y="2448104"/>
            <a:ext cx="1752600" cy="1538883"/>
          </a:xfrm>
          <a:prstGeom prst="rect">
            <a:avLst/>
          </a:prstGeom>
          <a:solidFill>
            <a:schemeClr val="bg2"/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Code repository</a:t>
            </a:r>
          </a:p>
          <a:p>
            <a:endParaRPr lang="cs-CZ" sz="1000" dirty="0" smtClean="0">
              <a:solidFill>
                <a:srgbClr val="777777"/>
              </a:solidFill>
              <a:latin typeface="Frutiger LT Com 45 Light"/>
            </a:endParaRPr>
          </a:p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Bugzilla process</a:t>
            </a:r>
          </a:p>
          <a:p>
            <a:endParaRPr lang="cs-CZ" sz="1000" dirty="0" smtClean="0">
              <a:solidFill>
                <a:srgbClr val="777777"/>
              </a:solidFill>
              <a:latin typeface="Frutiger LT Com 45 Light"/>
            </a:endParaRPr>
          </a:p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Acceptance tests</a:t>
            </a:r>
          </a:p>
          <a:p>
            <a:endParaRPr lang="cs-CZ" sz="1000" dirty="0" smtClean="0">
              <a:solidFill>
                <a:srgbClr val="777777"/>
              </a:solidFill>
              <a:latin typeface="Frutiger LT Com 45 Light"/>
            </a:endParaRPr>
          </a:p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Beta testing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467896" y="2448104"/>
            <a:ext cx="1752600" cy="3724096"/>
          </a:xfrm>
          <a:prstGeom prst="rect">
            <a:avLst/>
          </a:prstGeom>
          <a:solidFill>
            <a:schemeClr val="bg2"/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AutoBuild</a:t>
            </a:r>
          </a:p>
          <a:p>
            <a:endParaRPr lang="cs-CZ" sz="1000" dirty="0" smtClean="0">
              <a:solidFill>
                <a:srgbClr val="777777"/>
              </a:solidFill>
              <a:latin typeface="Frutiger LT Com 45 Light"/>
            </a:endParaRPr>
          </a:p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Autotest</a:t>
            </a:r>
          </a:p>
          <a:p>
            <a:endParaRPr lang="cs-CZ" sz="1000" dirty="0">
              <a:solidFill>
                <a:srgbClr val="777777"/>
              </a:solidFill>
              <a:latin typeface="Frutiger LT Com 45 Light"/>
            </a:endParaRPr>
          </a:p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Semaphore</a:t>
            </a:r>
          </a:p>
          <a:p>
            <a:endParaRPr lang="cs-CZ" sz="1000" dirty="0">
              <a:solidFill>
                <a:srgbClr val="777777"/>
              </a:solidFill>
              <a:latin typeface="Frutiger LT Com 45 Light"/>
            </a:endParaRPr>
          </a:p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Code review</a:t>
            </a:r>
          </a:p>
          <a:p>
            <a:endParaRPr lang="cs-CZ" sz="1000" dirty="0" smtClean="0">
              <a:solidFill>
                <a:srgbClr val="777777"/>
              </a:solidFill>
              <a:latin typeface="Frutiger LT Com 45 Light"/>
            </a:endParaRPr>
          </a:p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Project monitoring</a:t>
            </a:r>
          </a:p>
          <a:p>
            <a:endParaRPr lang="cs-CZ" sz="1000" dirty="0">
              <a:solidFill>
                <a:srgbClr val="777777"/>
              </a:solidFill>
              <a:latin typeface="Frutiger LT Com 45 Light"/>
            </a:endParaRPr>
          </a:p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Performance tests</a:t>
            </a:r>
          </a:p>
          <a:p>
            <a:endParaRPr lang="cs-CZ" sz="1000" dirty="0">
              <a:solidFill>
                <a:srgbClr val="777777"/>
              </a:solidFill>
              <a:latin typeface="Frutiger LT Com 45 Light"/>
            </a:endParaRPr>
          </a:p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Community test.</a:t>
            </a:r>
          </a:p>
          <a:p>
            <a:endParaRPr lang="cs-CZ" sz="1000" dirty="0">
              <a:solidFill>
                <a:srgbClr val="777777"/>
              </a:solidFill>
              <a:latin typeface="Frutiger LT Com 45 Light"/>
            </a:endParaRPr>
          </a:p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Virtualization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478592" y="2448104"/>
            <a:ext cx="1752600" cy="2831544"/>
          </a:xfrm>
          <a:prstGeom prst="rect">
            <a:avLst/>
          </a:prstGeom>
          <a:solidFill>
            <a:schemeClr val="bg2"/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Date driven dev.</a:t>
            </a:r>
          </a:p>
          <a:p>
            <a:endParaRPr lang="cs-CZ" sz="1000" dirty="0" smtClean="0">
              <a:solidFill>
                <a:srgbClr val="777777"/>
              </a:solidFill>
              <a:latin typeface="Frutiger LT Com 45 Light"/>
            </a:endParaRPr>
          </a:p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GIT, branches</a:t>
            </a:r>
          </a:p>
          <a:p>
            <a:endParaRPr lang="cs-CZ" sz="1000" dirty="0">
              <a:solidFill>
                <a:srgbClr val="777777"/>
              </a:solidFill>
              <a:latin typeface="Frutiger LT Com 45 Light"/>
            </a:endParaRPr>
          </a:p>
          <a:p>
            <a:r>
              <a:rPr lang="cs-CZ" sz="1600" dirty="0">
                <a:solidFill>
                  <a:srgbClr val="777777"/>
                </a:solidFill>
                <a:latin typeface="Frutiger LT Com 45 Light"/>
              </a:rPr>
              <a:t>Hourly builds</a:t>
            </a:r>
          </a:p>
          <a:p>
            <a:endParaRPr lang="cs-CZ" sz="1000" dirty="0">
              <a:solidFill>
                <a:srgbClr val="777777"/>
              </a:solidFill>
              <a:latin typeface="Frutiger LT Com 45 Light"/>
            </a:endParaRPr>
          </a:p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Train model</a:t>
            </a:r>
          </a:p>
          <a:p>
            <a:endParaRPr lang="cs-CZ" sz="1000" dirty="0">
              <a:solidFill>
                <a:srgbClr val="777777"/>
              </a:solidFill>
              <a:latin typeface="Frutiger LT Com 45 Light"/>
            </a:endParaRPr>
          </a:p>
          <a:p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Exploratory tests</a:t>
            </a:r>
          </a:p>
          <a:p>
            <a:endParaRPr lang="cs-CZ" sz="1000" dirty="0">
              <a:solidFill>
                <a:srgbClr val="777777"/>
              </a:solidFill>
              <a:latin typeface="Frutiger LT Com 45 Light"/>
            </a:endParaRPr>
          </a:p>
          <a:p>
            <a:r>
              <a:rPr lang="en-US" sz="1600" dirty="0" smtClean="0">
                <a:solidFill>
                  <a:srgbClr val="777777"/>
                </a:solidFill>
                <a:latin typeface="Frutiger LT Com 45 Light"/>
              </a:rPr>
              <a:t>GO / NO GO</a:t>
            </a:r>
          </a:p>
          <a:p>
            <a:endParaRPr lang="en-US" sz="1000" dirty="0" smtClean="0">
              <a:solidFill>
                <a:srgbClr val="777777"/>
              </a:solidFill>
              <a:latin typeface="Frutiger LT Com 45 Light"/>
            </a:endParaRPr>
          </a:p>
          <a:p>
            <a:r>
              <a:rPr lang="en-US" sz="1600" dirty="0" smtClean="0">
                <a:solidFill>
                  <a:srgbClr val="777777"/>
                </a:solidFill>
                <a:latin typeface="Frutiger LT Com 45 Light"/>
              </a:rPr>
              <a:t>(</a:t>
            </a:r>
            <a:r>
              <a:rPr lang="cs-CZ" sz="1600" dirty="0" smtClean="0">
                <a:solidFill>
                  <a:srgbClr val="777777"/>
                </a:solidFill>
                <a:latin typeface="Frutiger LT Com 45 Light"/>
              </a:rPr>
              <a:t>On-prem</a:t>
            </a:r>
            <a:r>
              <a:rPr lang="en-US" sz="1600" dirty="0" smtClean="0">
                <a:solidFill>
                  <a:srgbClr val="777777"/>
                </a:solidFill>
                <a:latin typeface="Frutiger LT Com 45 Light"/>
              </a:rPr>
              <a:t>)</a:t>
            </a:r>
            <a:endParaRPr lang="cs-CZ" sz="1600" dirty="0" smtClean="0">
              <a:solidFill>
                <a:srgbClr val="777777"/>
              </a:solidFill>
              <a:latin typeface="Frutiger LT Com 45 Ligh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481912" y="2448104"/>
            <a:ext cx="1752600" cy="3724096"/>
          </a:xfrm>
          <a:prstGeom prst="rect">
            <a:avLst/>
          </a:prstGeom>
          <a:solidFill>
            <a:schemeClr val="bg2"/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777777"/>
                </a:solidFill>
                <a:latin typeface="Frutiger LT Com 45 Light"/>
              </a:rPr>
              <a:t>Testing cloud, All-In-one </a:t>
            </a:r>
            <a:r>
              <a:rPr lang="en-US" sz="1600" dirty="0" err="1" smtClean="0">
                <a:solidFill>
                  <a:srgbClr val="777777"/>
                </a:solidFill>
                <a:latin typeface="Frutiger LT Com 45 Light"/>
              </a:rPr>
              <a:t>env</a:t>
            </a:r>
            <a:r>
              <a:rPr lang="en-US" sz="1600" dirty="0" smtClean="0">
                <a:solidFill>
                  <a:srgbClr val="777777"/>
                </a:solidFill>
                <a:latin typeface="Frutiger LT Com 45 Light"/>
              </a:rPr>
              <a:t>.</a:t>
            </a:r>
            <a:endParaRPr lang="cs-CZ" sz="1600" dirty="0">
              <a:solidFill>
                <a:srgbClr val="777777"/>
              </a:solidFill>
              <a:latin typeface="Frutiger LT Com 45 Light"/>
            </a:endParaRPr>
          </a:p>
          <a:p>
            <a:endParaRPr lang="cs-CZ" sz="1000" dirty="0">
              <a:solidFill>
                <a:srgbClr val="777777"/>
              </a:solidFill>
              <a:latin typeface="Frutiger LT Com 45 Light"/>
            </a:endParaRPr>
          </a:p>
          <a:p>
            <a:r>
              <a:rPr lang="en-US" sz="1600" dirty="0" smtClean="0">
                <a:solidFill>
                  <a:srgbClr val="777777"/>
                </a:solidFill>
                <a:latin typeface="Frutiger LT Com 45 Light"/>
              </a:rPr>
              <a:t>Incremental builds</a:t>
            </a:r>
            <a:endParaRPr lang="cs-CZ" sz="1600" dirty="0" smtClean="0">
              <a:solidFill>
                <a:srgbClr val="777777"/>
              </a:solidFill>
              <a:latin typeface="Frutiger LT Com 45 Light"/>
            </a:endParaRPr>
          </a:p>
          <a:p>
            <a:endParaRPr lang="cs-CZ" sz="1000" dirty="0" smtClean="0">
              <a:solidFill>
                <a:srgbClr val="777777"/>
              </a:solidFill>
              <a:latin typeface="Frutiger LT Com 45 Light"/>
            </a:endParaRPr>
          </a:p>
          <a:p>
            <a:r>
              <a:rPr lang="en-US" sz="1600" dirty="0" smtClean="0">
                <a:solidFill>
                  <a:srgbClr val="777777"/>
                </a:solidFill>
                <a:latin typeface="Frutiger LT Com 45 Light"/>
              </a:rPr>
              <a:t>Integration in dev.</a:t>
            </a:r>
            <a:endParaRPr lang="cs-CZ" sz="1600" dirty="0" smtClean="0">
              <a:solidFill>
                <a:srgbClr val="777777"/>
              </a:solidFill>
              <a:latin typeface="Frutiger LT Com 45 Light"/>
            </a:endParaRPr>
          </a:p>
          <a:p>
            <a:endParaRPr lang="cs-CZ" sz="1000" dirty="0">
              <a:solidFill>
                <a:srgbClr val="777777"/>
              </a:solidFill>
              <a:latin typeface="Frutiger LT Com 45 Light"/>
            </a:endParaRPr>
          </a:p>
          <a:p>
            <a:r>
              <a:rPr lang="en-US" sz="1600" dirty="0" smtClean="0">
                <a:solidFill>
                  <a:srgbClr val="777777"/>
                </a:solidFill>
                <a:latin typeface="Frutiger LT Com 45 Light"/>
              </a:rPr>
              <a:t>Deployment tests</a:t>
            </a:r>
            <a:endParaRPr lang="cs-CZ" sz="1600" dirty="0">
              <a:solidFill>
                <a:srgbClr val="777777"/>
              </a:solidFill>
              <a:latin typeface="Frutiger LT Com 45 Light"/>
            </a:endParaRPr>
          </a:p>
          <a:p>
            <a:endParaRPr lang="cs-CZ" sz="1000" dirty="0">
              <a:solidFill>
                <a:srgbClr val="777777"/>
              </a:solidFill>
              <a:latin typeface="Frutiger LT Com 45 Light"/>
            </a:endParaRPr>
          </a:p>
          <a:p>
            <a:r>
              <a:rPr lang="en-US" sz="1600" dirty="0" smtClean="0">
                <a:solidFill>
                  <a:srgbClr val="777777"/>
                </a:solidFill>
                <a:latin typeface="Frutiger LT Com 45 Light"/>
              </a:rPr>
              <a:t>Cloud monitoring</a:t>
            </a:r>
            <a:endParaRPr lang="cs-CZ" sz="1600" dirty="0" smtClean="0">
              <a:solidFill>
                <a:srgbClr val="777777"/>
              </a:solidFill>
              <a:latin typeface="Frutiger LT Com 45 Light"/>
            </a:endParaRPr>
          </a:p>
          <a:p>
            <a:endParaRPr lang="cs-CZ" sz="1000" dirty="0">
              <a:solidFill>
                <a:srgbClr val="777777"/>
              </a:solidFill>
              <a:latin typeface="Frutiger LT Com 45 Light"/>
            </a:endParaRPr>
          </a:p>
          <a:p>
            <a:r>
              <a:rPr lang="en-US" sz="1600" dirty="0" smtClean="0">
                <a:solidFill>
                  <a:srgbClr val="777777"/>
                </a:solidFill>
                <a:latin typeface="Frutiger LT Com 45 Light"/>
              </a:rPr>
              <a:t>Feature flags</a:t>
            </a:r>
            <a:endParaRPr lang="cs-CZ" sz="1600" dirty="0" smtClean="0">
              <a:solidFill>
                <a:srgbClr val="777777"/>
              </a:solidFill>
              <a:latin typeface="Frutiger LT Com 45 Light"/>
            </a:endParaRPr>
          </a:p>
          <a:p>
            <a:endParaRPr lang="cs-CZ" sz="1000" dirty="0">
              <a:solidFill>
                <a:srgbClr val="777777"/>
              </a:solidFill>
              <a:latin typeface="Frutiger LT Com 45 Light"/>
            </a:endParaRPr>
          </a:p>
          <a:p>
            <a:r>
              <a:rPr lang="en-US" sz="1600" dirty="0" smtClean="0">
                <a:solidFill>
                  <a:srgbClr val="777777"/>
                </a:solidFill>
                <a:latin typeface="Frutiger LT Com 45 Light"/>
              </a:rPr>
              <a:t>Automation</a:t>
            </a:r>
            <a:endParaRPr lang="cs-CZ" sz="1600" dirty="0" smtClean="0">
              <a:solidFill>
                <a:srgbClr val="777777"/>
              </a:solidFill>
              <a:latin typeface="Frutiger LT Com 45 Light"/>
            </a:endParaRPr>
          </a:p>
        </p:txBody>
      </p:sp>
    </p:spTree>
    <p:extLst>
      <p:ext uri="{BB962C8B-B14F-4D97-AF65-F5344CB8AC3E}">
        <p14:creationId xmlns:p14="http://schemas.microsoft.com/office/powerpoint/2010/main" val="4186482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2" grpId="0" animBg="1"/>
      <p:bldP spid="7" grpId="0" animBg="1"/>
      <p:bldP spid="6" grpId="0" animBg="1"/>
      <p:bldP spid="8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Results</a:t>
            </a:r>
            <a:endParaRPr lang="en-US" dirty="0"/>
          </a:p>
        </p:txBody>
      </p:sp>
      <p:graphicFrame>
        <p:nvGraphicFramePr>
          <p:cNvPr id="5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7725104"/>
              </p:ext>
            </p:extLst>
          </p:nvPr>
        </p:nvGraphicFramePr>
        <p:xfrm>
          <a:off x="457200" y="1905000"/>
          <a:ext cx="8229600" cy="42211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965251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y-GB" smtClean="0">
                <a:latin typeface="Frutiger LT Std 75 Black" charset="0"/>
                <a:cs typeface="Frutiger LT Std 75 Black" charset="0"/>
              </a:rPr>
              <a:t>Questions?</a:t>
            </a:r>
            <a:endParaRPr lang="en-US" dirty="0" smtClean="0">
              <a:latin typeface="Frutiger LT Std 75 Black" charset="0"/>
              <a:cs typeface="Frutiger LT Std 75 Black" charset="0"/>
            </a:endParaRPr>
          </a:p>
        </p:txBody>
      </p:sp>
      <p:sp>
        <p:nvSpPr>
          <p:cNvPr id="15363" name="Rectangle 3"/>
          <p:cNvSpPr>
            <a:spLocks noGrp="1"/>
          </p:cNvSpPr>
          <p:nvPr>
            <p:ph type="body" idx="1"/>
          </p:nvPr>
        </p:nvSpPr>
        <p:spPr>
          <a:xfrm>
            <a:off x="2819400" y="1905000"/>
            <a:ext cx="4114800" cy="4221163"/>
          </a:xfrm>
        </p:spPr>
        <p:txBody>
          <a:bodyPr/>
          <a:lstStyle/>
          <a:p>
            <a:pPr eaLnBrk="1" hangingPunct="1"/>
            <a:endParaRPr lang="cy-GB" smtClean="0">
              <a:latin typeface="Frutiger LT Std 55 Roman" pitchFamily="34" charset="0"/>
              <a:cs typeface="Frutiger LT Std 55 Roman" pitchFamily="34" charset="0"/>
            </a:endParaRPr>
          </a:p>
          <a:p>
            <a:pPr eaLnBrk="1" hangingPunct="1"/>
            <a:endParaRPr lang="cy-GB" smtClean="0">
              <a:latin typeface="Frutiger LT Std 55 Roman" pitchFamily="34" charset="0"/>
              <a:cs typeface="Frutiger LT Std 55 Roman" pitchFamily="34" charset="0"/>
            </a:endParaRPr>
          </a:p>
          <a:p>
            <a:pPr eaLnBrk="1" hangingPunct="1"/>
            <a:endParaRPr lang="cy-GB" smtClean="0">
              <a:latin typeface="Frutiger LT Std 55 Roman" pitchFamily="34" charset="0"/>
              <a:cs typeface="Frutiger LT Std 55 Roman" pitchFamily="34" charset="0"/>
            </a:endParaRPr>
          </a:p>
          <a:p>
            <a:pPr eaLnBrk="1" hangingPunct="1"/>
            <a:endParaRPr lang="cy-GB" sz="2800" smtClean="0">
              <a:latin typeface="Frutiger LT Std 45 Light" pitchFamily="34" charset="0"/>
              <a:cs typeface="Frutiger LT Std 55 Roman" pitchFamily="34" charset="0"/>
            </a:endParaRPr>
          </a:p>
          <a:p>
            <a:pPr eaLnBrk="1" hangingPunct="1"/>
            <a:endParaRPr lang="cy-GB" sz="2800" smtClean="0">
              <a:latin typeface="Frutiger LT Std 45 Light" pitchFamily="34" charset="0"/>
              <a:cs typeface="Frutiger LT Std 55 Roman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1703514"/>
            <a:ext cx="7924800" cy="4629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949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4"/>
          <p:cNvSpPr txBox="1">
            <a:spLocks noChangeArrowheads="1"/>
          </p:cNvSpPr>
          <p:nvPr/>
        </p:nvSpPr>
        <p:spPr>
          <a:xfrm>
            <a:off x="609600" y="1857374"/>
            <a:ext cx="6477000" cy="46958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777777"/>
                </a:solidFill>
                <a:effectLst/>
                <a:uLnTx/>
                <a:uFillTx/>
                <a:latin typeface="Frutiger LT Std 55 Roman"/>
                <a:ea typeface="+mn-ea"/>
                <a:cs typeface="Frutiger LT Std 55 Roman"/>
              </a:rPr>
              <a:t>Zden</a:t>
            </a:r>
            <a:r>
              <a:rPr kumimoji="0" lang="cs-CZ" sz="2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777777"/>
                </a:solidFill>
                <a:effectLst/>
                <a:uLnTx/>
                <a:uFillTx/>
                <a:latin typeface="Frutiger LT Std 55 Roman"/>
                <a:ea typeface="+mn-ea"/>
                <a:cs typeface="Frutiger LT Std 55 Roman"/>
              </a:rPr>
              <a:t>ěk</a:t>
            </a:r>
            <a: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77777"/>
                </a:solidFill>
                <a:effectLst/>
                <a:uLnTx/>
                <a:uFillTx/>
                <a:latin typeface="Frutiger LT Std 55 Roman"/>
                <a:ea typeface="+mn-ea"/>
                <a:cs typeface="Frutiger LT Std 55 Roman"/>
              </a:rPr>
              <a:t> Samuel</a:t>
            </a:r>
          </a:p>
          <a:p>
            <a:pPr marL="342900" marR="0" lvl="0" indent="-342900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77777"/>
                </a:solidFill>
                <a:effectLst/>
                <a:uLnTx/>
                <a:uFillTx/>
                <a:latin typeface="Frutiger LT Std 55 Roman"/>
                <a:ea typeface="+mn-ea"/>
                <a:cs typeface="Frutiger LT Std 55 Roman"/>
              </a:rPr>
              <a:t>QA </a:t>
            </a:r>
            <a:r>
              <a:rPr kumimoji="0" lang="cs-CZ" sz="2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777777"/>
                </a:solidFill>
                <a:effectLst/>
                <a:uLnTx/>
                <a:uFillTx/>
                <a:latin typeface="Frutiger LT Std 55 Roman"/>
                <a:ea typeface="+mn-ea"/>
                <a:cs typeface="Frutiger LT Std 55 Roman"/>
              </a:rPr>
              <a:t>manager</a:t>
            </a:r>
            <a:endParaRPr kumimoji="0" lang="cs-CZ" sz="2200" b="0" i="0" u="none" strike="noStrike" kern="1200" cap="none" spc="0" normalizeH="0" baseline="0" noProof="0" dirty="0" smtClean="0">
              <a:ln>
                <a:noFill/>
              </a:ln>
              <a:solidFill>
                <a:srgbClr val="777777"/>
              </a:solidFill>
              <a:effectLst/>
              <a:uLnTx/>
              <a:uFillTx/>
              <a:latin typeface="Frutiger LT Std 55 Roman"/>
              <a:ea typeface="+mn-ea"/>
              <a:cs typeface="Frutiger LT Std 55 Roman"/>
            </a:endParaRPr>
          </a:p>
          <a:p>
            <a:pPr marL="342900" marR="0" lvl="0" indent="-342900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77777"/>
                </a:solidFill>
                <a:effectLst/>
                <a:uLnTx/>
                <a:uFillTx/>
                <a:latin typeface="Frutiger LT Std 55 Roman"/>
                <a:ea typeface="+mn-ea"/>
                <a:cs typeface="Frutiger LT Std 55 Roman"/>
              </a:rPr>
              <a:t>zsamuel@kerio.com</a:t>
            </a:r>
            <a:endParaRPr kumimoji="0" lang="en-US" sz="2200" b="0" i="0" u="none" strike="noStrike" kern="1200" cap="none" spc="0" normalizeH="0" baseline="0" noProof="0" dirty="0" smtClean="0">
              <a:ln>
                <a:noFill/>
              </a:ln>
              <a:solidFill>
                <a:srgbClr val="777777"/>
              </a:solidFill>
              <a:effectLst/>
              <a:uLnTx/>
              <a:uFillTx/>
              <a:latin typeface="Frutiger LT Std 55 Roman"/>
              <a:ea typeface="+mn-ea"/>
              <a:cs typeface="Frutiger LT Std 55 Roman"/>
            </a:endParaRPr>
          </a:p>
          <a:p>
            <a:pPr marL="342900" marR="0" lvl="0" indent="-342900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77777"/>
                </a:solidFill>
                <a:effectLst/>
                <a:uLnTx/>
                <a:uFillTx/>
                <a:latin typeface="Frutiger LT Std 55 Roman"/>
                <a:ea typeface="+mn-ea"/>
                <a:cs typeface="Frutiger LT Std 55 Roman"/>
              </a:rPr>
              <a:t>Kerio</a:t>
            </a:r>
            <a: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77777"/>
                </a:solidFill>
                <a:effectLst/>
                <a:uLnTx/>
                <a:uFillTx/>
                <a:latin typeface="Frutiger LT Std 55 Roman"/>
                <a:ea typeface="+mn-ea"/>
                <a:cs typeface="Frutiger LT Std 55 Roman"/>
              </a:rPr>
              <a:t> Technologies</a:t>
            </a:r>
            <a:endParaRPr kumimoji="0" lang="en-US" sz="2200" b="0" i="0" u="none" strike="noStrike" kern="1200" cap="none" spc="0" normalizeH="0" baseline="0" noProof="0" dirty="0" smtClean="0">
              <a:ln>
                <a:noFill/>
              </a:ln>
              <a:solidFill>
                <a:srgbClr val="777777"/>
              </a:solidFill>
              <a:effectLst/>
              <a:uLnTx/>
              <a:uFillTx/>
              <a:latin typeface="Frutiger LT Std 55 Roman"/>
              <a:ea typeface="+mn-ea"/>
              <a:cs typeface="Frutiger LT Std 55 Roman"/>
            </a:endParaRPr>
          </a:p>
          <a:p>
            <a:pPr marL="342900" marR="0" lvl="0" indent="-342900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200" dirty="0" smtClean="0">
              <a:solidFill>
                <a:srgbClr val="777777"/>
              </a:solidFill>
              <a:latin typeface="Frutiger LT Std 55 Roman"/>
              <a:cs typeface="Frutiger LT Std 55 Roman"/>
            </a:endParaRPr>
          </a:p>
          <a:p>
            <a:pPr marL="342900" marR="0" lvl="0" indent="-342900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200" b="0" i="0" u="none" strike="noStrike" kern="1200" cap="none" spc="0" normalizeH="0" baseline="0" noProof="0" dirty="0" smtClean="0">
              <a:ln>
                <a:noFill/>
              </a:ln>
              <a:solidFill>
                <a:srgbClr val="777777"/>
              </a:solidFill>
              <a:effectLst/>
              <a:uLnTx/>
              <a:uFillTx/>
              <a:latin typeface="Frutiger LT Std 55 Roman"/>
              <a:ea typeface="+mn-ea"/>
              <a:cs typeface="Frutiger LT Std 55 Roman"/>
            </a:endParaRPr>
          </a:p>
          <a:p>
            <a:pPr marL="342900" marR="0" lvl="0" indent="-342900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200" dirty="0" smtClean="0">
              <a:solidFill>
                <a:srgbClr val="777777"/>
              </a:solidFill>
              <a:latin typeface="Frutiger LT Std 55 Roman"/>
              <a:cs typeface="Frutiger LT Std 55 Roman"/>
            </a:endParaRPr>
          </a:p>
          <a:p>
            <a:pPr marL="342900" marR="0" lvl="0" indent="-342900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200" b="0" i="0" u="none" strike="noStrike" kern="1200" cap="none" spc="0" normalizeH="0" baseline="0" noProof="0" dirty="0" smtClean="0">
              <a:ln>
                <a:noFill/>
              </a:ln>
              <a:solidFill>
                <a:srgbClr val="777777"/>
              </a:solidFill>
              <a:effectLst/>
              <a:uLnTx/>
              <a:uFillTx/>
              <a:latin typeface="Frutiger LT Std 55 Roman"/>
              <a:ea typeface="+mn-ea"/>
              <a:cs typeface="Frutiger LT Std 55 Roman"/>
            </a:endParaRPr>
          </a:p>
          <a:p>
            <a:pPr marL="342900" marR="0" lvl="0" indent="-342900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200" dirty="0" smtClean="0">
              <a:solidFill>
                <a:srgbClr val="777777"/>
              </a:solidFill>
              <a:latin typeface="Frutiger LT Std 55 Roman"/>
              <a:cs typeface="Frutiger LT Std 55 Roman"/>
            </a:endParaRPr>
          </a:p>
          <a:p>
            <a:pPr marL="342900" marR="0" lvl="0" indent="-342900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 smtClean="0">
              <a:ln>
                <a:noFill/>
              </a:ln>
              <a:solidFill>
                <a:srgbClr val="777777"/>
              </a:solidFill>
              <a:effectLst/>
              <a:uLnTx/>
              <a:uFillTx/>
              <a:latin typeface="Frutiger LT Std 55 Roman"/>
              <a:ea typeface="+mn-ea"/>
              <a:cs typeface="Frutiger LT Std 55 Roman"/>
            </a:endParaRPr>
          </a:p>
          <a:p>
            <a:pPr marL="342900" marR="0" lvl="0" indent="-342900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77777"/>
                </a:solidFill>
                <a:effectLst/>
                <a:uLnTx/>
                <a:uFillTx/>
                <a:latin typeface="Frutiger LT Std 55 Roman"/>
                <a:ea typeface="+mn-ea"/>
                <a:cs typeface="Frutiger LT Std 55 Roman"/>
              </a:rPr>
              <a:t>Sources:</a:t>
            </a:r>
          </a:p>
          <a:p>
            <a:pPr marL="800100" lvl="1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US" sz="1000" dirty="0" smtClean="0">
                <a:solidFill>
                  <a:srgbClr val="777777"/>
                </a:solidFill>
                <a:latin typeface="Frutiger LT Std 55 Roman"/>
                <a:cs typeface="Frutiger LT Std 55 Roman"/>
              </a:rPr>
              <a:t>Scrum diagram by </a:t>
            </a:r>
          </a:p>
          <a:p>
            <a:pPr marL="800100" lvl="1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kumimoji="0" 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77777"/>
                </a:solidFill>
                <a:effectLst/>
                <a:uLnTx/>
                <a:uFillTx/>
                <a:latin typeface="Frutiger LT Std 55 Roman"/>
                <a:ea typeface="+mn-ea"/>
                <a:cs typeface="Frutiger LT Std 55 Roman"/>
                <a:hlinkClick r:id="rId3"/>
              </a:rPr>
              <a:t>Continuous delivery</a:t>
            </a:r>
            <a:endParaRPr kumimoji="0" lang="en-US" sz="1000" b="0" i="0" u="none" strike="noStrike" kern="1200" cap="none" spc="0" normalizeH="0" baseline="0" noProof="0" dirty="0" smtClean="0">
              <a:ln>
                <a:noFill/>
              </a:ln>
              <a:solidFill>
                <a:srgbClr val="777777"/>
              </a:solidFill>
              <a:effectLst/>
              <a:uLnTx/>
              <a:uFillTx/>
              <a:latin typeface="Frutiger LT Std 55 Roman"/>
              <a:ea typeface="+mn-ea"/>
              <a:cs typeface="Frutiger LT Std 55 Roman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457200" y="914400"/>
            <a:ext cx="8229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1" hangingPunct="1"/>
            <a:r>
              <a:rPr lang="en-US" sz="3500" dirty="0">
                <a:solidFill>
                  <a:srgbClr val="112266"/>
                </a:solidFill>
                <a:latin typeface="Frutiger LT Std 55 Roman"/>
              </a:rPr>
              <a:t>Thank you for attention</a:t>
            </a:r>
          </a:p>
        </p:txBody>
      </p:sp>
      <p:pic>
        <p:nvPicPr>
          <p:cNvPr id="28674" name="Picture 2" descr="F:\!kerio\!qa\prezentace\zcu\mgsLogo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27223" y="5862402"/>
            <a:ext cx="990600" cy="2701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36148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914400"/>
            <a:ext cx="8382000" cy="685800"/>
          </a:xfrm>
        </p:spPr>
        <p:txBody>
          <a:bodyPr/>
          <a:lstStyle/>
          <a:p>
            <a:pPr eaLnBrk="1" hangingPunct="1"/>
            <a:r>
              <a:rPr lang="en-US" dirty="0" smtClean="0"/>
              <a:t>Kerio invitation</a:t>
            </a: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457200" y="1981200"/>
            <a:ext cx="8305800" cy="457200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6600"/>
              </a:buClr>
              <a:buSzPct val="70000"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smtClean="0">
              <a:ln>
                <a:noFill/>
              </a:ln>
              <a:solidFill>
                <a:srgbClr val="777777"/>
              </a:solidFill>
              <a:effectLst/>
              <a:uLnTx/>
              <a:uFillTx/>
              <a:latin typeface="Frutiger LT Std 55 Roman"/>
              <a:ea typeface="+mn-ea"/>
              <a:cs typeface="Frutiger LT Std 55 Roman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6600"/>
              </a:buClr>
              <a:buSzPct val="70000"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smtClean="0">
              <a:ln>
                <a:noFill/>
              </a:ln>
              <a:solidFill>
                <a:srgbClr val="777777"/>
              </a:solidFill>
              <a:effectLst/>
              <a:uLnTx/>
              <a:uFillTx/>
              <a:latin typeface="Frutiger LT Std 55 Roman"/>
              <a:ea typeface="+mn-ea"/>
              <a:cs typeface="Frutiger LT Std 55 Roman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6600"/>
              </a:buClr>
              <a:buSzPct val="70000"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smtClean="0">
              <a:ln>
                <a:noFill/>
              </a:ln>
              <a:solidFill>
                <a:srgbClr val="777777"/>
              </a:solidFill>
              <a:effectLst/>
              <a:uLnTx/>
              <a:uFillTx/>
              <a:latin typeface="Frutiger LT Std 55 Roman"/>
              <a:ea typeface="+mn-ea"/>
              <a:cs typeface="Frutiger LT Std 55 Roman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6600"/>
              </a:buClr>
              <a:buSzPct val="70000"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smtClean="0">
              <a:ln>
                <a:noFill/>
              </a:ln>
              <a:solidFill>
                <a:srgbClr val="777777"/>
              </a:solidFill>
              <a:effectLst/>
              <a:uLnTx/>
              <a:uFillTx/>
              <a:latin typeface="Frutiger LT Std 55 Roman"/>
              <a:ea typeface="+mn-ea"/>
              <a:cs typeface="Frutiger LT Std 55 Roman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6600"/>
              </a:buClr>
              <a:buSzPct val="70000"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smtClean="0">
              <a:ln>
                <a:noFill/>
              </a:ln>
              <a:solidFill>
                <a:srgbClr val="777777"/>
              </a:solidFill>
              <a:effectLst/>
              <a:uLnTx/>
              <a:uFillTx/>
              <a:latin typeface="Frutiger LT Std 55 Roman"/>
              <a:ea typeface="+mn-ea"/>
              <a:cs typeface="Frutiger LT Std 55 Roman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6600"/>
              </a:buClr>
              <a:buSzPct val="70000"/>
              <a:buFontTx/>
              <a:buNone/>
              <a:tabLst/>
              <a:defRPr/>
            </a:pPr>
            <a:endParaRPr kumimoji="0" lang="en-US" sz="2200" b="1" i="0" u="none" strike="noStrike" kern="1200" cap="none" spc="0" normalizeH="0" baseline="0" noProof="0" smtClean="0">
              <a:ln>
                <a:noFill/>
              </a:ln>
              <a:solidFill>
                <a:srgbClr val="777777"/>
              </a:solidFill>
              <a:effectLst/>
              <a:uLnTx/>
              <a:uFillTx/>
              <a:latin typeface="Frutiger LT Std 55 Roman"/>
              <a:ea typeface="+mn-ea"/>
              <a:cs typeface="Frutiger LT Std 55 Roman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6600"/>
              </a:buClr>
              <a:buSzPct val="70000"/>
              <a:buFontTx/>
              <a:buNone/>
              <a:tabLst/>
              <a:defRPr/>
            </a:pPr>
            <a:r>
              <a:rPr kumimoji="0" lang="cs-CZ" sz="2200" b="1" i="0" u="none" strike="noStrike" kern="1200" cap="none" spc="0" normalizeH="0" baseline="0" noProof="0" smtClean="0">
                <a:ln>
                  <a:noFill/>
                </a:ln>
                <a:solidFill>
                  <a:srgbClr val="777777"/>
                </a:solidFill>
                <a:effectLst/>
                <a:uLnTx/>
                <a:uFillTx/>
                <a:latin typeface="Frutiger LT Std 55 Roman"/>
                <a:ea typeface="+mn-ea"/>
                <a:cs typeface="Frutiger LT Std 55 Roman"/>
              </a:rPr>
              <a:t>Kerio Technologies s.r.o.</a:t>
            </a:r>
            <a:r>
              <a:rPr kumimoji="0" lang="cs-CZ" sz="2200" b="0" i="0" u="none" strike="noStrike" kern="1200" cap="none" spc="0" normalizeH="0" baseline="0" noProof="0" smtClean="0">
                <a:ln>
                  <a:noFill/>
                </a:ln>
                <a:solidFill>
                  <a:srgbClr val="777777"/>
                </a:solidFill>
                <a:effectLst/>
                <a:uLnTx/>
                <a:uFillTx/>
                <a:latin typeface="Frutiger LT Std 55 Roman"/>
                <a:ea typeface="+mn-ea"/>
                <a:cs typeface="Frutiger LT Std 55 Roman"/>
              </a:rPr>
              <a:t> </a:t>
            </a:r>
            <a:endParaRPr kumimoji="0" lang="en-US" sz="2200" b="0" i="0" u="none" strike="noStrike" kern="1200" cap="none" spc="0" normalizeH="0" baseline="0" noProof="0" smtClean="0">
              <a:ln>
                <a:noFill/>
              </a:ln>
              <a:solidFill>
                <a:srgbClr val="777777"/>
              </a:solidFill>
              <a:effectLst/>
              <a:uLnTx/>
              <a:uFillTx/>
              <a:latin typeface="Frutiger LT Std 55 Roman"/>
              <a:ea typeface="+mn-ea"/>
              <a:cs typeface="Frutiger LT Std 55 Roman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6600"/>
              </a:buClr>
              <a:buSzPct val="70000"/>
              <a:buFontTx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777777"/>
                </a:solidFill>
                <a:effectLst/>
                <a:uLnTx/>
                <a:uFillTx/>
                <a:latin typeface="Frutiger LT Std 55 Roman"/>
                <a:ea typeface="+mn-ea"/>
                <a:cs typeface="Frutiger LT Std 55 Roman"/>
              </a:rPr>
              <a:t>A</a:t>
            </a:r>
            <a:r>
              <a:rPr kumimoji="0" lang="cs-CZ" sz="2200" b="0" i="0" u="none" strike="noStrike" kern="1200" cap="none" spc="0" normalizeH="0" baseline="0" noProof="0" smtClean="0">
                <a:ln>
                  <a:noFill/>
                </a:ln>
                <a:solidFill>
                  <a:srgbClr val="777777"/>
                </a:solidFill>
                <a:effectLst/>
                <a:uLnTx/>
                <a:uFillTx/>
                <a:latin typeface="Frutiger LT Std 55 Roman"/>
                <a:ea typeface="+mn-ea"/>
                <a:cs typeface="Frutiger LT Std 55 Roman"/>
              </a:rPr>
              <a:t>nglické nábřeží 1 </a:t>
            </a:r>
            <a:endParaRPr kumimoji="0" lang="en-US" sz="2200" b="0" i="0" u="none" strike="noStrike" kern="1200" cap="none" spc="0" normalizeH="0" baseline="0" noProof="0" smtClean="0">
              <a:ln>
                <a:noFill/>
              </a:ln>
              <a:solidFill>
                <a:srgbClr val="777777"/>
              </a:solidFill>
              <a:effectLst/>
              <a:uLnTx/>
              <a:uFillTx/>
              <a:latin typeface="Frutiger LT Std 55 Roman"/>
              <a:ea typeface="+mn-ea"/>
              <a:cs typeface="Frutiger LT Std 55 Roman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6600"/>
              </a:buClr>
              <a:buSzPct val="70000"/>
              <a:buFontTx/>
              <a:buNone/>
              <a:tabLst/>
              <a:defRPr/>
            </a:pPr>
            <a:r>
              <a:rPr kumimoji="0" lang="cs-CZ" sz="2200" b="0" i="0" u="none" strike="noStrike" kern="1200" cap="none" spc="0" normalizeH="0" baseline="0" noProof="0" smtClean="0">
                <a:ln>
                  <a:noFill/>
                </a:ln>
                <a:solidFill>
                  <a:srgbClr val="777777"/>
                </a:solidFill>
                <a:effectLst/>
                <a:uLnTx/>
                <a:uFillTx/>
                <a:latin typeface="Frutiger LT Std 55 Roman"/>
                <a:ea typeface="+mn-ea"/>
                <a:cs typeface="Frutiger LT Std 55 Roman"/>
              </a:rPr>
              <a:t>301 49 Plzeň </a:t>
            </a:r>
            <a:endParaRPr kumimoji="0" lang="en-US" sz="2200" b="0" i="0" u="none" strike="noStrike" kern="1200" cap="none" spc="0" normalizeH="0" baseline="0" noProof="0" smtClean="0">
              <a:ln>
                <a:noFill/>
              </a:ln>
              <a:solidFill>
                <a:srgbClr val="777777"/>
              </a:solidFill>
              <a:effectLst/>
              <a:uLnTx/>
              <a:uFillTx/>
              <a:latin typeface="Frutiger LT Std 55 Roman"/>
              <a:ea typeface="+mn-ea"/>
              <a:cs typeface="Frutiger LT Std 55 Roman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6600"/>
              </a:buClr>
              <a:buSzPct val="70000"/>
              <a:buFontTx/>
              <a:buNone/>
              <a:tabLst/>
              <a:defRPr/>
            </a:pPr>
            <a:r>
              <a:rPr kumimoji="0" lang="cs-CZ" sz="2200" b="0" i="0" u="none" strike="noStrike" kern="1200" cap="none" spc="0" normalizeH="0" baseline="0" noProof="0" smtClean="0">
                <a:ln>
                  <a:noFill/>
                </a:ln>
                <a:solidFill>
                  <a:srgbClr val="777777"/>
                </a:solidFill>
                <a:effectLst/>
                <a:uLnTx/>
                <a:uFillTx/>
                <a:latin typeface="Frutiger LT Std 55 Roman"/>
                <a:ea typeface="+mn-ea"/>
                <a:cs typeface="Frutiger LT Std 55 Roman"/>
                <a:hlinkClick r:id="rId2"/>
              </a:rPr>
              <a:t>info@kerio.cz</a:t>
            </a:r>
            <a:endParaRPr kumimoji="0" lang="en-US" sz="2200" b="0" i="0" u="none" strike="noStrike" kern="1200" cap="none" spc="0" normalizeH="0" baseline="0" noProof="0" smtClean="0">
              <a:ln>
                <a:noFill/>
              </a:ln>
              <a:solidFill>
                <a:srgbClr val="777777"/>
              </a:solidFill>
              <a:effectLst/>
              <a:uLnTx/>
              <a:uFillTx/>
              <a:latin typeface="Frutiger LT Std 55 Roman"/>
              <a:ea typeface="+mn-ea"/>
              <a:cs typeface="Frutiger LT Std 55 Roman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6600"/>
              </a:buClr>
              <a:buSzPct val="70000"/>
              <a:buFontTx/>
              <a:buNone/>
              <a:tabLst/>
              <a:defRPr/>
            </a:pPr>
            <a:r>
              <a:rPr kumimoji="0" lang="cs-CZ" sz="2200" b="0" i="0" u="none" strike="noStrike" kern="1200" cap="none" spc="0" normalizeH="0" baseline="0" noProof="0" smtClean="0">
                <a:ln>
                  <a:noFill/>
                </a:ln>
                <a:solidFill>
                  <a:srgbClr val="777777"/>
                </a:solidFill>
                <a:effectLst/>
                <a:uLnTx/>
                <a:uFillTx/>
                <a:latin typeface="Frutiger LT Std 55 Roman"/>
                <a:ea typeface="+mn-ea"/>
                <a:cs typeface="Frutiger LT Std 55 Roman"/>
                <a:hlinkClick r:id="rId3"/>
              </a:rPr>
              <a:t>www.kerio.cz</a:t>
            </a:r>
            <a:r>
              <a:rPr kumimoji="0" lang="cs-CZ" sz="2200" b="0" i="0" u="none" strike="noStrike" kern="1200" cap="none" spc="0" normalizeH="0" baseline="0" noProof="0" smtClean="0">
                <a:ln>
                  <a:noFill/>
                </a:ln>
                <a:solidFill>
                  <a:srgbClr val="777777"/>
                </a:solidFill>
                <a:effectLst/>
                <a:uLnTx/>
                <a:uFillTx/>
                <a:latin typeface="Frutiger LT Std 55 Roman"/>
                <a:ea typeface="+mn-ea"/>
                <a:cs typeface="Frutiger LT Std 55 Roman"/>
              </a:rPr>
              <a:t/>
            </a:r>
            <a:br>
              <a:rPr kumimoji="0" lang="cs-CZ" sz="2200" b="0" i="0" u="none" strike="noStrike" kern="1200" cap="none" spc="0" normalizeH="0" baseline="0" noProof="0" smtClean="0">
                <a:ln>
                  <a:noFill/>
                </a:ln>
                <a:solidFill>
                  <a:srgbClr val="777777"/>
                </a:solidFill>
                <a:effectLst/>
                <a:uLnTx/>
                <a:uFillTx/>
                <a:latin typeface="Frutiger LT Std 55 Roman"/>
                <a:ea typeface="+mn-ea"/>
                <a:cs typeface="Frutiger LT Std 55 Roman"/>
              </a:rPr>
            </a:br>
            <a:endParaRPr kumimoji="0" lang="en-US" sz="2200" b="0" i="0" u="none" strike="noStrike" kern="1200" cap="none" spc="0" normalizeH="0" baseline="0" noProof="0" smtClean="0">
              <a:ln>
                <a:noFill/>
              </a:ln>
              <a:solidFill>
                <a:srgbClr val="777777"/>
              </a:solidFill>
              <a:effectLst/>
              <a:uLnTx/>
              <a:uFillTx/>
              <a:latin typeface="Frutiger LT Std 55 Roman"/>
              <a:ea typeface="+mn-ea"/>
              <a:cs typeface="Frutiger LT Std 55 Roman"/>
            </a:endParaRPr>
          </a:p>
        </p:txBody>
      </p:sp>
      <p:pic>
        <p:nvPicPr>
          <p:cNvPr id="4" name="Picture 4" descr="exterier09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34000" y="1981200"/>
            <a:ext cx="3327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 descr="interier05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3400" y="2019300"/>
            <a:ext cx="2895600" cy="217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19386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12700">
          <a:solidFill>
            <a:schemeClr val="tx1"/>
          </a:solidFill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sz="2000" dirty="0" smtClean="0">
            <a:solidFill>
              <a:srgbClr val="777777"/>
            </a:solidFill>
            <a:latin typeface="Frutiger LT Com 45 Light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Override1.xml><?xml version="1.0" encoding="utf-8"?>
<a:themeOverride xmlns:a="http://schemas.openxmlformats.org/drawingml/2006/main">
  <a:clrScheme name="Kerio PowerPoint Template Color Theme">
    <a:dk1>
      <a:sysClr val="windowText" lastClr="000000"/>
    </a:dk1>
    <a:lt1>
      <a:srgbClr val="FFFFFF"/>
    </a:lt1>
    <a:dk2>
      <a:srgbClr val="FFFFFF"/>
    </a:dk2>
    <a:lt2>
      <a:srgbClr val="FFFFFF"/>
    </a:lt2>
    <a:accent1>
      <a:srgbClr val="112266"/>
    </a:accent1>
    <a:accent2>
      <a:srgbClr val="777777"/>
    </a:accent2>
    <a:accent3>
      <a:srgbClr val="546882"/>
    </a:accent3>
    <a:accent4>
      <a:srgbClr val="E74740"/>
    </a:accent4>
    <a:accent5>
      <a:srgbClr val="0096C9"/>
    </a:accent5>
    <a:accent6>
      <a:srgbClr val="77B800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DE5D97C65F0CF43BA4E1C6DCE0BB79B" ma:contentTypeVersion="1" ma:contentTypeDescription="Create a new document." ma:contentTypeScope="" ma:versionID="f01a16e30d036c4dce9a8d8ef2d77a90">
  <xsd:schema xmlns:xsd="http://www.w3.org/2001/XMLSchema" xmlns:p="http://schemas.microsoft.com/office/2006/metadata/properties" xmlns:ns2="26f97b04-47be-408a-8623-b06c50bed162" targetNamespace="http://schemas.microsoft.com/office/2006/metadata/properties" ma:root="true" ma:fieldsID="ec7c6f3d3a777cdeb27350cb6b12e913" ns2:_="">
    <xsd:import namespace="26f97b04-47be-408a-8623-b06c50bed162"/>
    <xsd:element name="properties">
      <xsd:complexType>
        <xsd:sequence>
          <xsd:element name="documentManagement">
            <xsd:complexType>
              <xsd:all>
                <xsd:element ref="ns2:Description0" minOccurs="0"/>
              </xsd:all>
            </xsd:complexType>
          </xsd:element>
        </xsd:sequence>
      </xsd:complexType>
    </xsd:element>
  </xsd:schema>
  <xsd:schema xmlns:xsd="http://www.w3.org/2001/XMLSchema" xmlns:dms="http://schemas.microsoft.com/office/2006/documentManagement/types" targetNamespace="26f97b04-47be-408a-8623-b06c50bed162" elementFormDefault="qualified">
    <xsd:import namespace="http://schemas.microsoft.com/office/2006/documentManagement/types"/>
    <xsd:element name="Description0" ma:index="8" nillable="true" ma:displayName="Description" ma:internalName="Description0">
      <xsd:simpleType>
        <xsd:restriction base="dms:Text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3.xml><?xml version="1.0" encoding="utf-8"?>
<p:properties xmlns:p="http://schemas.microsoft.com/office/2006/metadata/properties" xmlns:xsi="http://www.w3.org/2001/XMLSchema-instance">
  <documentManagement>
    <Description0 xmlns="26f97b04-47be-408a-8623-b06c50bed162">Kerio PowerPoint Template 2008-2</Description0>
  </documentManagement>
</p:properties>
</file>

<file path=customXml/itemProps1.xml><?xml version="1.0" encoding="utf-8"?>
<ds:datastoreItem xmlns:ds="http://schemas.openxmlformats.org/officeDocument/2006/customXml" ds:itemID="{785CE57B-A160-4677-8C7D-19452F7840D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4C91CFE-96EA-4EAA-99D4-77BB3C31B4E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6f97b04-47be-408a-8623-b06c50bed162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customXml/itemProps3.xml><?xml version="1.0" encoding="utf-8"?>
<ds:datastoreItem xmlns:ds="http://schemas.openxmlformats.org/officeDocument/2006/customXml" ds:itemID="{8E2A9573-1791-43CC-BA39-24CD0C188A95}">
  <ds:schemaRefs>
    <ds:schemaRef ds:uri="http://schemas.microsoft.com/office/2006/metadata/properties"/>
    <ds:schemaRef ds:uri="26f97b04-47be-408a-8623-b06c50bed162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17283</TotalTime>
  <Words>1879</Words>
  <Application>Microsoft Office PowerPoint</Application>
  <PresentationFormat>On-screen Show (4:3)</PresentationFormat>
  <Paragraphs>697</Paragraphs>
  <Slides>53</Slides>
  <Notes>37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67" baseType="lpstr">
      <vt:lpstr>ＭＳ Ｐゴシック</vt:lpstr>
      <vt:lpstr>Arial</vt:lpstr>
      <vt:lpstr>Calibri</vt:lpstr>
      <vt:lpstr>Frutiger LT Com 45 Light</vt:lpstr>
      <vt:lpstr>Frutiger LT Com 55 Roman</vt:lpstr>
      <vt:lpstr>Frutiger LT Com 75 Black</vt:lpstr>
      <vt:lpstr>Frutiger LT Std 45 Light</vt:lpstr>
      <vt:lpstr>Frutiger LT Std 55 Roman</vt:lpstr>
      <vt:lpstr>Frutiger LT Std 65 Bold</vt:lpstr>
      <vt:lpstr>Frutiger LT Std 75 Black</vt:lpstr>
      <vt:lpstr>Symbol</vt:lpstr>
      <vt:lpstr>Tahoma</vt:lpstr>
      <vt:lpstr>Times New Roman</vt:lpstr>
      <vt:lpstr>Office Theme</vt:lpstr>
      <vt:lpstr>QA @ Kerio Technologies From Waterfall to Continuous Delivery</vt:lpstr>
      <vt:lpstr>About</vt:lpstr>
      <vt:lpstr>Products @ Kerio</vt:lpstr>
      <vt:lpstr>Multi-platform Development</vt:lpstr>
      <vt:lpstr>About myself</vt:lpstr>
      <vt:lpstr>Our journey</vt:lpstr>
      <vt:lpstr>PowerPoint Presentation</vt:lpstr>
      <vt:lpstr>Methodologies @ Kerio</vt:lpstr>
      <vt:lpstr>Waterfall @ Kerio</vt:lpstr>
      <vt:lpstr>Bugzilla process</vt:lpstr>
      <vt:lpstr>Acceptance tests</vt:lpstr>
      <vt:lpstr>TestRunner</vt:lpstr>
      <vt:lpstr>Test techniques</vt:lpstr>
      <vt:lpstr>Beta Testing</vt:lpstr>
      <vt:lpstr>Waterfall summary</vt:lpstr>
      <vt:lpstr>Microsoft Solution Framework</vt:lpstr>
      <vt:lpstr>Development and Testing in MSF</vt:lpstr>
      <vt:lpstr>Autobuild system @ Kerio</vt:lpstr>
      <vt:lpstr>AutoTest Framework @ Kerio</vt:lpstr>
      <vt:lpstr>AutoBuild/Test framework</vt:lpstr>
      <vt:lpstr>Performance tests @ Kerio</vt:lpstr>
      <vt:lpstr>Other techniques</vt:lpstr>
      <vt:lpstr>Testing platforms</vt:lpstr>
      <vt:lpstr>Project monitoring</vt:lpstr>
      <vt:lpstr>Product monitoring</vt:lpstr>
      <vt:lpstr>Internal Testing @ Kerio</vt:lpstr>
      <vt:lpstr>Internal Testing Principles</vt:lpstr>
      <vt:lpstr>Field Testing @ Kerio</vt:lpstr>
      <vt:lpstr>FT Monitoring</vt:lpstr>
      <vt:lpstr>End user participation</vt:lpstr>
      <vt:lpstr>4 Levels of Community Testing</vt:lpstr>
      <vt:lpstr>MSF summary</vt:lpstr>
      <vt:lpstr>Agile development @ Kerio</vt:lpstr>
      <vt:lpstr>Agile testing</vt:lpstr>
      <vt:lpstr>Agile testing</vt:lpstr>
      <vt:lpstr>Stabilization phase</vt:lpstr>
      <vt:lpstr>Agile summary</vt:lpstr>
      <vt:lpstr>Samepage</vt:lpstr>
      <vt:lpstr>PowerPoint Presentation</vt:lpstr>
      <vt:lpstr>Testing of cloud application</vt:lpstr>
      <vt:lpstr>Infrastructure as a Service</vt:lpstr>
      <vt:lpstr>Platform as a Service</vt:lpstr>
      <vt:lpstr>Software as a Service</vt:lpstr>
      <vt:lpstr>SaaS – New Features</vt:lpstr>
      <vt:lpstr>Continues Delivery @ Kerio</vt:lpstr>
      <vt:lpstr>PowerPoint Presentation</vt:lpstr>
      <vt:lpstr>Release cycle</vt:lpstr>
      <vt:lpstr>Continuous Delivery Summary</vt:lpstr>
      <vt:lpstr>PowerPoint Presentation</vt:lpstr>
      <vt:lpstr>Results</vt:lpstr>
      <vt:lpstr>Questions?</vt:lpstr>
      <vt:lpstr>PowerPoint Presentation</vt:lpstr>
      <vt:lpstr>Kerio invitation</vt:lpstr>
    </vt:vector>
  </TitlesOfParts>
  <Manager>Dusan Vitek</Manager>
  <Company>Kerio Technologies Inc.</Company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Kerio WinRoute Firewall Press Overview</dc:title>
  <dc:subject>KWF 6.5 Launch</dc:subject>
  <dc:creator>Joan Fronske</dc:creator>
  <cp:keywords/>
  <dc:description/>
  <cp:lastModifiedBy>Zdeněk Samuel</cp:lastModifiedBy>
  <cp:revision>529</cp:revision>
  <cp:lastPrinted>2010-03-16T01:15:33Z</cp:lastPrinted>
  <dcterms:created xsi:type="dcterms:W3CDTF">2010-05-10T21:15:14Z</dcterms:created>
  <dcterms:modified xsi:type="dcterms:W3CDTF">2013-11-27T13:13:20Z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0x010100FDE5D97C65F0CF43BA4E1C6DCE0BB79B</vt:lpwstr>
  </property>
</Properties>
</file>