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61" r:id="rId1"/>
  </p:sldMasterIdLst>
  <p:sldIdLst>
    <p:sldId id="256" r:id="rId2"/>
    <p:sldId id="257" r:id="rId3"/>
    <p:sldId id="261" r:id="rId4"/>
    <p:sldId id="258" r:id="rId5"/>
    <p:sldId id="274" r:id="rId6"/>
    <p:sldId id="277" r:id="rId7"/>
    <p:sldId id="276" r:id="rId8"/>
    <p:sldId id="278" r:id="rId9"/>
    <p:sldId id="280" r:id="rId10"/>
  </p:sldIdLst>
  <p:sldSz cx="9144000" cy="6858000" type="screen4x3"/>
  <p:notesSz cx="6791325" cy="9921875"/>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E39"/>
    <a:srgbClr val="800080"/>
    <a:srgbClr val="CC0099"/>
    <a:srgbClr val="E4A698"/>
    <a:srgbClr val="EFDAD5"/>
    <a:srgbClr val="EABBB0"/>
    <a:srgbClr val="FFE3DD"/>
    <a:srgbClr val="C6B2AE"/>
    <a:srgbClr val="FFFFCC"/>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řední styl 2 – zvýraznění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řední styl 2 – zvýraznění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Střední styl 2 – zvýraznění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588" autoAdjust="0"/>
    <p:restoredTop sz="94700"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de-DE"/>
              <a:t>Satzglieder in 50 analysierten Fachartikeln</a:t>
            </a:r>
          </a:p>
        </c:rich>
      </c:tx>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8.1128231113363161E-2"/>
          <c:y val="0.20260195687938348"/>
          <c:w val="0.83774353777327371"/>
          <c:h val="0.47300697030045891"/>
        </c:manualLayout>
      </c:layout>
      <c:pie3DChart>
        <c:varyColors val="1"/>
        <c:ser>
          <c:idx val="0"/>
          <c:order val="0"/>
          <c:tx>
            <c:strRef>
              <c:f>List1!$B$1</c:f>
              <c:strCache>
                <c:ptCount val="1"/>
                <c:pt idx="0">
                  <c:v>Satzglieder</c:v>
                </c:pt>
              </c:strCache>
            </c:strRef>
          </c:tx>
          <c:explosion val="25"/>
          <c:dLbls>
            <c:spPr>
              <a:solidFill>
                <a:srgbClr val="FFFF00"/>
              </a:solidFill>
            </c:spPr>
            <c:txPr>
              <a:bodyPr/>
              <a:lstStyle/>
              <a:p>
                <a:pPr>
                  <a:defRPr b="1"/>
                </a:pPr>
                <a:endParaRPr lang="cs-CZ"/>
              </a:p>
            </c:txPr>
            <c:showLegendKey val="0"/>
            <c:showVal val="1"/>
            <c:showCatName val="0"/>
            <c:showSerName val="0"/>
            <c:showPercent val="0"/>
            <c:showBubbleSize val="0"/>
            <c:showLeaderLines val="1"/>
          </c:dLbls>
          <c:cat>
            <c:strRef>
              <c:f>List1!$A$2:$A$5</c:f>
              <c:strCache>
                <c:ptCount val="4"/>
                <c:pt idx="0">
                  <c:v>Subjekt</c:v>
                </c:pt>
                <c:pt idx="1">
                  <c:v>Adverbial</c:v>
                </c:pt>
                <c:pt idx="2">
                  <c:v>Objekt</c:v>
                </c:pt>
                <c:pt idx="3">
                  <c:v>andere (Prädikatsteil, Prädikativ, Vorfeld-es, leeres Vorfeld)</c:v>
                </c:pt>
              </c:strCache>
            </c:strRef>
          </c:cat>
          <c:val>
            <c:numRef>
              <c:f>List1!$B$2:$B$5</c:f>
              <c:numCache>
                <c:formatCode>General</c:formatCode>
                <c:ptCount val="4"/>
                <c:pt idx="0">
                  <c:v>57.2</c:v>
                </c:pt>
                <c:pt idx="1">
                  <c:v>31.8</c:v>
                </c:pt>
                <c:pt idx="2">
                  <c:v>7.2</c:v>
                </c:pt>
                <c:pt idx="3">
                  <c:v>3.8</c:v>
                </c:pt>
              </c:numCache>
            </c:numRef>
          </c:val>
        </c:ser>
        <c:dLbls>
          <c:showLegendKey val="0"/>
          <c:showVal val="0"/>
          <c:showCatName val="0"/>
          <c:showSerName val="0"/>
          <c:showPercent val="0"/>
          <c:showBubbleSize val="0"/>
          <c:showLeaderLines val="1"/>
        </c:dLbls>
      </c:pie3DChart>
    </c:plotArea>
    <c:legend>
      <c:legendPos val="b"/>
      <c:layout/>
      <c:overlay val="0"/>
    </c:legend>
    <c:plotVisOnly val="1"/>
    <c:dispBlanksAs val="gap"/>
    <c:showDLblsOverMax val="0"/>
  </c:chart>
  <c:txPr>
    <a:bodyPr/>
    <a:lstStyle/>
    <a:p>
      <a:pPr>
        <a:defRPr sz="1800"/>
      </a:pPr>
      <a:endParaRPr lang="cs-CZ"/>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14" name="Nadpis 13"/>
          <p:cNvSpPr>
            <a:spLocks noGrp="1"/>
          </p:cNvSpPr>
          <p:nvPr>
            <p:ph type="ctrTitle"/>
          </p:nvPr>
        </p:nvSpPr>
        <p:spPr>
          <a:xfrm>
            <a:off x="1432560" y="359898"/>
            <a:ext cx="7406640" cy="1472184"/>
          </a:xfrm>
        </p:spPr>
        <p:txBody>
          <a:bodyPr anchor="b"/>
          <a:lstStyle>
            <a:lvl1pPr algn="l">
              <a:defRPr/>
            </a:lvl1pPr>
            <a:extLst/>
          </a:lstStyle>
          <a:p>
            <a:r>
              <a:rPr kumimoji="0" lang="cs-CZ" smtClean="0"/>
              <a:t>Kliknutím lze upravit styl.</a:t>
            </a:r>
            <a:endParaRPr kumimoji="0" lang="en-US"/>
          </a:p>
        </p:txBody>
      </p:sp>
      <p:sp>
        <p:nvSpPr>
          <p:cNvPr id="22" name="Podnadpis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sp>
        <p:nvSpPr>
          <p:cNvPr id="7" name="Zástupný symbol pro datum 6"/>
          <p:cNvSpPr>
            <a:spLocks noGrp="1"/>
          </p:cNvSpPr>
          <p:nvPr>
            <p:ph type="dt" sz="half" idx="10"/>
          </p:nvPr>
        </p:nvSpPr>
        <p:spPr/>
        <p:txBody>
          <a:bodyPr/>
          <a:lstStyle>
            <a:extLst/>
          </a:lstStyle>
          <a:p>
            <a:fld id="{270CF87C-C9C2-4866-AE78-49B83395EA97}" type="datetimeFigureOut">
              <a:rPr lang="cs-CZ" smtClean="0"/>
              <a:pPr/>
              <a:t>22.10.2020</a:t>
            </a:fld>
            <a:endParaRPr lang="cs-CZ"/>
          </a:p>
        </p:txBody>
      </p:sp>
      <p:sp>
        <p:nvSpPr>
          <p:cNvPr id="20" name="Zástupný symbol pro zápatí 19"/>
          <p:cNvSpPr>
            <a:spLocks noGrp="1"/>
          </p:cNvSpPr>
          <p:nvPr>
            <p:ph type="ftr" sz="quarter" idx="11"/>
          </p:nvPr>
        </p:nvSpPr>
        <p:spPr/>
        <p:txBody>
          <a:bodyPr/>
          <a:lstStyle>
            <a:extLst/>
          </a:lstStyle>
          <a:p>
            <a:endParaRPr lang="cs-CZ"/>
          </a:p>
        </p:txBody>
      </p:sp>
      <p:sp>
        <p:nvSpPr>
          <p:cNvPr id="10" name="Zástupný symbol pro číslo snímku 9"/>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8" name="Ová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22.10.2020</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Obdélník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22.10.2020</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10" name="Obdélník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lstStyle>
            <a:extLst/>
          </a:lstStyle>
          <a:p>
            <a:r>
              <a:rPr kumimoji="0" lang="cs-CZ" smtClean="0"/>
              <a:t>Kliknutím lze upravit styl.</a:t>
            </a:r>
            <a:endParaRPr kumimoji="0" lang="en-US"/>
          </a:p>
        </p:txBody>
      </p:sp>
      <p:sp>
        <p:nvSpPr>
          <p:cNvPr id="3" name="Zástupný symbol pro obsah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22.10.2020</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270CF87C-C9C2-4866-AE78-49B83395EA97}" type="datetimeFigureOut">
              <a:rPr lang="cs-CZ" smtClean="0"/>
              <a:pPr/>
              <a:t>22.10.2020</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nchor="ctr"/>
          <a:lstStyle>
            <a:extLst/>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extLst/>
          </a:lstStyle>
          <a:p>
            <a:fld id="{270CF87C-C9C2-4866-AE78-49B83395EA97}" type="datetimeFigureOut">
              <a:rPr lang="cs-CZ" smtClean="0"/>
              <a:pPr/>
              <a:t>22.10.2020</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5" name="Obdélník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Zástupný symbol pro datum 1"/>
          <p:cNvSpPr>
            <a:spLocks noGrp="1"/>
          </p:cNvSpPr>
          <p:nvPr>
            <p:ph type="dt" sz="half" idx="10"/>
          </p:nvPr>
        </p:nvSpPr>
        <p:spPr/>
        <p:txBody>
          <a:bodyPr/>
          <a:lstStyle>
            <a:extLst/>
          </a:lstStyle>
          <a:p>
            <a:fld id="{270CF87C-C9C2-4866-AE78-49B83395EA97}" type="datetimeFigureOut">
              <a:rPr lang="cs-CZ" smtClean="0"/>
              <a:pPr/>
              <a:t>22.10.2020</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6" name="Obdélník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22.10.2020</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22.10.2020</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8" name="Obdélník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Zástupný symbol pro obrázek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cs-CZ" smtClean="0"/>
              <a:t>Kliknutím na ikonu přidáte obrázek.</a:t>
            </a:r>
            <a:endParaRPr kumimoji="0" lang="en-US" dirty="0"/>
          </a:p>
        </p:txBody>
      </p:sp>
      <p:sp>
        <p:nvSpPr>
          <p:cNvPr id="9" name="Vývojový diagram: postup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Vývojový diagram: postup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Zástupný symbol pro text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cs-CZ" smtClean="0"/>
              <a:t>Kliknutím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22.10.2020</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274639"/>
            <a:ext cx="1828800" cy="5851525"/>
          </a:xfrm>
        </p:spPr>
        <p:txBody>
          <a:bodyPr vert="eaVe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1143000" y="274640"/>
            <a:ext cx="5562600" cy="5851525"/>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22.10.2020</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Výseč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Prstenec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Obdélník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Zástupný symbol pro nadpis 4"/>
          <p:cNvSpPr>
            <a:spLocks noGrp="1"/>
          </p:cNvSpPr>
          <p:nvPr>
            <p:ph type="title"/>
          </p:nvPr>
        </p:nvSpPr>
        <p:spPr>
          <a:xfrm>
            <a:off x="1435608" y="274638"/>
            <a:ext cx="7498080" cy="1143000"/>
          </a:xfrm>
          <a:prstGeom prst="rect">
            <a:avLst/>
          </a:prstGeom>
        </p:spPr>
        <p:txBody>
          <a:bodyPr anchor="ctr">
            <a:normAutofit/>
          </a:bodyPr>
          <a:lstStyle>
            <a:extLst/>
          </a:lstStyle>
          <a:p>
            <a:r>
              <a:rPr kumimoji="0" lang="cs-CZ" smtClean="0"/>
              <a:t>Kliknutím lze upravit styl.</a:t>
            </a:r>
            <a:endParaRPr kumimoji="0" lang="en-US"/>
          </a:p>
        </p:txBody>
      </p:sp>
      <p:sp>
        <p:nvSpPr>
          <p:cNvPr id="9" name="Zástupný symbol pro text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4" name="Zástupný symbol pro datum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270CF87C-C9C2-4866-AE78-49B83395EA97}" type="datetimeFigureOut">
              <a:rPr lang="cs-CZ" smtClean="0"/>
              <a:pPr/>
              <a:t>22.10.2020</a:t>
            </a:fld>
            <a:endParaRPr lang="cs-CZ"/>
          </a:p>
        </p:txBody>
      </p:sp>
      <p:sp>
        <p:nvSpPr>
          <p:cNvPr id="10" name="Zástupný symbol pro zápatí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cs-CZ"/>
          </a:p>
        </p:txBody>
      </p:sp>
      <p:sp>
        <p:nvSpPr>
          <p:cNvPr id="22" name="Zástupný symbol pro číslo snímku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3FF14110-AD9A-476D-BE69-4A102F1F23B5}" type="slidenum">
              <a:rPr lang="cs-CZ" smtClean="0"/>
              <a:pPr/>
              <a:t>‹#›</a:t>
            </a:fld>
            <a:endParaRPr lang="cs-CZ"/>
          </a:p>
        </p:txBody>
      </p:sp>
      <p:sp>
        <p:nvSpPr>
          <p:cNvPr id="15" name="Obdélník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4362" r:id="rId1"/>
    <p:sldLayoutId id="2147484363" r:id="rId2"/>
    <p:sldLayoutId id="2147484364" r:id="rId3"/>
    <p:sldLayoutId id="2147484365" r:id="rId4"/>
    <p:sldLayoutId id="2147484366" r:id="rId5"/>
    <p:sldLayoutId id="2147484367" r:id="rId6"/>
    <p:sldLayoutId id="2147484368" r:id="rId7"/>
    <p:sldLayoutId id="2147484369" r:id="rId8"/>
    <p:sldLayoutId id="2147484370" r:id="rId9"/>
    <p:sldLayoutId id="2147484371" r:id="rId10"/>
    <p:sldLayoutId id="2147484372"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3.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4.wav"/><Relationship Id="rId1" Type="http://schemas.microsoft.com/office/2007/relationships/media" Target="../media/media4.wav"/><Relationship Id="rId6" Type="http://schemas.microsoft.com/office/2007/relationships/hdphoto" Target="../media/hdphoto1.wdp"/><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wav"/><Relationship Id="rId1" Type="http://schemas.microsoft.com/office/2007/relationships/media" Target="../media/media5.wav"/><Relationship Id="rId6" Type="http://schemas.openxmlformats.org/officeDocument/2006/relationships/image" Target="../media/image3.png"/><Relationship Id="rId5" Type="http://schemas.openxmlformats.org/officeDocument/2006/relationships/chart" Target="../charts/chart1.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wav"/><Relationship Id="rId1" Type="http://schemas.microsoft.com/office/2007/relationships/media" Target="../media/media6.wav"/><Relationship Id="rId5" Type="http://schemas.openxmlformats.org/officeDocument/2006/relationships/image" Target="../media/image3.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wav"/><Relationship Id="rId1" Type="http://schemas.microsoft.com/office/2007/relationships/media" Target="../media/media7.wav"/><Relationship Id="rId5" Type="http://schemas.openxmlformats.org/officeDocument/2006/relationships/image" Target="../media/image3.pn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wav"/><Relationship Id="rId1" Type="http://schemas.microsoft.com/office/2007/relationships/media" Target="../media/media8.wav"/><Relationship Id="rId5" Type="http://schemas.openxmlformats.org/officeDocument/2006/relationships/image" Target="../media/image3.pn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9.wav"/><Relationship Id="rId1" Type="http://schemas.microsoft.com/office/2007/relationships/media" Target="../media/media9.wav"/><Relationship Id="rId5" Type="http://schemas.openxmlformats.org/officeDocument/2006/relationships/image" Target="../media/image3.png"/><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259632" y="188640"/>
            <a:ext cx="7632848" cy="2592288"/>
          </a:xfrm>
          <a:blipFill>
            <a:blip r:embed="rId4"/>
            <a:tile tx="0" ty="0" sx="100000" sy="100000" flip="none" algn="tl"/>
          </a:blipFill>
        </p:spPr>
        <p:txBody>
          <a:bodyPr>
            <a:noAutofit/>
          </a:bodyPr>
          <a:lstStyle/>
          <a:p>
            <a:pPr marL="182880" indent="0" algn="ctr">
              <a:buNone/>
            </a:pPr>
            <a:r>
              <a:rPr lang="de-DE" sz="3600" b="1" cap="all" noProof="1" smtClean="0">
                <a:solidFill>
                  <a:schemeClr val="tx1"/>
                </a:solidFill>
                <a:effectLst/>
              </a:rPr>
              <a:t>besonderheiten</a:t>
            </a:r>
            <a:r>
              <a:rPr lang="de-DE" sz="3600" b="1" cap="all" dirty="0" smtClean="0">
                <a:solidFill>
                  <a:schemeClr val="tx1"/>
                </a:solidFill>
                <a:effectLst/>
              </a:rPr>
              <a:t> DER UMWELTORIENTIERTEN TEXTE</a:t>
            </a:r>
            <a:r>
              <a:rPr lang="cs-CZ" sz="3600" b="1" cap="all" dirty="0" smtClean="0">
                <a:solidFill>
                  <a:schemeClr val="tx1"/>
                </a:solidFill>
                <a:effectLst/>
              </a:rPr>
              <a:t/>
            </a:r>
            <a:br>
              <a:rPr lang="cs-CZ" sz="3600" b="1" cap="all" dirty="0" smtClean="0">
                <a:solidFill>
                  <a:schemeClr val="tx1"/>
                </a:solidFill>
                <a:effectLst/>
              </a:rPr>
            </a:br>
            <a:r>
              <a:rPr lang="cs-CZ" sz="2800" b="1" cap="all" dirty="0" smtClean="0">
                <a:solidFill>
                  <a:srgbClr val="00823B"/>
                </a:solidFill>
                <a:effectLst/>
              </a:rPr>
              <a:t>KGS/aon1</a:t>
            </a:r>
            <a:br>
              <a:rPr lang="cs-CZ" sz="2800" b="1" cap="all" dirty="0" smtClean="0">
                <a:solidFill>
                  <a:srgbClr val="00823B"/>
                </a:solidFill>
                <a:effectLst/>
              </a:rPr>
            </a:br>
            <a:r>
              <a:rPr lang="cs-CZ" sz="3200" b="1" dirty="0" smtClean="0">
                <a:solidFill>
                  <a:schemeClr val="tx1"/>
                </a:solidFill>
                <a:effectLst/>
              </a:rPr>
              <a:t/>
            </a:r>
            <a:br>
              <a:rPr lang="cs-CZ" sz="3200" b="1" dirty="0" smtClean="0">
                <a:solidFill>
                  <a:schemeClr val="tx1"/>
                </a:solidFill>
                <a:effectLst/>
              </a:rPr>
            </a:br>
            <a:r>
              <a:rPr lang="cs-CZ" sz="2200" b="1" i="1" spc="-150" dirty="0" smtClean="0">
                <a:solidFill>
                  <a:srgbClr val="000066"/>
                </a:solidFill>
                <a:effectLst/>
              </a:rPr>
              <a:t>Ing. Zdeněk Vávra, Ph.D., </a:t>
            </a:r>
            <a:r>
              <a:rPr lang="de-DE" sz="2200" b="1" i="1" spc="-150" dirty="0" smtClean="0">
                <a:solidFill>
                  <a:srgbClr val="000066"/>
                </a:solidFill>
                <a:effectLst/>
              </a:rPr>
              <a:t>Westböhmische Universität in Plzeň</a:t>
            </a:r>
            <a:endParaRPr lang="de-DE" sz="2200" b="1" i="1" spc="-150" dirty="0">
              <a:solidFill>
                <a:srgbClr val="000066"/>
              </a:solidFill>
              <a:effectLst/>
            </a:endParaRPr>
          </a:p>
        </p:txBody>
      </p:sp>
      <p:sp>
        <p:nvSpPr>
          <p:cNvPr id="3" name="Podnadpis 2"/>
          <p:cNvSpPr>
            <a:spLocks noGrp="1"/>
          </p:cNvSpPr>
          <p:nvPr>
            <p:ph type="subTitle" idx="1"/>
          </p:nvPr>
        </p:nvSpPr>
        <p:spPr>
          <a:xfrm>
            <a:off x="1187624" y="3140968"/>
            <a:ext cx="7416824" cy="3600400"/>
          </a:xfrm>
        </p:spPr>
        <p:txBody>
          <a:bodyPr anchor="ctr">
            <a:noAutofit/>
          </a:bodyPr>
          <a:lstStyle/>
          <a:p>
            <a:pPr marL="342900" indent="-342900" algn="l">
              <a:buClr>
                <a:srgbClr val="004620"/>
              </a:buClr>
              <a:buAutoNum type="arabicPeriod"/>
            </a:pPr>
            <a:r>
              <a:rPr lang="de-DE" sz="1800" b="1" dirty="0" smtClean="0">
                <a:solidFill>
                  <a:schemeClr val="accent1">
                    <a:lumMod val="50000"/>
                  </a:schemeClr>
                </a:solidFill>
              </a:rPr>
              <a:t>Was sind umweltorientierte Texte?</a:t>
            </a:r>
          </a:p>
          <a:p>
            <a:pPr marL="342900" indent="-342900">
              <a:buClr>
                <a:srgbClr val="004620"/>
              </a:buClr>
              <a:buFont typeface="Wingdings 2"/>
              <a:buAutoNum type="arabicPeriod"/>
            </a:pPr>
            <a:r>
              <a:rPr lang="de-DE" sz="1800" b="1" dirty="0" smtClean="0">
                <a:solidFill>
                  <a:schemeClr val="accent1">
                    <a:lumMod val="50000"/>
                  </a:schemeClr>
                </a:solidFill>
              </a:rPr>
              <a:t>Makrostruktur der umweltorientierten Texte</a:t>
            </a:r>
          </a:p>
          <a:p>
            <a:pPr marL="342900" indent="-342900" algn="l">
              <a:buClr>
                <a:srgbClr val="004620"/>
              </a:buClr>
              <a:buAutoNum type="arabicPeriod"/>
            </a:pPr>
            <a:r>
              <a:rPr lang="de-DE" sz="1800" b="1" dirty="0" smtClean="0">
                <a:solidFill>
                  <a:schemeClr val="accent1">
                    <a:lumMod val="50000"/>
                  </a:schemeClr>
                </a:solidFill>
              </a:rPr>
              <a:t>Herstellen von Text-Bild-Bezügen</a:t>
            </a:r>
          </a:p>
          <a:p>
            <a:pPr marL="342900" indent="-342900">
              <a:buClr>
                <a:srgbClr val="004620"/>
              </a:buClr>
              <a:buFont typeface="Wingdings 2"/>
              <a:buAutoNum type="arabicPeriod"/>
            </a:pPr>
            <a:r>
              <a:rPr lang="de-DE" sz="1800" b="1" dirty="0" smtClean="0">
                <a:solidFill>
                  <a:schemeClr val="accent1">
                    <a:lumMod val="50000"/>
                  </a:schemeClr>
                </a:solidFill>
              </a:rPr>
              <a:t>Syntax der Fachartikel</a:t>
            </a:r>
          </a:p>
          <a:p>
            <a:pPr marL="342900" indent="-342900">
              <a:buClr>
                <a:srgbClr val="004620"/>
              </a:buClr>
              <a:buAutoNum type="arabicPeriod"/>
            </a:pPr>
            <a:r>
              <a:rPr lang="de-DE" sz="1800" b="1" dirty="0" smtClean="0">
                <a:solidFill>
                  <a:schemeClr val="accent1">
                    <a:lumMod val="50000"/>
                  </a:schemeClr>
                </a:solidFill>
              </a:rPr>
              <a:t>Besetzung des Vorfeldes unter semantischem Aspekt</a:t>
            </a:r>
          </a:p>
          <a:p>
            <a:pPr marL="342900" indent="-342900" algn="l">
              <a:buClr>
                <a:srgbClr val="004620"/>
              </a:buClr>
              <a:buFont typeface="Wingdings 3" charset="2"/>
              <a:buAutoNum type="arabicPeriod"/>
            </a:pPr>
            <a:r>
              <a:rPr lang="de-DE" sz="1800" b="1" dirty="0" smtClean="0">
                <a:solidFill>
                  <a:schemeClr val="accent1">
                    <a:lumMod val="50000"/>
                  </a:schemeClr>
                </a:solidFill>
              </a:rPr>
              <a:t>Halbsuffixe in umweltorientierten Texten</a:t>
            </a:r>
          </a:p>
          <a:p>
            <a:pPr marL="342900" indent="-342900" algn="l">
              <a:buClr>
                <a:srgbClr val="004620"/>
              </a:buClr>
              <a:buFont typeface="Wingdings 3" charset="2"/>
              <a:buAutoNum type="arabicPeriod"/>
            </a:pPr>
            <a:r>
              <a:rPr lang="de-DE" sz="1800" b="1" dirty="0" smtClean="0">
                <a:solidFill>
                  <a:schemeClr val="accent1">
                    <a:lumMod val="50000"/>
                  </a:schemeClr>
                </a:solidFill>
              </a:rPr>
              <a:t>Wege zur Aneignung des Wortschatzes in umweltorientierten Texten</a:t>
            </a:r>
          </a:p>
          <a:p>
            <a:pPr marL="342900" indent="-342900">
              <a:buClr>
                <a:srgbClr val="004620"/>
              </a:buClr>
              <a:buFont typeface="Wingdings 3" charset="2"/>
              <a:buAutoNum type="arabicPeriod"/>
            </a:pPr>
            <a:r>
              <a:rPr lang="de-DE" sz="1800" b="1" dirty="0" smtClean="0">
                <a:solidFill>
                  <a:schemeClr val="accent1">
                    <a:lumMod val="50000"/>
                  </a:schemeClr>
                </a:solidFill>
              </a:rPr>
              <a:t>Literatur</a:t>
            </a:r>
            <a:endParaRPr lang="de-DE" sz="1800" dirty="0"/>
          </a:p>
        </p:txBody>
      </p:sp>
      <p:pic>
        <p:nvPicPr>
          <p:cNvPr id="9" name="Zvuk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31640" y="260648"/>
            <a:ext cx="7498080" cy="1143000"/>
          </a:xfrm>
          <a:blipFill>
            <a:blip r:embed="rId4"/>
            <a:tile tx="0" ty="0" sx="100000" sy="100000" flip="none" algn="tl"/>
          </a:blipFill>
        </p:spPr>
        <p:txBody>
          <a:bodyPr>
            <a:noAutofit/>
          </a:bodyPr>
          <a:lstStyle/>
          <a:p>
            <a:pPr algn="ctr"/>
            <a:r>
              <a:rPr lang="de-DE" sz="3200" b="1" dirty="0" smtClean="0">
                <a:solidFill>
                  <a:srgbClr val="007E39"/>
                </a:solidFill>
              </a:rPr>
              <a:t>Was sind </a:t>
            </a:r>
            <a:r>
              <a:rPr lang="de-DE" sz="3200" b="1" dirty="0" smtClean="0">
                <a:solidFill>
                  <a:srgbClr val="007E39"/>
                </a:solidFill>
              </a:rPr>
              <a:t>umweltorientier</a:t>
            </a:r>
            <a:r>
              <a:rPr lang="cs-CZ" sz="3200" b="1" dirty="0" smtClean="0">
                <a:solidFill>
                  <a:srgbClr val="007E39"/>
                </a:solidFill>
              </a:rPr>
              <a:t>t</a:t>
            </a:r>
            <a:r>
              <a:rPr lang="de-DE" sz="3200" b="1" dirty="0" smtClean="0">
                <a:solidFill>
                  <a:srgbClr val="007E39"/>
                </a:solidFill>
              </a:rPr>
              <a:t>e </a:t>
            </a:r>
            <a:r>
              <a:rPr lang="de-DE" sz="3200" b="1" dirty="0" smtClean="0">
                <a:solidFill>
                  <a:srgbClr val="007E39"/>
                </a:solidFill>
              </a:rPr>
              <a:t>Texte?</a:t>
            </a:r>
            <a:endParaRPr lang="de-DE" sz="3200" b="1" cap="all" dirty="0">
              <a:solidFill>
                <a:srgbClr val="007E39"/>
              </a:solidFill>
            </a:endParaRPr>
          </a:p>
        </p:txBody>
      </p:sp>
      <p:sp>
        <p:nvSpPr>
          <p:cNvPr id="5" name="Zástupný symbol pro obsah 4"/>
          <p:cNvSpPr>
            <a:spLocks noGrp="1"/>
          </p:cNvSpPr>
          <p:nvPr>
            <p:ph idx="1"/>
          </p:nvPr>
        </p:nvSpPr>
        <p:spPr>
          <a:xfrm>
            <a:off x="899592" y="1628800"/>
            <a:ext cx="8136904" cy="4752528"/>
          </a:xfrm>
        </p:spPr>
        <p:txBody>
          <a:bodyPr>
            <a:noAutofit/>
          </a:bodyPr>
          <a:lstStyle/>
          <a:p>
            <a:pPr>
              <a:lnSpc>
                <a:spcPct val="110000"/>
              </a:lnSpc>
            </a:pPr>
            <a:r>
              <a:rPr lang="de-DE" sz="1800" dirty="0"/>
              <a:t>Da jeder größere Betrieb heutzutage über eine Umweltabteilung verfügt, die sich mit den Grenzbereichen zwischen Wirtschaft und technischer Ökologie beschäftigt (u. a. Umweltmanagement</a:t>
            </a:r>
            <a:r>
              <a:rPr lang="de-DE" sz="1800" i="1" dirty="0"/>
              <a:t>, </a:t>
            </a:r>
            <a:r>
              <a:rPr lang="de-DE" sz="1800" dirty="0"/>
              <a:t>Umweltkostenrechnung, Ökobilanzierung, Öko-</a:t>
            </a:r>
            <a:r>
              <a:rPr lang="de-DE" sz="1800" dirty="0" err="1"/>
              <a:t>Labeling</a:t>
            </a:r>
            <a:r>
              <a:rPr lang="de-DE" sz="1800" dirty="0"/>
              <a:t>, Technologiefolgenabschätzung), werden wir im Einklang mit den gesellschaftlichen Anforderungen </a:t>
            </a:r>
            <a:r>
              <a:rPr lang="de-DE" sz="1800" dirty="0" smtClean="0"/>
              <a:t>die</a:t>
            </a:r>
            <a:r>
              <a:rPr lang="cs-CZ" sz="1800" dirty="0" smtClean="0"/>
              <a:t> Texte </a:t>
            </a:r>
            <a:r>
              <a:rPr lang="de-DE" sz="1800" dirty="0" smtClean="0"/>
              <a:t>aus </a:t>
            </a:r>
            <a:r>
              <a:rPr lang="de-DE" sz="1800" dirty="0"/>
              <a:t>dem Umweltbereich  untersuchen [</a:t>
            </a:r>
            <a:r>
              <a:rPr lang="de-DE" sz="1800" dirty="0" err="1"/>
              <a:t>Baumast</a:t>
            </a:r>
            <a:r>
              <a:rPr lang="de-DE" sz="1800" dirty="0"/>
              <a:t>, 2009, Kapitelüberschriften]. </a:t>
            </a:r>
            <a:endParaRPr lang="cs-CZ" sz="1800" dirty="0" smtClean="0"/>
          </a:p>
          <a:p>
            <a:pPr>
              <a:lnSpc>
                <a:spcPct val="110000"/>
              </a:lnSpc>
            </a:pPr>
            <a:r>
              <a:rPr lang="de-DE" sz="1800" dirty="0" smtClean="0"/>
              <a:t>Wir </a:t>
            </a:r>
            <a:r>
              <a:rPr lang="de-DE" sz="1800" dirty="0"/>
              <a:t>gehen vom Umweltdenken im weiteren Sinne aus, das in seine Überlegungen die Stellung des Menschen in der Welt, die ökologische Kultur sowie globale raum- und zeitbezogene Änderungen mit einbezieht. In den umweltorientierten Texten kommen sowohl </a:t>
            </a:r>
            <a:r>
              <a:rPr lang="de-DE" sz="1800" b="1" dirty="0"/>
              <a:t>allgemeinsprachliche</a:t>
            </a:r>
            <a:r>
              <a:rPr lang="de-DE" sz="1800" dirty="0"/>
              <a:t> als auch </a:t>
            </a:r>
            <a:r>
              <a:rPr lang="de-DE" sz="1800" b="1" dirty="0"/>
              <a:t>fachspezifische</a:t>
            </a:r>
            <a:r>
              <a:rPr lang="de-DE" sz="1800" dirty="0"/>
              <a:t> </a:t>
            </a:r>
            <a:r>
              <a:rPr lang="de-DE" sz="1800" dirty="0" smtClean="0"/>
              <a:t>Merkmale vor [</a:t>
            </a:r>
            <a:r>
              <a:rPr lang="de-DE" sz="1800" dirty="0" err="1" smtClean="0"/>
              <a:t>Vávra</a:t>
            </a:r>
            <a:r>
              <a:rPr lang="de-DE" sz="1800" dirty="0" smtClean="0"/>
              <a:t>, 2013, 62-63].</a:t>
            </a:r>
          </a:p>
          <a:p>
            <a:pPr>
              <a:lnSpc>
                <a:spcPct val="110000"/>
              </a:lnSpc>
            </a:pPr>
            <a:r>
              <a:rPr lang="de-DE" sz="1600" b="1" dirty="0" smtClean="0">
                <a:solidFill>
                  <a:srgbClr val="000066"/>
                </a:solidFill>
              </a:rPr>
              <a:t>Beispiele der Termini: </a:t>
            </a:r>
            <a:r>
              <a:rPr lang="de-DE" sz="1600" dirty="0" smtClean="0">
                <a:solidFill>
                  <a:srgbClr val="000066"/>
                </a:solidFill>
              </a:rPr>
              <a:t>der Energieverbrauch, die Windleistung, die Solarzelle, die Photovoltaik, der Biokraftstoff, der Wirkungsgrad</a:t>
            </a:r>
            <a:r>
              <a:rPr lang="cs-CZ" sz="1600" dirty="0" smtClean="0">
                <a:solidFill>
                  <a:srgbClr val="000066"/>
                </a:solidFill>
              </a:rPr>
              <a:t>, </a:t>
            </a:r>
            <a:r>
              <a:rPr lang="de-DE" sz="1600" dirty="0" smtClean="0">
                <a:solidFill>
                  <a:srgbClr val="000066"/>
                </a:solidFill>
              </a:rPr>
              <a:t>die Renaturierung</a:t>
            </a:r>
            <a:endParaRPr lang="cs-CZ" sz="1600" dirty="0" smtClean="0">
              <a:solidFill>
                <a:srgbClr val="000066"/>
              </a:solidFill>
            </a:endParaRPr>
          </a:p>
          <a:p>
            <a:pPr>
              <a:lnSpc>
                <a:spcPct val="110000"/>
              </a:lnSpc>
            </a:pPr>
            <a:r>
              <a:rPr lang="de-DE" sz="1600" b="1" dirty="0" smtClean="0">
                <a:solidFill>
                  <a:srgbClr val="000066"/>
                </a:solidFill>
              </a:rPr>
              <a:t>Beispiele der Kollokationen: </a:t>
            </a:r>
            <a:r>
              <a:rPr lang="de-DE" sz="1600" dirty="0" smtClean="0">
                <a:solidFill>
                  <a:srgbClr val="000066"/>
                </a:solidFill>
              </a:rPr>
              <a:t>energetische Gebäudesanierung, energieeffizienter Hausbau, gekoppelte Erzeugung von Elektrizität und Wärme</a:t>
            </a:r>
            <a:r>
              <a:rPr lang="de-DE" sz="1600" b="1" dirty="0" smtClean="0">
                <a:solidFill>
                  <a:srgbClr val="000066"/>
                </a:solidFill>
              </a:rPr>
              <a:t> </a:t>
            </a:r>
            <a:r>
              <a:rPr lang="de-DE" sz="1400" dirty="0" smtClean="0">
                <a:solidFill>
                  <a:srgbClr val="000066"/>
                </a:solidFill>
              </a:rPr>
              <a:t>(siehe </a:t>
            </a:r>
            <a:r>
              <a:rPr lang="cs-CZ" sz="1400" dirty="0" smtClean="0">
                <a:solidFill>
                  <a:srgbClr val="000066"/>
                </a:solidFill>
              </a:rPr>
              <a:t>CW </a:t>
            </a:r>
            <a:r>
              <a:rPr lang="de-DE" sz="1400" dirty="0" smtClean="0">
                <a:solidFill>
                  <a:srgbClr val="000066"/>
                </a:solidFill>
              </a:rPr>
              <a:t>SAM05A)</a:t>
            </a:r>
            <a:endParaRPr lang="de-DE" sz="1400" dirty="0">
              <a:solidFill>
                <a:srgbClr val="000066"/>
              </a:solidFill>
            </a:endParaRPr>
          </a:p>
        </p:txBody>
      </p:sp>
      <p:pic>
        <p:nvPicPr>
          <p:cNvPr id="8" name="Zvuk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835696" y="457200"/>
            <a:ext cx="6696744" cy="1315616"/>
          </a:xfrm>
          <a:blipFill>
            <a:blip r:embed="rId4"/>
            <a:tile tx="0" ty="0" sx="100000" sy="100000" flip="none" algn="tl"/>
          </a:blipFill>
        </p:spPr>
        <p:txBody>
          <a:bodyPr>
            <a:noAutofit/>
          </a:bodyPr>
          <a:lstStyle/>
          <a:p>
            <a:pPr algn="ctr"/>
            <a:r>
              <a:rPr lang="de-DE" sz="3200" b="1" dirty="0" smtClean="0">
                <a:solidFill>
                  <a:srgbClr val="007E39"/>
                </a:solidFill>
              </a:rPr>
              <a:t>Makrostruktur der umweltorientierten Texte </a:t>
            </a:r>
            <a:endParaRPr lang="de-DE" sz="3200" b="1" cap="all" dirty="0">
              <a:solidFill>
                <a:srgbClr val="007E39"/>
              </a:solidFill>
            </a:endParaRPr>
          </a:p>
        </p:txBody>
      </p:sp>
      <p:sp>
        <p:nvSpPr>
          <p:cNvPr id="3" name="Podnadpis 2"/>
          <p:cNvSpPr>
            <a:spLocks noGrp="1"/>
          </p:cNvSpPr>
          <p:nvPr>
            <p:ph sz="half" idx="1"/>
          </p:nvPr>
        </p:nvSpPr>
        <p:spPr>
          <a:xfrm>
            <a:off x="971600" y="2060848"/>
            <a:ext cx="4121608" cy="4159384"/>
          </a:xfrm>
        </p:spPr>
        <p:txBody>
          <a:bodyPr anchor="ctr">
            <a:normAutofit fontScale="55000" lnSpcReduction="20000"/>
          </a:bodyPr>
          <a:lstStyle/>
          <a:p>
            <a:pPr>
              <a:lnSpc>
                <a:spcPct val="120000"/>
              </a:lnSpc>
              <a:spcBef>
                <a:spcPct val="50000"/>
              </a:spcBef>
              <a:buClr>
                <a:srgbClr val="003366"/>
              </a:buClr>
              <a:buNone/>
            </a:pPr>
            <a:r>
              <a:rPr lang="de-DE" altLang="de-DE" sz="2500" b="1" spc="300" dirty="0" smtClean="0">
                <a:solidFill>
                  <a:srgbClr val="003366"/>
                </a:solidFill>
              </a:rPr>
              <a:t>MAKROSTRUKTURELLE  FORM</a:t>
            </a:r>
          </a:p>
          <a:p>
            <a:pPr marL="108000" indent="0">
              <a:lnSpc>
                <a:spcPct val="120000"/>
              </a:lnSpc>
              <a:spcBef>
                <a:spcPct val="50000"/>
              </a:spcBef>
              <a:buClr>
                <a:srgbClr val="003366"/>
              </a:buClr>
              <a:buNone/>
            </a:pPr>
            <a:r>
              <a:rPr lang="de-DE" altLang="de-DE" sz="2200" b="1" dirty="0" smtClean="0">
                <a:solidFill>
                  <a:srgbClr val="003366"/>
                </a:solidFill>
              </a:rPr>
              <a:t>= eine Reihe vorgegebener „Textteilpositionen, die bei den entsprechenden Fachtexten durch konkrete Teiltexte ausgefüllt werden“ </a:t>
            </a:r>
            <a:r>
              <a:rPr lang="de-DE" altLang="de-DE" sz="2200" dirty="0" smtClean="0"/>
              <a:t>(Roelcke, 2005, 89).</a:t>
            </a:r>
          </a:p>
          <a:p>
            <a:pPr>
              <a:lnSpc>
                <a:spcPct val="120000"/>
              </a:lnSpc>
              <a:spcBef>
                <a:spcPct val="50000"/>
              </a:spcBef>
              <a:buClr>
                <a:srgbClr val="003366"/>
              </a:buClr>
              <a:buNone/>
            </a:pPr>
            <a:r>
              <a:rPr lang="de-DE" sz="2500" b="1" dirty="0" smtClean="0">
                <a:solidFill>
                  <a:schemeClr val="tx1"/>
                </a:solidFill>
              </a:rPr>
              <a:t>Titelblatt</a:t>
            </a:r>
            <a:r>
              <a:rPr lang="de-DE" sz="2500" b="1" dirty="0" smtClean="0"/>
              <a:t> </a:t>
            </a:r>
          </a:p>
          <a:p>
            <a:pPr>
              <a:lnSpc>
                <a:spcPct val="120000"/>
              </a:lnSpc>
              <a:spcBef>
                <a:spcPct val="50000"/>
              </a:spcBef>
              <a:buClr>
                <a:srgbClr val="003366"/>
              </a:buClr>
              <a:buNone/>
            </a:pPr>
            <a:r>
              <a:rPr lang="de-DE" sz="2500" b="1" dirty="0" smtClean="0"/>
              <a:t>Vorwort</a:t>
            </a:r>
          </a:p>
          <a:p>
            <a:pPr>
              <a:lnSpc>
                <a:spcPct val="120000"/>
              </a:lnSpc>
              <a:spcBef>
                <a:spcPct val="50000"/>
              </a:spcBef>
              <a:buClr>
                <a:srgbClr val="003366"/>
              </a:buClr>
              <a:buNone/>
            </a:pPr>
            <a:r>
              <a:rPr lang="de-DE" sz="2500" b="1" dirty="0" smtClean="0">
                <a:solidFill>
                  <a:schemeClr val="tx1"/>
                </a:solidFill>
              </a:rPr>
              <a:t>Inhaltsverzeichnis</a:t>
            </a:r>
          </a:p>
          <a:p>
            <a:pPr>
              <a:lnSpc>
                <a:spcPct val="120000"/>
              </a:lnSpc>
              <a:spcBef>
                <a:spcPct val="50000"/>
              </a:spcBef>
              <a:buClr>
                <a:srgbClr val="003366"/>
              </a:buClr>
              <a:buNone/>
            </a:pPr>
            <a:r>
              <a:rPr lang="de-DE" sz="2500" b="1" dirty="0" smtClean="0">
                <a:solidFill>
                  <a:schemeClr val="tx1"/>
                </a:solidFill>
              </a:rPr>
              <a:t>Abkürzungsverzeichnis</a:t>
            </a:r>
          </a:p>
          <a:p>
            <a:pPr>
              <a:lnSpc>
                <a:spcPct val="120000"/>
              </a:lnSpc>
              <a:spcBef>
                <a:spcPct val="50000"/>
              </a:spcBef>
              <a:buClr>
                <a:srgbClr val="003366"/>
              </a:buClr>
              <a:buNone/>
            </a:pPr>
            <a:r>
              <a:rPr lang="de-DE" sz="2500" b="1" dirty="0" smtClean="0"/>
              <a:t>Einleitung</a:t>
            </a:r>
          </a:p>
          <a:p>
            <a:pPr>
              <a:lnSpc>
                <a:spcPct val="120000"/>
              </a:lnSpc>
              <a:spcBef>
                <a:spcPct val="50000"/>
              </a:spcBef>
              <a:buClr>
                <a:srgbClr val="003366"/>
              </a:buClr>
              <a:buNone/>
            </a:pPr>
            <a:r>
              <a:rPr lang="de-DE" sz="2500" b="1" dirty="0" smtClean="0"/>
              <a:t>Haupttext </a:t>
            </a:r>
          </a:p>
          <a:p>
            <a:pPr>
              <a:lnSpc>
                <a:spcPct val="120000"/>
              </a:lnSpc>
              <a:spcBef>
                <a:spcPct val="50000"/>
              </a:spcBef>
              <a:buClr>
                <a:srgbClr val="003366"/>
              </a:buClr>
              <a:buNone/>
            </a:pPr>
            <a:r>
              <a:rPr lang="de-DE" sz="2500" b="1" dirty="0" smtClean="0"/>
              <a:t>Schluss (Ergebnisse/Zusammenfassung)</a:t>
            </a:r>
          </a:p>
          <a:p>
            <a:pPr>
              <a:lnSpc>
                <a:spcPct val="120000"/>
              </a:lnSpc>
              <a:spcBef>
                <a:spcPct val="50000"/>
              </a:spcBef>
              <a:buClr>
                <a:srgbClr val="003366"/>
              </a:buClr>
              <a:buNone/>
            </a:pPr>
            <a:r>
              <a:rPr lang="de-DE" sz="2500" b="1" dirty="0" smtClean="0">
                <a:solidFill>
                  <a:schemeClr val="tx1"/>
                </a:solidFill>
              </a:rPr>
              <a:t>Abbildungsverzeichnis und Abbildungen</a:t>
            </a:r>
          </a:p>
          <a:p>
            <a:pPr>
              <a:lnSpc>
                <a:spcPct val="120000"/>
              </a:lnSpc>
              <a:spcBef>
                <a:spcPct val="50000"/>
              </a:spcBef>
              <a:buClr>
                <a:srgbClr val="003366"/>
              </a:buClr>
              <a:buNone/>
            </a:pPr>
            <a:r>
              <a:rPr lang="de-DE" sz="2500" b="1" dirty="0" smtClean="0"/>
              <a:t>Literaturverzeichnis</a:t>
            </a:r>
            <a:endParaRPr lang="de-DE" sz="2500" b="1" dirty="0" smtClean="0">
              <a:solidFill>
                <a:schemeClr val="tx1"/>
              </a:solidFill>
            </a:endParaRPr>
          </a:p>
        </p:txBody>
      </p:sp>
      <p:sp>
        <p:nvSpPr>
          <p:cNvPr id="5" name="Zástupný symbol pro obsah 4"/>
          <p:cNvSpPr>
            <a:spLocks noGrp="1"/>
          </p:cNvSpPr>
          <p:nvPr>
            <p:ph sz="half" idx="2"/>
          </p:nvPr>
        </p:nvSpPr>
        <p:spPr>
          <a:xfrm>
            <a:off x="5292080" y="2132856"/>
            <a:ext cx="3528392" cy="4464496"/>
          </a:xfrm>
        </p:spPr>
        <p:txBody>
          <a:bodyPr>
            <a:normAutofit fontScale="55000" lnSpcReduction="20000"/>
          </a:bodyPr>
          <a:lstStyle/>
          <a:p>
            <a:pPr marL="82296" indent="0">
              <a:lnSpc>
                <a:spcPct val="120000"/>
              </a:lnSpc>
              <a:buNone/>
            </a:pPr>
            <a:r>
              <a:rPr lang="cs-CZ" sz="2300" b="1" spc="300" dirty="0" smtClean="0"/>
              <a:t>×</a:t>
            </a:r>
            <a:r>
              <a:rPr lang="cs-CZ" sz="2100" b="1" spc="300" dirty="0" smtClean="0"/>
              <a:t> </a:t>
            </a:r>
            <a:r>
              <a:rPr lang="cs-CZ" sz="2500" b="1" spc="300" dirty="0" smtClean="0"/>
              <a:t>MAKROSTRUKTURELLE FUNKTION</a:t>
            </a:r>
          </a:p>
          <a:p>
            <a:pPr marL="82296" indent="0">
              <a:lnSpc>
                <a:spcPct val="120000"/>
              </a:lnSpc>
              <a:spcBef>
                <a:spcPct val="50000"/>
              </a:spcBef>
              <a:buClr>
                <a:srgbClr val="003366"/>
              </a:buClr>
              <a:buNone/>
              <a:defRPr/>
            </a:pPr>
            <a:r>
              <a:rPr lang="de-DE" altLang="de-DE" sz="2100" spc="300" dirty="0" smtClean="0"/>
              <a:t>entspricht der </a:t>
            </a:r>
            <a:r>
              <a:rPr lang="de-DE" altLang="de-DE" sz="2100" b="1" spc="300" dirty="0" smtClean="0"/>
              <a:t>vertikalen Struktur</a:t>
            </a:r>
            <a:r>
              <a:rPr lang="de-DE" altLang="de-DE" sz="2100" spc="300" dirty="0" smtClean="0"/>
              <a:t> der Fachsprache: </a:t>
            </a:r>
          </a:p>
          <a:p>
            <a:pPr marL="400050" indent="-400050">
              <a:lnSpc>
                <a:spcPct val="120000"/>
              </a:lnSpc>
              <a:spcBef>
                <a:spcPct val="50000"/>
              </a:spcBef>
              <a:buClr>
                <a:srgbClr val="003366"/>
              </a:buClr>
              <a:buFont typeface="+mj-lt"/>
              <a:buAutoNum type="romanUcPeriod"/>
              <a:defRPr/>
            </a:pPr>
            <a:r>
              <a:rPr lang="de-DE" altLang="de-DE" sz="2500" b="1" dirty="0" smtClean="0"/>
              <a:t>Wissenschaftssprache</a:t>
            </a:r>
            <a:r>
              <a:rPr lang="de-DE" altLang="de-DE" sz="2500" dirty="0" smtClean="0"/>
              <a:t> (Forschungsmonografie, Handbuchartikel, Plenarvortrag usw.)</a:t>
            </a:r>
          </a:p>
          <a:p>
            <a:pPr marL="400050" indent="-400050">
              <a:lnSpc>
                <a:spcPct val="120000"/>
              </a:lnSpc>
              <a:spcBef>
                <a:spcPct val="50000"/>
              </a:spcBef>
              <a:buClr>
                <a:srgbClr val="003366"/>
              </a:buClr>
              <a:buFont typeface="+mj-lt"/>
              <a:buAutoNum type="romanUcPeriod"/>
              <a:defRPr/>
            </a:pPr>
            <a:r>
              <a:rPr lang="de-DE" altLang="de-DE" sz="2500" b="1" dirty="0" smtClean="0"/>
              <a:t>Institutionensprache </a:t>
            </a:r>
            <a:r>
              <a:rPr lang="de-DE" altLang="de-DE" sz="2500" dirty="0" smtClean="0"/>
              <a:t>(sollte innerhalb einer Institution oder eines Betriebes verständlich sein</a:t>
            </a:r>
            <a:r>
              <a:rPr lang="cs-CZ" altLang="de-DE" sz="2500" dirty="0" smtClean="0"/>
              <a:t>; </a:t>
            </a:r>
            <a:r>
              <a:rPr lang="de-DE" altLang="de-DE" sz="2500" dirty="0" smtClean="0"/>
              <a:t>z.B. Vorschriften</a:t>
            </a:r>
            <a:r>
              <a:rPr lang="cs-CZ" altLang="de-DE" sz="2500" dirty="0" smtClean="0"/>
              <a:t> oder </a:t>
            </a:r>
            <a:r>
              <a:rPr lang="de-DE" altLang="de-DE" sz="2500" dirty="0" smtClean="0"/>
              <a:t>Hinweise vom Management)</a:t>
            </a:r>
          </a:p>
          <a:p>
            <a:pPr marL="400050" indent="-400050">
              <a:lnSpc>
                <a:spcPct val="120000"/>
              </a:lnSpc>
              <a:spcBef>
                <a:spcPct val="50000"/>
              </a:spcBef>
              <a:buClr>
                <a:srgbClr val="003366"/>
              </a:buClr>
              <a:buFont typeface="+mj-lt"/>
              <a:buAutoNum type="romanUcPeriod"/>
              <a:defRPr/>
            </a:pPr>
            <a:r>
              <a:rPr lang="de-DE" altLang="de-DE" sz="2500" b="1" dirty="0" smtClean="0"/>
              <a:t>fachbezogene Umgangssprache </a:t>
            </a:r>
            <a:r>
              <a:rPr lang="de-DE" altLang="de-DE" sz="2500" dirty="0" smtClean="0"/>
              <a:t>(dient der konkreten</a:t>
            </a:r>
            <a:r>
              <a:rPr lang="cs-CZ" altLang="de-DE" sz="2500" dirty="0" smtClean="0"/>
              <a:t> </a:t>
            </a:r>
            <a:r>
              <a:rPr lang="de-DE" altLang="de-DE" sz="2500" dirty="0" smtClean="0"/>
              <a:t>Kommunikation von Mitarbeitern im Bereich der Umwelttechnik, der erneuerbaren Energiequellen, der Abfallwirtschaft</a:t>
            </a:r>
            <a:r>
              <a:rPr lang="cs-CZ" altLang="de-DE" sz="2500" dirty="0" smtClean="0"/>
              <a:t>, der </a:t>
            </a:r>
            <a:r>
              <a:rPr lang="de-DE" altLang="de-DE" sz="2500" dirty="0" smtClean="0"/>
              <a:t>Naturschutzgebiete usw.)</a:t>
            </a:r>
            <a:endParaRPr lang="de-DE" sz="2500" b="1" dirty="0"/>
          </a:p>
        </p:txBody>
      </p:sp>
      <p:sp>
        <p:nvSpPr>
          <p:cNvPr id="4" name="AutoShape 2" descr="Výsledek obrázku pro zkamenělý pastýř obrázek"/>
          <p:cNvSpPr>
            <a:spLocks noChangeAspect="1" noChangeArrowheads="1"/>
          </p:cNvSpPr>
          <p:nvPr/>
        </p:nvSpPr>
        <p:spPr bwMode="auto">
          <a:xfrm>
            <a:off x="155575" y="-419100"/>
            <a:ext cx="657225" cy="8763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pic>
        <p:nvPicPr>
          <p:cNvPr id="7" name="Zvuk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7305408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61594" y="620688"/>
            <a:ext cx="8270846" cy="1944216"/>
          </a:xfrm>
          <a:blipFill>
            <a:blip r:embed="rId4"/>
            <a:tile tx="0" ty="0" sx="100000" sy="100000" flip="none" algn="tl"/>
          </a:blipFill>
        </p:spPr>
        <p:txBody>
          <a:bodyPr>
            <a:noAutofit/>
          </a:bodyPr>
          <a:lstStyle/>
          <a:p>
            <a:pPr algn="ctr"/>
            <a:r>
              <a:rPr lang="de-DE" sz="3200" b="1" dirty="0" smtClean="0">
                <a:solidFill>
                  <a:srgbClr val="C00000"/>
                </a:solidFill>
              </a:rPr>
              <a:t>Herstellen von Text-Bild-Bezügen</a:t>
            </a:r>
            <a:r>
              <a:rPr lang="de-DE" b="1" dirty="0" smtClean="0">
                <a:solidFill>
                  <a:srgbClr val="00B050"/>
                </a:solidFill>
              </a:rPr>
              <a:t/>
            </a:r>
            <a:br>
              <a:rPr lang="de-DE" b="1" dirty="0" smtClean="0">
                <a:solidFill>
                  <a:srgbClr val="00B050"/>
                </a:solidFill>
              </a:rPr>
            </a:br>
            <a:r>
              <a:rPr lang="de-DE" sz="2200" dirty="0" smtClean="0">
                <a:solidFill>
                  <a:schemeClr val="accent1">
                    <a:lumMod val="75000"/>
                  </a:schemeClr>
                </a:solidFill>
                <a:effectLst/>
              </a:rPr>
              <a:t>In umweltorientierten Texten finden sich unterschiedliche Textelemente, die für den Kohärenzaufbau von Bedeutung sind und die ebenfalls im Layout sichtbar werden. Sie stellen hohe Ansprüche an die Strukturierung des Leseprozesses.</a:t>
            </a:r>
            <a:endParaRPr lang="de-DE" sz="2200" b="1" dirty="0">
              <a:solidFill>
                <a:schemeClr val="accent1">
                  <a:lumMod val="75000"/>
                </a:schemeClr>
              </a:solidFill>
            </a:endParaRPr>
          </a:p>
        </p:txBody>
      </p:sp>
      <p:sp>
        <p:nvSpPr>
          <p:cNvPr id="3" name="Podnadpis 2"/>
          <p:cNvSpPr>
            <a:spLocks noGrp="1"/>
          </p:cNvSpPr>
          <p:nvPr>
            <p:ph type="subTitle" idx="1"/>
          </p:nvPr>
        </p:nvSpPr>
        <p:spPr>
          <a:xfrm>
            <a:off x="251520" y="3212976"/>
            <a:ext cx="8442314" cy="3312368"/>
          </a:xfrm>
        </p:spPr>
        <p:txBody>
          <a:bodyPr anchor="ctr">
            <a:normAutofit/>
          </a:bodyPr>
          <a:lstStyle/>
          <a:p>
            <a:pPr marL="342900" indent="-342900" algn="l">
              <a:buClr>
                <a:schemeClr val="accent2">
                  <a:lumMod val="50000"/>
                </a:schemeClr>
              </a:buClr>
              <a:buFont typeface="+mj-lt"/>
              <a:buAutoNum type="alphaLcPeriod"/>
            </a:pPr>
            <a:endParaRPr lang="cs-CZ" b="1" dirty="0" smtClean="0">
              <a:solidFill>
                <a:srgbClr val="004620"/>
              </a:solidFill>
            </a:endParaRPr>
          </a:p>
          <a:p>
            <a:pPr marL="342900" indent="-342900" algn="l">
              <a:buClr>
                <a:schemeClr val="accent2">
                  <a:lumMod val="50000"/>
                </a:schemeClr>
              </a:buClr>
              <a:buFont typeface="+mj-lt"/>
              <a:buAutoNum type="alphaUcPeriod"/>
            </a:pPr>
            <a:endParaRPr lang="cs-CZ" sz="5000" b="1" dirty="0" smtClean="0">
              <a:solidFill>
                <a:srgbClr val="004620"/>
              </a:solidFill>
            </a:endParaRPr>
          </a:p>
          <a:p>
            <a:pPr marL="800100" lvl="1" indent="-342900" algn="l">
              <a:buClr>
                <a:schemeClr val="accent2">
                  <a:lumMod val="50000"/>
                </a:schemeClr>
              </a:buClr>
              <a:buFont typeface="+mj-lt"/>
              <a:buAutoNum type="alphaLcPeriod"/>
            </a:pPr>
            <a:endParaRPr lang="cs-CZ" b="1" dirty="0" smtClean="0">
              <a:solidFill>
                <a:schemeClr val="tx1"/>
              </a:solidFill>
            </a:endParaRPr>
          </a:p>
          <a:p>
            <a:pPr marL="342900" indent="-342900" algn="l">
              <a:buAutoNum type="alphaLcParenR"/>
            </a:pPr>
            <a:endParaRPr lang="cs-CZ" b="1" dirty="0" smtClean="0">
              <a:solidFill>
                <a:schemeClr val="tx1"/>
              </a:solidFill>
            </a:endParaRPr>
          </a:p>
          <a:p>
            <a:pPr marL="342900" indent="-342900" algn="l">
              <a:buAutoNum type="alphaUcParenR"/>
            </a:pPr>
            <a:endParaRPr lang="cs-CZ" b="1" dirty="0">
              <a:solidFill>
                <a:schemeClr val="tx1"/>
              </a:solidFill>
            </a:endParaRPr>
          </a:p>
        </p:txBody>
      </p:sp>
      <p:sp>
        <p:nvSpPr>
          <p:cNvPr id="4" name="AutoShape 2" descr="Výsledek obrázku pro zkamenělý pastýř obrázek"/>
          <p:cNvSpPr>
            <a:spLocks noChangeAspect="1" noChangeArrowheads="1"/>
          </p:cNvSpPr>
          <p:nvPr/>
        </p:nvSpPr>
        <p:spPr bwMode="auto">
          <a:xfrm>
            <a:off x="155575" y="-419100"/>
            <a:ext cx="657225" cy="8763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pic>
        <p:nvPicPr>
          <p:cNvPr id="5" name="Obrázek 4"/>
          <p:cNvPicPr>
            <a:picLocks noChangeAspect="1"/>
          </p:cNvPicPr>
          <p:nvPr/>
        </p:nvPicPr>
        <p:blipFill>
          <a:blip r:embed="rId5" cstate="print">
            <a:extLst>
              <a:ext uri="{BEBA8EAE-BF5A-486C-A8C5-ECC9F3942E4B}">
                <a14:imgProps xmlns:a14="http://schemas.microsoft.com/office/drawing/2010/main">
                  <a14:imgLayer r:embed="rId6">
                    <a14:imgEffect>
                      <a14:colorTemperature colorTemp="5800"/>
                    </a14:imgEffect>
                    <a14:imgEffect>
                      <a14:saturation sat="75000"/>
                    </a14:imgEffect>
                    <a14:imgEffect>
                      <a14:brightnessContrast bright="12000" contrast="12000"/>
                    </a14:imgEffect>
                  </a14:imgLayer>
                </a14:imgProps>
              </a:ext>
              <a:ext uri="{28A0092B-C50C-407E-A947-70E740481C1C}">
                <a14:useLocalDpi xmlns:a14="http://schemas.microsoft.com/office/drawing/2010/main" val="0"/>
              </a:ext>
            </a:extLst>
          </a:blip>
          <a:stretch>
            <a:fillRect/>
          </a:stretch>
        </p:blipFill>
        <p:spPr>
          <a:xfrm>
            <a:off x="3091808" y="3102525"/>
            <a:ext cx="5544616" cy="3370380"/>
          </a:xfrm>
          <a:prstGeom prst="rect">
            <a:avLst/>
          </a:prstGeom>
          <a:effectLst>
            <a:glow rad="228600">
              <a:schemeClr val="accent5">
                <a:satMod val="175000"/>
                <a:alpha val="40000"/>
              </a:schemeClr>
            </a:glow>
          </a:effectLst>
          <a:scene3d>
            <a:camera prst="orthographicFront"/>
            <a:lightRig rig="threePt" dir="t"/>
          </a:scene3d>
          <a:sp3d>
            <a:bevelT w="139700" prst="cross"/>
          </a:sp3d>
        </p:spPr>
      </p:pic>
      <p:graphicFrame>
        <p:nvGraphicFramePr>
          <p:cNvPr id="6" name="Tabulka 5"/>
          <p:cNvGraphicFramePr>
            <a:graphicFrameLocks noGrp="1"/>
          </p:cNvGraphicFramePr>
          <p:nvPr>
            <p:extLst>
              <p:ext uri="{D42A27DB-BD31-4B8C-83A1-F6EECF244321}">
                <p14:modId xmlns:p14="http://schemas.microsoft.com/office/powerpoint/2010/main" val="2752369599"/>
              </p:ext>
            </p:extLst>
          </p:nvPr>
        </p:nvGraphicFramePr>
        <p:xfrm>
          <a:off x="484187" y="3068960"/>
          <a:ext cx="2359621" cy="3383280"/>
        </p:xfrm>
        <a:graphic>
          <a:graphicData uri="http://schemas.openxmlformats.org/drawingml/2006/table">
            <a:tbl>
              <a:tblPr firstRow="1" bandRow="1">
                <a:tableStyleId>{93296810-A885-4BE3-A3E7-6D5BEEA58F35}</a:tableStyleId>
              </a:tblPr>
              <a:tblGrid>
                <a:gridCol w="2359621"/>
              </a:tblGrid>
              <a:tr h="1032115">
                <a:tc>
                  <a:txBody>
                    <a:bodyPr/>
                    <a:lstStyle/>
                    <a:p>
                      <a:pPr algn="ctr"/>
                      <a:r>
                        <a:rPr lang="de-DE" sz="1700" dirty="0" smtClean="0">
                          <a:solidFill>
                            <a:schemeClr val="tx1"/>
                          </a:solidFill>
                        </a:rPr>
                        <a:t>1.</a:t>
                      </a:r>
                      <a:r>
                        <a:rPr lang="de-DE" sz="1700" baseline="0" dirty="0" smtClean="0">
                          <a:solidFill>
                            <a:schemeClr val="tx1"/>
                          </a:solidFill>
                        </a:rPr>
                        <a:t> realistische </a:t>
                      </a:r>
                      <a:r>
                        <a:rPr lang="de-DE" sz="1700" baseline="0" noProof="0" dirty="0" smtClean="0">
                          <a:solidFill>
                            <a:schemeClr val="tx1"/>
                          </a:solidFill>
                        </a:rPr>
                        <a:t>Abbildungen (Darstellungen, Bilder, Fotos)</a:t>
                      </a:r>
                      <a:endParaRPr lang="de-DE" sz="1700" noProof="0" dirty="0">
                        <a:solidFill>
                          <a:schemeClr val="tx1"/>
                        </a:solidFill>
                      </a:endParaRPr>
                    </a:p>
                  </a:txBody>
                  <a:tcPr/>
                </a:tc>
              </a:tr>
              <a:tr h="1032115">
                <a:tc>
                  <a:txBody>
                    <a:bodyPr/>
                    <a:lstStyle/>
                    <a:p>
                      <a:pPr algn="ctr"/>
                      <a:r>
                        <a:rPr lang="de-DE" sz="1700" b="1" dirty="0" smtClean="0"/>
                        <a:t>2. </a:t>
                      </a:r>
                      <a:r>
                        <a:rPr lang="de-DE" sz="1700" b="1" noProof="1" smtClean="0"/>
                        <a:t>schematische</a:t>
                      </a:r>
                      <a:r>
                        <a:rPr lang="de-DE" sz="1700" b="1" noProof="0" dirty="0" smtClean="0"/>
                        <a:t> Abbildungen (Grafiken,</a:t>
                      </a:r>
                      <a:r>
                        <a:rPr lang="de-DE" sz="1700" b="1" baseline="0" noProof="0" dirty="0" smtClean="0"/>
                        <a:t> Querschnitte)</a:t>
                      </a:r>
                      <a:endParaRPr lang="de-DE" sz="1700" b="1" noProof="0" dirty="0"/>
                    </a:p>
                  </a:txBody>
                  <a:tcPr/>
                </a:tc>
              </a:tr>
              <a:tr h="1032115">
                <a:tc>
                  <a:txBody>
                    <a:bodyPr/>
                    <a:lstStyle/>
                    <a:p>
                      <a:pPr algn="ctr"/>
                      <a:r>
                        <a:rPr lang="de-DE" sz="1700" b="1" noProof="0" dirty="0" smtClean="0"/>
                        <a:t>3. abgesetzte Textblöcke (Merkboxen,</a:t>
                      </a:r>
                      <a:r>
                        <a:rPr lang="de-DE" sz="1700" b="1" baseline="0" noProof="0" dirty="0" smtClean="0"/>
                        <a:t> Frageblöcke</a:t>
                      </a:r>
                      <a:r>
                        <a:rPr lang="de-DE" sz="1700" b="1" noProof="0" dirty="0" smtClean="0"/>
                        <a:t>)</a:t>
                      </a:r>
                      <a:endParaRPr lang="de-DE" sz="1700" b="1" noProof="0" dirty="0"/>
                    </a:p>
                  </a:txBody>
                  <a:tcPr/>
                </a:tc>
              </a:tr>
            </a:tbl>
          </a:graphicData>
        </a:graphic>
      </p:graphicFrame>
      <p:pic>
        <p:nvPicPr>
          <p:cNvPr id="8" name="Zvuk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399159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blipFill>
            <a:blip r:embed="rId4"/>
            <a:tile tx="0" ty="0" sx="100000" sy="100000" flip="none" algn="tl"/>
          </a:blipFill>
        </p:spPr>
        <p:txBody>
          <a:bodyPr>
            <a:normAutofit/>
          </a:bodyPr>
          <a:lstStyle/>
          <a:p>
            <a:pPr algn="ctr"/>
            <a:r>
              <a:rPr lang="cs-CZ" b="1" dirty="0" smtClean="0"/>
              <a:t>Syntax der </a:t>
            </a:r>
            <a:r>
              <a:rPr lang="de-DE" b="1" dirty="0" smtClean="0"/>
              <a:t>Fachartikel</a:t>
            </a:r>
            <a:endParaRPr lang="de-DE" b="1" dirty="0"/>
          </a:p>
        </p:txBody>
      </p:sp>
      <p:graphicFrame>
        <p:nvGraphicFramePr>
          <p:cNvPr id="6" name="Zástupný symbol pro obsah 5"/>
          <p:cNvGraphicFramePr>
            <a:graphicFrameLocks noGrp="1"/>
          </p:cNvGraphicFramePr>
          <p:nvPr>
            <p:ph idx="1"/>
            <p:extLst>
              <p:ext uri="{D42A27DB-BD31-4B8C-83A1-F6EECF244321}">
                <p14:modId xmlns:p14="http://schemas.microsoft.com/office/powerpoint/2010/main" val="4186237557"/>
              </p:ext>
            </p:extLst>
          </p:nvPr>
        </p:nvGraphicFramePr>
        <p:xfrm>
          <a:off x="1435100" y="1628800"/>
          <a:ext cx="7499350" cy="4619600"/>
        </p:xfrm>
        <a:graphic>
          <a:graphicData uri="http://schemas.openxmlformats.org/drawingml/2006/chart">
            <c:chart xmlns:c="http://schemas.openxmlformats.org/drawingml/2006/chart" xmlns:r="http://schemas.openxmlformats.org/officeDocument/2006/relationships" r:id="rId5"/>
          </a:graphicData>
        </a:graphic>
      </p:graphicFrame>
      <p:pic>
        <p:nvPicPr>
          <p:cNvPr id="3" name="Zvuk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060394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blipFill>
            <a:blip r:embed="rId4"/>
            <a:tile tx="0" ty="0" sx="100000" sy="100000" flip="none" algn="tl"/>
          </a:blipFill>
        </p:spPr>
        <p:txBody>
          <a:bodyPr>
            <a:normAutofit fontScale="90000"/>
          </a:bodyPr>
          <a:lstStyle/>
          <a:p>
            <a:pPr algn="ctr"/>
            <a:r>
              <a:rPr lang="de-DE" b="1" dirty="0" smtClean="0">
                <a:solidFill>
                  <a:srgbClr val="800080"/>
                </a:solidFill>
              </a:rPr>
              <a:t>Besetzung des Vorfeldes </a:t>
            </a:r>
            <a:r>
              <a:rPr lang="cs-CZ" b="1" dirty="0" smtClean="0">
                <a:solidFill>
                  <a:srgbClr val="800080"/>
                </a:solidFill>
              </a:rPr>
              <a:t/>
            </a:r>
            <a:br>
              <a:rPr lang="cs-CZ" b="1" dirty="0" smtClean="0">
                <a:solidFill>
                  <a:srgbClr val="800080"/>
                </a:solidFill>
              </a:rPr>
            </a:br>
            <a:r>
              <a:rPr lang="de-DE" b="1" dirty="0" smtClean="0">
                <a:solidFill>
                  <a:srgbClr val="800080"/>
                </a:solidFill>
              </a:rPr>
              <a:t>unter semantischem Aspekt</a:t>
            </a:r>
            <a:endParaRPr lang="de-DE" b="1" dirty="0">
              <a:solidFill>
                <a:srgbClr val="800080"/>
              </a:solidFill>
            </a:endParaRPr>
          </a:p>
        </p:txBody>
      </p:sp>
      <p:sp>
        <p:nvSpPr>
          <p:cNvPr id="3" name="Zástupný symbol pro obsah 2"/>
          <p:cNvSpPr>
            <a:spLocks noGrp="1"/>
          </p:cNvSpPr>
          <p:nvPr>
            <p:ph idx="1"/>
          </p:nvPr>
        </p:nvSpPr>
        <p:spPr>
          <a:xfrm>
            <a:off x="179512" y="1556792"/>
            <a:ext cx="8784977" cy="4979640"/>
          </a:xfrm>
          <a:gradFill flip="none" rotWithShape="1">
            <a:gsLst>
              <a:gs pos="0">
                <a:schemeClr val="bg1"/>
              </a:gs>
              <a:gs pos="50000">
                <a:srgbClr val="EFDAD5"/>
              </a:gs>
              <a:gs pos="100000">
                <a:srgbClr val="E4A698"/>
              </a:gs>
            </a:gsLst>
            <a:lin ang="2700000" scaled="1"/>
            <a:tileRect/>
          </a:gradFill>
        </p:spPr>
        <p:txBody>
          <a:bodyPr>
            <a:noAutofit/>
          </a:bodyPr>
          <a:lstStyle/>
          <a:p>
            <a:pPr marL="596646" indent="-514350" algn="just">
              <a:buClr>
                <a:schemeClr val="tx1"/>
              </a:buClr>
              <a:buSzPct val="100000"/>
              <a:buAutoNum type="romanUcPeriod"/>
            </a:pPr>
            <a:r>
              <a:rPr lang="de-DE" sz="1700" dirty="0" smtClean="0"/>
              <a:t>Dem </a:t>
            </a:r>
            <a:r>
              <a:rPr lang="de-DE" sz="1700" dirty="0"/>
              <a:t>Vorfeld fällt bei einem ruhigen Sprechablauf die Aufgabe zu, </a:t>
            </a:r>
            <a:r>
              <a:rPr lang="de-DE" sz="1700" b="1" i="1" dirty="0">
                <a:solidFill>
                  <a:srgbClr val="800080"/>
                </a:solidFill>
              </a:rPr>
              <a:t>„die Verbindung zu den Gegebenheiten des voraufgehenden Textes oder der vorgegebenen Situation herzustellen“</a:t>
            </a:r>
            <a:r>
              <a:rPr lang="de-DE" sz="1700" i="1" dirty="0"/>
              <a:t> </a:t>
            </a:r>
            <a:r>
              <a:rPr lang="de-DE" sz="1700" dirty="0"/>
              <a:t>(Weinrich 1993: 40</a:t>
            </a:r>
            <a:r>
              <a:rPr lang="de-DE" sz="1700" dirty="0" smtClean="0"/>
              <a:t>).</a:t>
            </a:r>
            <a:endParaRPr lang="cs-CZ" sz="1700" dirty="0" smtClean="0"/>
          </a:p>
          <a:p>
            <a:pPr marL="596646" indent="-514350" algn="just">
              <a:buClr>
                <a:schemeClr val="tx1"/>
              </a:buClr>
              <a:buSzPct val="100000"/>
              <a:buAutoNum type="romanUcPeriod"/>
            </a:pPr>
            <a:r>
              <a:rPr lang="de-DE" sz="1700" dirty="0"/>
              <a:t>Eine ähnliche Funktion erfüllt das Vorfeld, wenn darin etwas genannt wird, was zwar an nichts Gesagtes anschließt, aber als bekannt </a:t>
            </a:r>
            <a:r>
              <a:rPr lang="de-DE" sz="1700" dirty="0" smtClean="0"/>
              <a:t>vorauszusetzen ist (</a:t>
            </a:r>
            <a:r>
              <a:rPr lang="de-DE" sz="1700" i="1" dirty="0" smtClean="0"/>
              <a:t>„das pragmatische Vorwissen“</a:t>
            </a:r>
            <a:r>
              <a:rPr lang="de-DE" sz="1700" dirty="0" smtClean="0"/>
              <a:t>) (Weinrich </a:t>
            </a:r>
            <a:r>
              <a:rPr lang="de-DE" sz="1700" dirty="0"/>
              <a:t>1993: 63). Es handelt sich um keine Hervorhebung, sondern eher um eine </a:t>
            </a:r>
            <a:r>
              <a:rPr lang="de-DE" sz="1700" b="1" dirty="0">
                <a:solidFill>
                  <a:srgbClr val="800080"/>
                </a:solidFill>
              </a:rPr>
              <a:t>Einführung in die Situation</a:t>
            </a:r>
            <a:r>
              <a:rPr lang="de-DE" sz="1700" dirty="0"/>
              <a:t>. Das Satzglied wird in diesem Fall nicht eigens betont (ebenfalls wie ad </a:t>
            </a:r>
            <a:r>
              <a:rPr lang="cs-CZ" sz="1700" dirty="0" smtClean="0"/>
              <a:t>I</a:t>
            </a:r>
            <a:r>
              <a:rPr lang="de-DE" sz="1700" dirty="0" smtClean="0"/>
              <a:t>.) </a:t>
            </a:r>
            <a:r>
              <a:rPr lang="de-DE" sz="1700" dirty="0"/>
              <a:t>(Eisenberg 1998: 819</a:t>
            </a:r>
            <a:r>
              <a:rPr lang="de-DE" sz="1700" dirty="0" smtClean="0"/>
              <a:t>).</a:t>
            </a:r>
            <a:endParaRPr lang="cs-CZ" sz="1700" dirty="0" smtClean="0"/>
          </a:p>
          <a:p>
            <a:pPr marL="596646" indent="-514350" algn="just">
              <a:buClr>
                <a:schemeClr val="tx1"/>
              </a:buClr>
              <a:buSzPct val="100000"/>
              <a:buAutoNum type="romanUcPeriod"/>
            </a:pPr>
            <a:r>
              <a:rPr lang="de-DE" sz="1700" dirty="0"/>
              <a:t>Das Vorfeld erfüllt seine kommunikative Aufgabe als eine </a:t>
            </a:r>
            <a:r>
              <a:rPr lang="de-DE" sz="1700" b="1" dirty="0">
                <a:solidFill>
                  <a:srgbClr val="800080"/>
                </a:solidFill>
              </a:rPr>
              <a:t>Ausdrucksstelle</a:t>
            </a:r>
            <a:r>
              <a:rPr lang="de-DE" sz="1700" dirty="0"/>
              <a:t>. Fokussierte Elemente enden im Vorfeld, wenn der Autor sie hervorheben will oder wenn er dadurch vom Leser eine besondere Deutungsarbeit erwartet </a:t>
            </a:r>
            <a:r>
              <a:rPr lang="de-DE" sz="1700" dirty="0" smtClean="0"/>
              <a:t>(</a:t>
            </a:r>
            <a:r>
              <a:rPr lang="de-DE" sz="1700" noProof="1" smtClean="0"/>
              <a:t>Heringer</a:t>
            </a:r>
            <a:r>
              <a:rPr lang="de-DE" sz="1700" dirty="0" smtClean="0"/>
              <a:t> </a:t>
            </a:r>
            <a:r>
              <a:rPr lang="de-DE" sz="1700" dirty="0"/>
              <a:t>1996: 254). </a:t>
            </a:r>
            <a:r>
              <a:rPr lang="cs-CZ" sz="1700" dirty="0" smtClean="0"/>
              <a:t>Beneš</a:t>
            </a:r>
            <a:r>
              <a:rPr lang="de-DE" sz="1700" dirty="0" smtClean="0"/>
              <a:t> </a:t>
            </a:r>
            <a:r>
              <a:rPr lang="de-DE" sz="1700" dirty="0"/>
              <a:t>spricht in diesem Kontext über </a:t>
            </a:r>
            <a:r>
              <a:rPr lang="de-DE" sz="1700" b="1" i="1" dirty="0">
                <a:solidFill>
                  <a:srgbClr val="800080"/>
                </a:solidFill>
              </a:rPr>
              <a:t>„gefühls- oder willenswertiges </a:t>
            </a:r>
            <a:r>
              <a:rPr lang="de-DE" sz="1700" b="1" i="1" noProof="1" smtClean="0">
                <a:solidFill>
                  <a:srgbClr val="800080"/>
                </a:solidFill>
              </a:rPr>
              <a:t>Sinnwort</a:t>
            </a:r>
            <a:r>
              <a:rPr lang="de-DE" sz="1700" b="1" i="1" dirty="0" smtClean="0">
                <a:solidFill>
                  <a:srgbClr val="800080"/>
                </a:solidFill>
              </a:rPr>
              <a:t>“ </a:t>
            </a:r>
            <a:r>
              <a:rPr lang="de-DE" sz="1700" dirty="0"/>
              <a:t>(1977: 122).</a:t>
            </a:r>
            <a:endParaRPr lang="cs-CZ" sz="1700" dirty="0" smtClean="0"/>
          </a:p>
          <a:p>
            <a:pPr marL="596646" indent="-514350" algn="just">
              <a:buClr>
                <a:schemeClr val="tx1"/>
              </a:buClr>
              <a:buSzPct val="100000"/>
              <a:buAutoNum type="romanUcPeriod"/>
            </a:pPr>
            <a:r>
              <a:rPr lang="de-DE" sz="1700" dirty="0"/>
              <a:t>Das Vorfeld enthält </a:t>
            </a:r>
            <a:r>
              <a:rPr lang="de-DE" sz="1700" b="1" dirty="0">
                <a:solidFill>
                  <a:srgbClr val="800080"/>
                </a:solidFill>
              </a:rPr>
              <a:t>das</a:t>
            </a:r>
            <a:r>
              <a:rPr lang="de-DE" sz="1700" b="1" dirty="0">
                <a:solidFill>
                  <a:srgbClr val="CC0099"/>
                </a:solidFill>
              </a:rPr>
              <a:t> </a:t>
            </a:r>
            <a:r>
              <a:rPr lang="de-DE" sz="1700" b="1" dirty="0">
                <a:solidFill>
                  <a:srgbClr val="800080"/>
                </a:solidFill>
              </a:rPr>
              <a:t>weniger Wichtige oder ist inhaltlich ganz entleert</a:t>
            </a:r>
            <a:r>
              <a:rPr lang="de-DE" sz="1700" dirty="0"/>
              <a:t>. Dadurch bleiben sowohl das die Stellung der verbalen Glieder bestimmende satzstrukturelle Prinzip als auch das die Stellung der nichtverbalen Glieder beeinflussende Prinzip der Satzperspektive </a:t>
            </a:r>
            <a:r>
              <a:rPr lang="de-DE" sz="1700" dirty="0" smtClean="0"/>
              <a:t>eingehalten</a:t>
            </a:r>
            <a:r>
              <a:rPr lang="cs-CZ" sz="1700" dirty="0"/>
              <a:t> </a:t>
            </a:r>
            <a:r>
              <a:rPr lang="de-DE" sz="1700" dirty="0" smtClean="0"/>
              <a:t>(</a:t>
            </a:r>
            <a:r>
              <a:rPr lang="cs-CZ" sz="1700" dirty="0" smtClean="0"/>
              <a:t>Beneš</a:t>
            </a:r>
            <a:r>
              <a:rPr lang="de-DE" sz="1700" dirty="0" smtClean="0"/>
              <a:t> </a:t>
            </a:r>
            <a:r>
              <a:rPr lang="de-DE" sz="1700" dirty="0"/>
              <a:t>1977: 124).</a:t>
            </a:r>
            <a:endParaRPr lang="cs-CZ" sz="1700" dirty="0" smtClean="0"/>
          </a:p>
        </p:txBody>
      </p:sp>
      <p:pic>
        <p:nvPicPr>
          <p:cNvPr id="5" name="Zvuk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2011714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blipFill>
            <a:blip r:embed="rId4"/>
            <a:tile tx="0" ty="0" sx="100000" sy="100000" flip="none" algn="tl"/>
          </a:blipFill>
        </p:spPr>
        <p:txBody>
          <a:bodyPr>
            <a:normAutofit fontScale="90000"/>
          </a:bodyPr>
          <a:lstStyle/>
          <a:p>
            <a:pPr algn="ctr"/>
            <a:r>
              <a:rPr lang="de-DE" b="1" dirty="0" smtClean="0">
                <a:solidFill>
                  <a:schemeClr val="tx1">
                    <a:lumMod val="95000"/>
                    <a:lumOff val="5000"/>
                  </a:schemeClr>
                </a:solidFill>
              </a:rPr>
              <a:t>Halbsuffixe in umweltorientierten Texten</a:t>
            </a:r>
            <a:endParaRPr lang="de-DE" b="1" dirty="0">
              <a:solidFill>
                <a:schemeClr val="tx1">
                  <a:lumMod val="95000"/>
                  <a:lumOff val="5000"/>
                </a:schemeClr>
              </a:solidFill>
            </a:endParaRPr>
          </a:p>
        </p:txBody>
      </p:sp>
      <p:sp>
        <p:nvSpPr>
          <p:cNvPr id="3" name="Zástupný symbol pro obsah 2"/>
          <p:cNvSpPr>
            <a:spLocks noGrp="1"/>
          </p:cNvSpPr>
          <p:nvPr>
            <p:ph idx="1"/>
          </p:nvPr>
        </p:nvSpPr>
        <p:spPr>
          <a:xfrm>
            <a:off x="1043608" y="1772816"/>
            <a:ext cx="7920880" cy="4475584"/>
          </a:xfrm>
          <a:gradFill flip="none" rotWithShape="1">
            <a:gsLst>
              <a:gs pos="0">
                <a:schemeClr val="tx2">
                  <a:lumMod val="60000"/>
                  <a:lumOff val="40000"/>
                </a:schemeClr>
              </a:gs>
              <a:gs pos="50000">
                <a:schemeClr val="bg2">
                  <a:lumMod val="90000"/>
                  <a:tint val="44500"/>
                  <a:satMod val="160000"/>
                </a:schemeClr>
              </a:gs>
              <a:gs pos="100000">
                <a:schemeClr val="bg2">
                  <a:lumMod val="90000"/>
                  <a:tint val="23500"/>
                  <a:satMod val="160000"/>
                </a:schemeClr>
              </a:gs>
            </a:gsLst>
            <a:lin ang="13500000" scaled="1"/>
            <a:tileRect/>
          </a:gradFill>
        </p:spPr>
        <p:txBody>
          <a:bodyPr>
            <a:normAutofit fontScale="77500" lnSpcReduction="20000"/>
          </a:bodyPr>
          <a:lstStyle/>
          <a:p>
            <a:pPr indent="0">
              <a:lnSpc>
                <a:spcPct val="120000"/>
              </a:lnSpc>
              <a:spcBef>
                <a:spcPct val="50000"/>
              </a:spcBef>
              <a:buClr>
                <a:srgbClr val="003366"/>
              </a:buClr>
              <a:buNone/>
            </a:pPr>
            <a:r>
              <a:rPr lang="de-DE" sz="2400" dirty="0"/>
              <a:t>Die Halbsuffixe sind in der Lage, die Bedeutung eines Suffixes abzustufen (z. B. </a:t>
            </a:r>
            <a:r>
              <a:rPr lang="de-DE" sz="2400" i="1" dirty="0"/>
              <a:t>kalkig </a:t>
            </a:r>
            <a:r>
              <a:rPr lang="de-DE" sz="2400" dirty="0"/>
              <a:t>=&gt;</a:t>
            </a:r>
            <a:r>
              <a:rPr lang="de-DE" sz="2400" i="1" dirty="0"/>
              <a:t> kalkhaltig / kalkreich</a:t>
            </a:r>
            <a:r>
              <a:rPr lang="de-DE" sz="2400" dirty="0"/>
              <a:t>) und können mit einer Periphrase umschrieben werden (z. B. </a:t>
            </a:r>
            <a:r>
              <a:rPr lang="de-DE" sz="2400" i="1" dirty="0"/>
              <a:t>vitaminarm </a:t>
            </a:r>
            <a:r>
              <a:rPr lang="de-DE" sz="2400" dirty="0"/>
              <a:t>=&gt; </a:t>
            </a:r>
            <a:r>
              <a:rPr lang="de-DE" sz="2400" i="1" dirty="0"/>
              <a:t>arm an Vitaminen, wenig Vitamine enthaltend</a:t>
            </a:r>
            <a:r>
              <a:rPr lang="de-DE" sz="2400" dirty="0"/>
              <a:t>). </a:t>
            </a:r>
            <a:r>
              <a:rPr lang="de-DE" sz="2400" dirty="0" smtClean="0"/>
              <a:t>Diachron </a:t>
            </a:r>
            <a:r>
              <a:rPr lang="de-DE" sz="2400" dirty="0"/>
              <a:t>betrachtet ist </a:t>
            </a:r>
            <a:r>
              <a:rPr lang="de-DE" sz="2400" b="1" dirty="0">
                <a:solidFill>
                  <a:srgbClr val="C00000"/>
                </a:solidFill>
              </a:rPr>
              <a:t>die Grenze zwischen Suffixen und Halbsuffixen fließender als früher</a:t>
            </a:r>
            <a:r>
              <a:rPr lang="de-DE" sz="2400" dirty="0"/>
              <a:t>. Während wir z. B. </a:t>
            </a:r>
            <a:r>
              <a:rPr lang="de-DE" sz="2400" i="1" dirty="0"/>
              <a:t>-sam</a:t>
            </a:r>
            <a:r>
              <a:rPr lang="de-DE" sz="2400" dirty="0"/>
              <a:t> heute als Suffix verstehen, handelte es sich im Althochdeutschen um selbstständige Lexeme (</a:t>
            </a:r>
            <a:r>
              <a:rPr lang="de-DE" sz="2400" i="1" dirty="0" err="1"/>
              <a:t>samo</a:t>
            </a:r>
            <a:r>
              <a:rPr lang="de-DE" sz="2400" i="1" dirty="0"/>
              <a:t>/</a:t>
            </a:r>
            <a:r>
              <a:rPr lang="de-DE" sz="2400" i="1" dirty="0" err="1"/>
              <a:t>sama</a:t>
            </a:r>
            <a:r>
              <a:rPr lang="de-DE" sz="2400" dirty="0"/>
              <a:t>). Bei manchen selbstständigen Lexemen, die als Kompositionsglieder auftreten können, zeichnet sich </a:t>
            </a:r>
            <a:r>
              <a:rPr lang="de-DE" sz="2400" b="1" dirty="0">
                <a:solidFill>
                  <a:srgbClr val="C00000"/>
                </a:solidFill>
              </a:rPr>
              <a:t>die Tendenz </a:t>
            </a:r>
            <a:r>
              <a:rPr lang="de-DE" sz="2400" dirty="0"/>
              <a:t>ab,</a:t>
            </a:r>
            <a:r>
              <a:rPr lang="de-DE" sz="2400" b="1" dirty="0">
                <a:solidFill>
                  <a:srgbClr val="C00000"/>
                </a:solidFill>
              </a:rPr>
              <a:t> aufgrund eines konventionellen Gebrauchs die Funktion des Halbsuffixes anzunehmen und vielleicht in Zukunft eine morphematische Bedeutung zu gewinnen</a:t>
            </a:r>
            <a:r>
              <a:rPr lang="de-DE" sz="2400" dirty="0"/>
              <a:t> (z. B. </a:t>
            </a:r>
            <a:r>
              <a:rPr lang="de-DE" sz="2400" i="1" dirty="0"/>
              <a:t>handelsüblich, landesüblich, ortsüblich</a:t>
            </a:r>
            <a:r>
              <a:rPr lang="de-DE" sz="2400" dirty="0"/>
              <a:t>). Auch manche </a:t>
            </a:r>
            <a:r>
              <a:rPr lang="de-DE" sz="2400" b="1" dirty="0">
                <a:solidFill>
                  <a:srgbClr val="C00000"/>
                </a:solidFill>
              </a:rPr>
              <a:t>Partizipien</a:t>
            </a:r>
            <a:r>
              <a:rPr lang="de-DE" sz="2400" dirty="0">
                <a:solidFill>
                  <a:srgbClr val="C00000"/>
                </a:solidFill>
              </a:rPr>
              <a:t> </a:t>
            </a:r>
            <a:r>
              <a:rPr lang="de-DE" sz="2400" dirty="0"/>
              <a:t>können kohärente Adjektivreihen ausbilden (z. B. </a:t>
            </a:r>
            <a:r>
              <a:rPr lang="de-DE" sz="2400" i="1" dirty="0"/>
              <a:t>friedliebend, lichtliebend, schattenliebend</a:t>
            </a:r>
            <a:r>
              <a:rPr lang="de-DE" sz="2400" dirty="0"/>
              <a:t>). </a:t>
            </a:r>
            <a:endParaRPr lang="cs-CZ" sz="2400" b="1" dirty="0"/>
          </a:p>
        </p:txBody>
      </p:sp>
      <p:pic>
        <p:nvPicPr>
          <p:cNvPr id="5" name="Zvuk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7308164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blipFill>
            <a:blip r:embed="rId4"/>
            <a:tile tx="0" ty="0" sx="100000" sy="100000" flip="none" algn="tl"/>
          </a:blipFill>
        </p:spPr>
        <p:txBody>
          <a:bodyPr>
            <a:noAutofit/>
          </a:bodyPr>
          <a:lstStyle/>
          <a:p>
            <a:pPr marL="342900" indent="-342900" algn="ctr"/>
            <a:r>
              <a:rPr lang="de-DE" sz="2300" b="1" dirty="0">
                <a:solidFill>
                  <a:schemeClr val="accent1">
                    <a:lumMod val="50000"/>
                  </a:schemeClr>
                </a:solidFill>
              </a:rPr>
              <a:t>Wege zur Aneignung </a:t>
            </a:r>
            <a:r>
              <a:rPr lang="cs-CZ" sz="2300" b="1" dirty="0" smtClean="0">
                <a:solidFill>
                  <a:schemeClr val="accent1">
                    <a:lumMod val="50000"/>
                  </a:schemeClr>
                </a:solidFill>
              </a:rPr>
              <a:t>des </a:t>
            </a:r>
            <a:r>
              <a:rPr lang="cs-CZ" sz="2300" b="1" dirty="0" err="1" smtClean="0">
                <a:solidFill>
                  <a:schemeClr val="accent1">
                    <a:lumMod val="50000"/>
                  </a:schemeClr>
                </a:solidFill>
              </a:rPr>
              <a:t>Wortschatzes</a:t>
            </a:r>
            <a:r>
              <a:rPr lang="cs-CZ" sz="2300" b="1" dirty="0" smtClean="0">
                <a:solidFill>
                  <a:schemeClr val="accent1">
                    <a:lumMod val="50000"/>
                  </a:schemeClr>
                </a:solidFill>
              </a:rPr>
              <a:t> in </a:t>
            </a:r>
            <a:r>
              <a:rPr lang="cs-CZ" sz="2300" b="1" dirty="0" err="1" smtClean="0">
                <a:solidFill>
                  <a:schemeClr val="accent1">
                    <a:lumMod val="50000"/>
                  </a:schemeClr>
                </a:solidFill>
              </a:rPr>
              <a:t>umweltorientierten</a:t>
            </a:r>
            <a:r>
              <a:rPr lang="cs-CZ" sz="2300" b="1" dirty="0" smtClean="0">
                <a:solidFill>
                  <a:schemeClr val="accent1">
                    <a:lumMod val="50000"/>
                  </a:schemeClr>
                </a:solidFill>
              </a:rPr>
              <a:t> </a:t>
            </a:r>
            <a:r>
              <a:rPr lang="cs-CZ" sz="2300" b="1" dirty="0" err="1" smtClean="0">
                <a:solidFill>
                  <a:schemeClr val="accent1">
                    <a:lumMod val="50000"/>
                  </a:schemeClr>
                </a:solidFill>
              </a:rPr>
              <a:t>Texten</a:t>
            </a:r>
            <a:endParaRPr lang="de-DE" sz="2300" b="1" dirty="0">
              <a:solidFill>
                <a:schemeClr val="accent1">
                  <a:lumMod val="50000"/>
                </a:schemeClr>
              </a:solidFill>
            </a:endParaRPr>
          </a:p>
        </p:txBody>
      </p:sp>
      <p:sp>
        <p:nvSpPr>
          <p:cNvPr id="3" name="Zástupný symbol pro obsah 2"/>
          <p:cNvSpPr>
            <a:spLocks noGrp="1"/>
          </p:cNvSpPr>
          <p:nvPr>
            <p:ph idx="1"/>
          </p:nvPr>
        </p:nvSpPr>
        <p:spPr>
          <a:xfrm>
            <a:off x="971600" y="1556792"/>
            <a:ext cx="7890080" cy="5040560"/>
          </a:xfrm>
        </p:spPr>
        <p:txBody>
          <a:bodyPr>
            <a:normAutofit fontScale="62500" lnSpcReduction="20000"/>
          </a:bodyPr>
          <a:lstStyle/>
          <a:p>
            <a:pPr marL="82296" indent="0">
              <a:lnSpc>
                <a:spcPct val="120000"/>
              </a:lnSpc>
              <a:buClrTx/>
              <a:buNone/>
            </a:pPr>
            <a:r>
              <a:rPr lang="cs-CZ" sz="2400" dirty="0" smtClean="0"/>
              <a:t>1. </a:t>
            </a:r>
            <a:r>
              <a:rPr lang="de-DE" sz="2400" b="1" dirty="0" smtClean="0">
                <a:solidFill>
                  <a:srgbClr val="007E39"/>
                </a:solidFill>
              </a:rPr>
              <a:t>über-</a:t>
            </a:r>
            <a:r>
              <a:rPr lang="de-DE" sz="2400" b="1" dirty="0" smtClean="0">
                <a:solidFill>
                  <a:srgbClr val="00B050"/>
                </a:solidFill>
              </a:rPr>
              <a:t> </a:t>
            </a:r>
            <a:r>
              <a:rPr lang="de-DE" sz="2400" b="1" dirty="0">
                <a:solidFill>
                  <a:srgbClr val="007E39"/>
                </a:solidFill>
              </a:rPr>
              <a:t>und untergeordnete Begriffe</a:t>
            </a:r>
            <a:r>
              <a:rPr lang="cs-CZ" sz="2400" b="1" dirty="0">
                <a:solidFill>
                  <a:srgbClr val="007E39"/>
                </a:solidFill>
              </a:rPr>
              <a:t> </a:t>
            </a:r>
            <a:r>
              <a:rPr lang="cs-CZ" sz="2400" dirty="0"/>
              <a:t>(z. B. </a:t>
            </a:r>
            <a:r>
              <a:rPr lang="de-DE" sz="2400" i="1" dirty="0"/>
              <a:t>umweltbelastende Faktoren: a. wassergefährdende Stoffe, b. luftverunreinigende Partikel, c. toxische Produkte</a:t>
            </a:r>
            <a:r>
              <a:rPr lang="cs-CZ" sz="2400" dirty="0" smtClean="0"/>
              <a:t>);</a:t>
            </a:r>
          </a:p>
          <a:p>
            <a:pPr marL="82296" indent="0">
              <a:lnSpc>
                <a:spcPct val="120000"/>
              </a:lnSpc>
              <a:buClrTx/>
              <a:buNone/>
            </a:pPr>
            <a:r>
              <a:rPr lang="cs-CZ" sz="2400" dirty="0" smtClean="0"/>
              <a:t>2. </a:t>
            </a:r>
            <a:r>
              <a:rPr lang="de-DE" sz="2400" b="1" dirty="0">
                <a:solidFill>
                  <a:srgbClr val="007E39"/>
                </a:solidFill>
              </a:rPr>
              <a:t>Synonyme</a:t>
            </a:r>
            <a:r>
              <a:rPr lang="cs-CZ" sz="2400" dirty="0">
                <a:solidFill>
                  <a:srgbClr val="007E39"/>
                </a:solidFill>
              </a:rPr>
              <a:t> </a:t>
            </a:r>
            <a:r>
              <a:rPr lang="cs-CZ" sz="2400" dirty="0"/>
              <a:t>(z. B. </a:t>
            </a:r>
            <a:r>
              <a:rPr lang="de-DE" sz="2400" i="1" dirty="0"/>
              <a:t>biologisch abbaubare / kompostierbare Werkstoffe; hydrophile / wasserliebende Pflanzen</a:t>
            </a:r>
            <a:r>
              <a:rPr lang="cs-CZ" sz="2400" dirty="0" smtClean="0"/>
              <a:t>) </a:t>
            </a:r>
            <a:r>
              <a:rPr lang="de-DE" sz="2400" dirty="0" smtClean="0"/>
              <a:t>und</a:t>
            </a:r>
            <a:r>
              <a:rPr lang="cs-CZ" sz="2400" dirty="0" smtClean="0"/>
              <a:t> </a:t>
            </a:r>
            <a:r>
              <a:rPr lang="de-DE" sz="2400" b="1" dirty="0">
                <a:solidFill>
                  <a:srgbClr val="007E39"/>
                </a:solidFill>
              </a:rPr>
              <a:t>Antonyme</a:t>
            </a:r>
            <a:r>
              <a:rPr lang="cs-CZ" sz="2400" dirty="0">
                <a:solidFill>
                  <a:srgbClr val="007E39"/>
                </a:solidFill>
              </a:rPr>
              <a:t> </a:t>
            </a:r>
            <a:r>
              <a:rPr lang="cs-CZ" sz="2400" dirty="0"/>
              <a:t>(z. B. </a:t>
            </a:r>
            <a:r>
              <a:rPr lang="de-DE" sz="2400" i="1" dirty="0"/>
              <a:t>praxisnahe </a:t>
            </a:r>
            <a:r>
              <a:rPr lang="de-DE" sz="2400" dirty="0"/>
              <a:t>vs.</a:t>
            </a:r>
            <a:r>
              <a:rPr lang="de-DE" sz="2400" i="1" dirty="0"/>
              <a:t> praxisferne Umwelterziehung; heterotrophes </a:t>
            </a:r>
            <a:r>
              <a:rPr lang="de-DE" sz="2400" dirty="0"/>
              <a:t>vs.</a:t>
            </a:r>
            <a:r>
              <a:rPr lang="de-DE" sz="2400" i="1" dirty="0"/>
              <a:t> autotrophes Ökosystem</a:t>
            </a:r>
            <a:r>
              <a:rPr lang="cs-CZ" sz="2400" dirty="0" smtClean="0"/>
              <a:t>)</a:t>
            </a:r>
          </a:p>
          <a:p>
            <a:pPr marL="82296" indent="0">
              <a:lnSpc>
                <a:spcPct val="120000"/>
              </a:lnSpc>
              <a:buClrTx/>
              <a:buNone/>
            </a:pPr>
            <a:r>
              <a:rPr lang="cs-CZ" sz="2400" dirty="0" smtClean="0"/>
              <a:t>3. </a:t>
            </a:r>
            <a:r>
              <a:rPr lang="de-DE" sz="2400" b="1" dirty="0">
                <a:solidFill>
                  <a:srgbClr val="007E39"/>
                </a:solidFill>
              </a:rPr>
              <a:t>Transponieren der Adjektive mit Suffixoiden in substantivische Komposita</a:t>
            </a:r>
            <a:r>
              <a:rPr lang="cs-CZ" sz="2400" dirty="0">
                <a:solidFill>
                  <a:srgbClr val="007E39"/>
                </a:solidFill>
              </a:rPr>
              <a:t> </a:t>
            </a:r>
            <a:r>
              <a:rPr lang="cs-CZ" sz="2400" dirty="0"/>
              <a:t>(z. B. </a:t>
            </a:r>
            <a:r>
              <a:rPr lang="de-DE" sz="2400" i="1" dirty="0"/>
              <a:t>spezieller Fall </a:t>
            </a:r>
            <a:r>
              <a:rPr lang="de-DE" sz="2400" dirty="0"/>
              <a:t>=&gt; </a:t>
            </a:r>
            <a:r>
              <a:rPr lang="de-DE" sz="2400" i="1" dirty="0"/>
              <a:t>Spezialfall; meisterhafte Leistung</a:t>
            </a:r>
            <a:r>
              <a:rPr lang="de-DE" sz="2400" dirty="0"/>
              <a:t> =&gt; </a:t>
            </a:r>
            <a:r>
              <a:rPr lang="de-DE" sz="2400" i="1" dirty="0"/>
              <a:t>Meisterleistung</a:t>
            </a:r>
            <a:r>
              <a:rPr lang="cs-CZ" sz="2400" dirty="0" smtClean="0"/>
              <a:t>); </a:t>
            </a:r>
          </a:p>
          <a:p>
            <a:pPr marL="82296" indent="0">
              <a:lnSpc>
                <a:spcPct val="120000"/>
              </a:lnSpc>
              <a:buClrTx/>
              <a:buNone/>
            </a:pPr>
            <a:r>
              <a:rPr lang="cs-CZ" sz="2400" dirty="0"/>
              <a:t>4</a:t>
            </a:r>
            <a:r>
              <a:rPr lang="cs-CZ" sz="2400" b="1" dirty="0" smtClean="0">
                <a:solidFill>
                  <a:srgbClr val="00B050"/>
                </a:solidFill>
              </a:rPr>
              <a:t>. </a:t>
            </a:r>
            <a:r>
              <a:rPr lang="de-DE" sz="2400" b="1" dirty="0" smtClean="0">
                <a:solidFill>
                  <a:srgbClr val="007E39"/>
                </a:solidFill>
              </a:rPr>
              <a:t>komplementäre </a:t>
            </a:r>
            <a:r>
              <a:rPr lang="de-DE" sz="2400" b="1" dirty="0">
                <a:solidFill>
                  <a:srgbClr val="007E39"/>
                </a:solidFill>
              </a:rPr>
              <a:t>Begriffe</a:t>
            </a:r>
            <a:r>
              <a:rPr lang="cs-CZ" sz="2400" b="1" dirty="0">
                <a:solidFill>
                  <a:srgbClr val="007E39"/>
                </a:solidFill>
              </a:rPr>
              <a:t> </a:t>
            </a:r>
            <a:r>
              <a:rPr lang="cs-CZ" sz="2400" dirty="0"/>
              <a:t>(z. B. </a:t>
            </a:r>
            <a:r>
              <a:rPr lang="de-DE" sz="2400" i="1" noProof="1" smtClean="0"/>
              <a:t>euryhygre – mesoeuryhygre – stenohygre Pflanze; oligosaprobe – mesosaprobe – polysaprobe </a:t>
            </a:r>
            <a:r>
              <a:rPr lang="de-DE" sz="2400" i="1" dirty="0" smtClean="0"/>
              <a:t>Zone</a:t>
            </a:r>
            <a:r>
              <a:rPr lang="cs-CZ" sz="2400" dirty="0" smtClean="0"/>
              <a:t>)</a:t>
            </a:r>
          </a:p>
          <a:p>
            <a:pPr marL="82296" indent="0">
              <a:lnSpc>
                <a:spcPct val="120000"/>
              </a:lnSpc>
              <a:buClrTx/>
              <a:buNone/>
            </a:pPr>
            <a:r>
              <a:rPr lang="cs-CZ" sz="2400" dirty="0"/>
              <a:t>5</a:t>
            </a:r>
            <a:r>
              <a:rPr lang="cs-CZ" sz="2400" dirty="0" smtClean="0"/>
              <a:t>. </a:t>
            </a:r>
            <a:r>
              <a:rPr lang="de-DE" sz="2400" b="1" dirty="0">
                <a:solidFill>
                  <a:srgbClr val="007E39"/>
                </a:solidFill>
              </a:rPr>
              <a:t>Alphabetisierung der kohärenten Adjektivreihen</a:t>
            </a:r>
            <a:r>
              <a:rPr lang="cs-CZ" sz="2400" b="1" dirty="0">
                <a:solidFill>
                  <a:srgbClr val="007E39"/>
                </a:solidFill>
              </a:rPr>
              <a:t> </a:t>
            </a:r>
            <a:r>
              <a:rPr lang="cs-CZ" sz="2400" dirty="0"/>
              <a:t>(z. B. </a:t>
            </a:r>
            <a:r>
              <a:rPr lang="de-DE" sz="2400" i="1" dirty="0"/>
              <a:t>bleihaltig – dioxinhaltig – erzhaltig – kupferhaltig – schwefelhaltig</a:t>
            </a:r>
            <a:r>
              <a:rPr lang="cs-CZ" sz="2400" dirty="0" smtClean="0"/>
              <a:t>)</a:t>
            </a:r>
          </a:p>
          <a:p>
            <a:pPr marL="82296" indent="0">
              <a:lnSpc>
                <a:spcPct val="120000"/>
              </a:lnSpc>
              <a:buClrTx/>
              <a:buNone/>
            </a:pPr>
            <a:r>
              <a:rPr lang="cs-CZ" sz="2400" dirty="0"/>
              <a:t>6</a:t>
            </a:r>
            <a:r>
              <a:rPr lang="cs-CZ" sz="2400" dirty="0" smtClean="0"/>
              <a:t>. </a:t>
            </a:r>
            <a:r>
              <a:rPr lang="de-DE" sz="2400" b="1" dirty="0">
                <a:solidFill>
                  <a:srgbClr val="007E39"/>
                </a:solidFill>
              </a:rPr>
              <a:t>Wortfamilien</a:t>
            </a:r>
            <a:r>
              <a:rPr lang="cs-CZ" sz="2400" dirty="0">
                <a:solidFill>
                  <a:srgbClr val="007E39"/>
                </a:solidFill>
              </a:rPr>
              <a:t> </a:t>
            </a:r>
            <a:r>
              <a:rPr lang="cs-CZ" sz="2400" dirty="0"/>
              <a:t>(z. B. </a:t>
            </a:r>
            <a:r>
              <a:rPr lang="de-DE" sz="2400" i="1" dirty="0"/>
              <a:t>belasten – umweltbelastend – Umweltbelastung</a:t>
            </a:r>
            <a:r>
              <a:rPr lang="cs-CZ" sz="2400" dirty="0" smtClean="0"/>
              <a:t>)</a:t>
            </a:r>
          </a:p>
          <a:p>
            <a:pPr marL="82296" indent="0">
              <a:lnSpc>
                <a:spcPct val="120000"/>
              </a:lnSpc>
              <a:buClrTx/>
              <a:buNone/>
            </a:pPr>
            <a:r>
              <a:rPr lang="cs-CZ" sz="2400" dirty="0"/>
              <a:t>7</a:t>
            </a:r>
            <a:r>
              <a:rPr lang="cs-CZ" sz="2400" dirty="0" smtClean="0"/>
              <a:t>. </a:t>
            </a:r>
            <a:r>
              <a:rPr lang="de-DE" sz="2400" b="1" dirty="0">
                <a:solidFill>
                  <a:srgbClr val="007E39"/>
                </a:solidFill>
              </a:rPr>
              <a:t>Beziehung zwischen Ursache und Folge</a:t>
            </a:r>
            <a:r>
              <a:rPr lang="cs-CZ" sz="2400" b="1" dirty="0">
                <a:solidFill>
                  <a:srgbClr val="00B050"/>
                </a:solidFill>
              </a:rPr>
              <a:t> </a:t>
            </a:r>
            <a:r>
              <a:rPr lang="cs-CZ" sz="2400" dirty="0"/>
              <a:t>(z. B. </a:t>
            </a:r>
            <a:r>
              <a:rPr lang="de-DE" sz="2400" i="1" dirty="0"/>
              <a:t>unfallträchtige Kreuzung </a:t>
            </a:r>
            <a:r>
              <a:rPr lang="de-DE" sz="2400" dirty="0"/>
              <a:t>=&gt; </a:t>
            </a:r>
            <a:r>
              <a:rPr lang="de-DE" sz="2400" i="1" dirty="0"/>
              <a:t>tödlicher Unfall</a:t>
            </a:r>
            <a:r>
              <a:rPr lang="de-DE" sz="2400" dirty="0"/>
              <a:t>; </a:t>
            </a:r>
            <a:r>
              <a:rPr lang="de-DE" sz="2400" i="1" dirty="0"/>
              <a:t>feuergefährliches Gut</a:t>
            </a:r>
            <a:r>
              <a:rPr lang="de-DE" sz="2400" dirty="0"/>
              <a:t> =&gt; </a:t>
            </a:r>
            <a:r>
              <a:rPr lang="de-DE" sz="2400" i="1" dirty="0"/>
              <a:t>gefahrmeidendes Verhalten</a:t>
            </a:r>
            <a:r>
              <a:rPr lang="cs-CZ" sz="2400" dirty="0" smtClean="0"/>
              <a:t>);</a:t>
            </a:r>
          </a:p>
          <a:p>
            <a:pPr marL="82296" indent="0">
              <a:lnSpc>
                <a:spcPct val="120000"/>
              </a:lnSpc>
              <a:buClrTx/>
              <a:buNone/>
            </a:pPr>
            <a:r>
              <a:rPr lang="cs-CZ" sz="2400" dirty="0" smtClean="0"/>
              <a:t>8. </a:t>
            </a:r>
            <a:r>
              <a:rPr lang="de-DE" sz="2400" b="1" dirty="0" smtClean="0">
                <a:solidFill>
                  <a:srgbClr val="007E39"/>
                </a:solidFill>
              </a:rPr>
              <a:t>geographische </a:t>
            </a:r>
            <a:r>
              <a:rPr lang="de-DE" sz="2400" b="1" dirty="0">
                <a:solidFill>
                  <a:srgbClr val="007E39"/>
                </a:solidFill>
              </a:rPr>
              <a:t>Zuordnung</a:t>
            </a:r>
            <a:r>
              <a:rPr lang="cs-CZ" sz="2400" b="1" dirty="0">
                <a:solidFill>
                  <a:srgbClr val="007E39"/>
                </a:solidFill>
              </a:rPr>
              <a:t> </a:t>
            </a:r>
            <a:r>
              <a:rPr lang="cs-CZ" sz="2400" dirty="0"/>
              <a:t>(z. B. </a:t>
            </a:r>
            <a:r>
              <a:rPr lang="cs-CZ" sz="2400" i="1" dirty="0"/>
              <a:t>Wolfsburg &amp; Mladá Boleslav</a:t>
            </a:r>
            <a:r>
              <a:rPr lang="cs-CZ" sz="2400" dirty="0"/>
              <a:t> </a:t>
            </a:r>
            <a:r>
              <a:rPr lang="de-DE" sz="2400" dirty="0"/>
              <a:t>=&gt; </a:t>
            </a:r>
            <a:r>
              <a:rPr lang="de-DE" sz="2400" i="1" dirty="0"/>
              <a:t>„Verzicht auf die Anwendung von gesundheitsschädlichen, umweltgefährdenden Stoffen und Materialien im gesamten Volkswagen-Konzern“</a:t>
            </a:r>
            <a:r>
              <a:rPr lang="de-DE" sz="2400" dirty="0"/>
              <a:t>) </a:t>
            </a:r>
            <a:r>
              <a:rPr lang="cs-CZ" sz="2400" dirty="0"/>
              <a:t>[</a:t>
            </a:r>
            <a:r>
              <a:rPr lang="cs-CZ" sz="2400" dirty="0" err="1"/>
              <a:t>Baumast</a:t>
            </a:r>
            <a:r>
              <a:rPr lang="cs-CZ" sz="2400" dirty="0"/>
              <a:t>, 2009, 84</a:t>
            </a:r>
            <a:r>
              <a:rPr lang="cs-CZ" sz="2400" dirty="0" smtClean="0"/>
              <a:t>]</a:t>
            </a:r>
            <a:r>
              <a:rPr lang="cs-CZ" sz="2400" i="1" dirty="0" smtClean="0"/>
              <a:t>.</a:t>
            </a:r>
            <a:endParaRPr lang="cs-CZ" sz="2400" b="1" dirty="0" smtClean="0">
              <a:solidFill>
                <a:srgbClr val="7030A0"/>
              </a:solidFill>
            </a:endParaRPr>
          </a:p>
          <a:p>
            <a:pPr marL="82296" indent="0">
              <a:lnSpc>
                <a:spcPct val="120000"/>
              </a:lnSpc>
              <a:buClrTx/>
              <a:buNone/>
            </a:pPr>
            <a:r>
              <a:rPr lang="de-DE" sz="2400" b="1" dirty="0" smtClean="0">
                <a:solidFill>
                  <a:srgbClr val="7030A0"/>
                </a:solidFill>
              </a:rPr>
              <a:t>Und Hauptsache: Durch die Fehler wird man klug!</a:t>
            </a:r>
            <a:endParaRPr lang="de-DE" sz="2400" b="1" dirty="0">
              <a:solidFill>
                <a:srgbClr val="7030A0"/>
              </a:solidFill>
            </a:endParaRPr>
          </a:p>
        </p:txBody>
      </p:sp>
      <p:pic>
        <p:nvPicPr>
          <p:cNvPr id="5" name="Zvuk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7573475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5652120" y="332656"/>
            <a:ext cx="3312368" cy="5976664"/>
          </a:xfrm>
        </p:spPr>
        <p:txBody>
          <a:bodyPr/>
          <a:lstStyle/>
          <a:p>
            <a:r>
              <a:rPr lang="cs-CZ" sz="1700" b="0" dirty="0" smtClean="0">
                <a:solidFill>
                  <a:schemeClr val="tx1"/>
                </a:solidFill>
              </a:rPr>
              <a:t/>
            </a:r>
            <a:br>
              <a:rPr lang="cs-CZ" sz="1700" b="0" dirty="0" smtClean="0">
                <a:solidFill>
                  <a:schemeClr val="tx1"/>
                </a:solidFill>
              </a:rPr>
            </a:br>
            <a:r>
              <a:rPr lang="cs-CZ" sz="1700" b="0" dirty="0">
                <a:solidFill>
                  <a:schemeClr val="tx1"/>
                </a:solidFill>
              </a:rPr>
              <a:t/>
            </a:r>
            <a:br>
              <a:rPr lang="cs-CZ" sz="1700" b="0" dirty="0">
                <a:solidFill>
                  <a:schemeClr val="tx1"/>
                </a:solidFill>
              </a:rPr>
            </a:br>
            <a:r>
              <a:rPr lang="cs-CZ" sz="1700" dirty="0" smtClean="0">
                <a:solidFill>
                  <a:schemeClr val="tx1"/>
                </a:solidFill>
              </a:rPr>
              <a:t>LITERATUR:</a:t>
            </a:r>
            <a:r>
              <a:rPr lang="cs-CZ" sz="1700" b="0" dirty="0" smtClean="0">
                <a:solidFill>
                  <a:schemeClr val="tx1"/>
                </a:solidFill>
              </a:rPr>
              <a:t/>
            </a:r>
            <a:br>
              <a:rPr lang="cs-CZ" sz="1700" b="0" dirty="0" smtClean="0">
                <a:solidFill>
                  <a:schemeClr val="tx1"/>
                </a:solidFill>
              </a:rPr>
            </a:br>
            <a:r>
              <a:rPr lang="cs-CZ" sz="1700" b="0" dirty="0" smtClean="0">
                <a:solidFill>
                  <a:schemeClr val="tx1"/>
                </a:solidFill>
              </a:rPr>
              <a:t/>
            </a:r>
            <a:br>
              <a:rPr lang="cs-CZ" sz="1700" b="0" dirty="0" smtClean="0">
                <a:solidFill>
                  <a:schemeClr val="tx1"/>
                </a:solidFill>
              </a:rPr>
            </a:br>
            <a:r>
              <a:rPr lang="de-DE" sz="1700" b="0" dirty="0" smtClean="0">
                <a:solidFill>
                  <a:schemeClr val="tx1"/>
                </a:solidFill>
              </a:rPr>
              <a:t>BAUMAST, A. – PAPE, J. (2009): </a:t>
            </a:r>
            <a:r>
              <a:rPr lang="de-DE" sz="1700" b="0" i="1" dirty="0" smtClean="0">
                <a:solidFill>
                  <a:schemeClr val="tx1"/>
                </a:solidFill>
              </a:rPr>
              <a:t>Betriebliches Umweltmanagement. </a:t>
            </a:r>
            <a:r>
              <a:rPr lang="de-DE" sz="1700" b="0" dirty="0" smtClean="0">
                <a:solidFill>
                  <a:schemeClr val="tx1"/>
                </a:solidFill>
              </a:rPr>
              <a:t>Stuttgart, Eugen Ulmer.</a:t>
            </a:r>
            <a:br>
              <a:rPr lang="de-DE" sz="1700" b="0" dirty="0" smtClean="0">
                <a:solidFill>
                  <a:schemeClr val="tx1"/>
                </a:solidFill>
              </a:rPr>
            </a:br>
            <a:r>
              <a:rPr lang="de-DE" sz="1700" b="0" dirty="0" smtClean="0">
                <a:solidFill>
                  <a:schemeClr val="tx1"/>
                </a:solidFill>
              </a:rPr>
              <a:t/>
            </a:r>
            <a:br>
              <a:rPr lang="de-DE" sz="1700" b="0" dirty="0" smtClean="0">
                <a:solidFill>
                  <a:schemeClr val="tx1"/>
                </a:solidFill>
              </a:rPr>
            </a:br>
            <a:r>
              <a:rPr lang="de-DE" sz="1700" b="0" dirty="0" smtClean="0">
                <a:solidFill>
                  <a:schemeClr val="tx1"/>
                </a:solidFill>
              </a:rPr>
              <a:t>ROELCKE, T. (2005): </a:t>
            </a:r>
            <a:r>
              <a:rPr lang="de-DE" sz="1700" b="0" i="1" dirty="0" smtClean="0">
                <a:solidFill>
                  <a:schemeClr val="tx1"/>
                </a:solidFill>
              </a:rPr>
              <a:t>Fachsprachen. </a:t>
            </a:r>
            <a:r>
              <a:rPr lang="de-DE" sz="1700" b="0" dirty="0" smtClean="0">
                <a:solidFill>
                  <a:schemeClr val="tx1"/>
                </a:solidFill>
              </a:rPr>
              <a:t>Berlin, E. Schmidt.</a:t>
            </a:r>
            <a:br>
              <a:rPr lang="de-DE" sz="1700" b="0" dirty="0" smtClean="0">
                <a:solidFill>
                  <a:schemeClr val="tx1"/>
                </a:solidFill>
              </a:rPr>
            </a:br>
            <a:r>
              <a:rPr lang="de-DE" sz="1700" b="0" dirty="0" smtClean="0">
                <a:solidFill>
                  <a:schemeClr val="tx1"/>
                </a:solidFill>
              </a:rPr>
              <a:t/>
            </a:r>
            <a:br>
              <a:rPr lang="de-DE" sz="1700" b="0" dirty="0" smtClean="0">
                <a:solidFill>
                  <a:schemeClr val="tx1"/>
                </a:solidFill>
              </a:rPr>
            </a:br>
            <a:r>
              <a:rPr lang="cs-CZ" sz="1700" b="0" dirty="0" smtClean="0">
                <a:solidFill>
                  <a:schemeClr val="tx1"/>
                </a:solidFill>
              </a:rPr>
              <a:t>VÁVRA, Z. (2013) </a:t>
            </a:r>
            <a:r>
              <a:rPr lang="cs-CZ" sz="1700" b="0" i="1" dirty="0" smtClean="0">
                <a:solidFill>
                  <a:schemeClr val="tx1"/>
                </a:solidFill>
              </a:rPr>
              <a:t>Integrace environmentálních témat do výuky cizích jazyků se zaměřením na jazyk německý. Disertační práce. </a:t>
            </a:r>
            <a:r>
              <a:rPr lang="cs-CZ" sz="1700" b="0" dirty="0" smtClean="0">
                <a:solidFill>
                  <a:schemeClr val="tx1"/>
                </a:solidFill>
              </a:rPr>
              <a:t>Praha, Univerzita Karlova.</a:t>
            </a:r>
            <a:br>
              <a:rPr lang="cs-CZ" sz="1700" b="0" dirty="0" smtClean="0">
                <a:solidFill>
                  <a:schemeClr val="tx1"/>
                </a:solidFill>
              </a:rPr>
            </a:br>
            <a:r>
              <a:rPr lang="de-DE" sz="1700" b="0" dirty="0" smtClean="0">
                <a:solidFill>
                  <a:schemeClr val="tx1"/>
                </a:solidFill>
              </a:rPr>
              <a:t/>
            </a:r>
            <a:br>
              <a:rPr lang="de-DE" sz="1700" b="0" dirty="0" smtClean="0">
                <a:solidFill>
                  <a:schemeClr val="tx1"/>
                </a:solidFill>
              </a:rPr>
            </a:br>
            <a:r>
              <a:rPr lang="de-DE" sz="1700" b="0" dirty="0" smtClean="0">
                <a:solidFill>
                  <a:schemeClr val="tx1"/>
                </a:solidFill>
              </a:rPr>
              <a:t>WEINRICH, H. et al. (1993). </a:t>
            </a:r>
            <a:r>
              <a:rPr lang="de-DE" sz="1700" b="0" i="1" dirty="0" smtClean="0">
                <a:solidFill>
                  <a:schemeClr val="tx1"/>
                </a:solidFill>
              </a:rPr>
              <a:t>Textgrammatik der deutschen Sprache.</a:t>
            </a:r>
            <a:r>
              <a:rPr lang="de-DE" sz="1700" b="0" dirty="0" smtClean="0">
                <a:solidFill>
                  <a:schemeClr val="tx1"/>
                </a:solidFill>
              </a:rPr>
              <a:t> Mannheim u.a. Dudenverlag.</a:t>
            </a:r>
            <a:endParaRPr lang="de-DE" sz="1700" b="0" dirty="0">
              <a:solidFill>
                <a:schemeClr val="tx1"/>
              </a:solidFill>
            </a:endParaRPr>
          </a:p>
        </p:txBody>
      </p:sp>
      <p:sp>
        <p:nvSpPr>
          <p:cNvPr id="6" name="Zástupný symbol pro text 5"/>
          <p:cNvSpPr>
            <a:spLocks noGrp="1"/>
          </p:cNvSpPr>
          <p:nvPr>
            <p:ph type="body" sz="half" idx="2"/>
          </p:nvPr>
        </p:nvSpPr>
        <p:spPr>
          <a:xfrm>
            <a:off x="838200" y="4800600"/>
            <a:ext cx="4419600" cy="860648"/>
          </a:xfrm>
        </p:spPr>
        <p:txBody>
          <a:bodyPr>
            <a:normAutofit/>
          </a:bodyPr>
          <a:lstStyle/>
          <a:p>
            <a:r>
              <a:rPr lang="de-DE" sz="2200" b="1" dirty="0" smtClean="0">
                <a:solidFill>
                  <a:srgbClr val="0070C0"/>
                </a:solidFill>
              </a:rPr>
              <a:t>Danke für Ihre Aufmerksamkeit</a:t>
            </a:r>
            <a:r>
              <a:rPr lang="cs-CZ" sz="2200" b="1" dirty="0" smtClean="0">
                <a:solidFill>
                  <a:srgbClr val="0070C0"/>
                </a:solidFill>
              </a:rPr>
              <a:t>!</a:t>
            </a:r>
            <a:endParaRPr lang="de-DE" sz="2200" b="1" dirty="0">
              <a:solidFill>
                <a:srgbClr val="0070C0"/>
              </a:solidFill>
            </a:endParaRPr>
          </a:p>
        </p:txBody>
      </p:sp>
      <p:pic>
        <p:nvPicPr>
          <p:cNvPr id="3" name="Zástupný symbol pro obrázek 2"/>
          <p:cNvPicPr>
            <a:picLocks noGrp="1" noChangeAspect="1"/>
          </p:cNvPicPr>
          <p:nvPr>
            <p:ph type="pic" idx="1"/>
          </p:nvPr>
        </p:nvPicPr>
        <p:blipFill>
          <a:blip r:embed="rId4">
            <a:extLst>
              <a:ext uri="{28A0092B-C50C-407E-A947-70E740481C1C}">
                <a14:useLocalDpi xmlns:a14="http://schemas.microsoft.com/office/drawing/2010/main" val="0"/>
              </a:ext>
            </a:extLst>
          </a:blip>
          <a:srcRect l="2804" r="2804"/>
          <a:stretch>
            <a:fillRect/>
          </a:stretch>
        </p:blipFill>
        <p:spPr/>
      </p:pic>
      <p:pic>
        <p:nvPicPr>
          <p:cNvPr id="5" name="Zvuk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9352415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unovrat">
  <a:themeElements>
    <a:clrScheme name="Tvrdý obal">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Slunovrat">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unovrat">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1791</TotalTime>
  <Words>938</Words>
  <Application>Microsoft Office PowerPoint</Application>
  <PresentationFormat>Předvádění na obrazovce (4:3)</PresentationFormat>
  <Paragraphs>59</Paragraphs>
  <Slides>9</Slides>
  <Notes>0</Notes>
  <HiddenSlides>0</HiddenSlides>
  <MMClips>9</MMClips>
  <ScaleCrop>false</ScaleCrop>
  <HeadingPairs>
    <vt:vector size="4" baseType="variant">
      <vt:variant>
        <vt:lpstr>Motiv</vt:lpstr>
      </vt:variant>
      <vt:variant>
        <vt:i4>1</vt:i4>
      </vt:variant>
      <vt:variant>
        <vt:lpstr>Nadpisy snímků</vt:lpstr>
      </vt:variant>
      <vt:variant>
        <vt:i4>9</vt:i4>
      </vt:variant>
    </vt:vector>
  </HeadingPairs>
  <TitlesOfParts>
    <vt:vector size="10" baseType="lpstr">
      <vt:lpstr>Slunovrat</vt:lpstr>
      <vt:lpstr>besonderheiten DER UMWELTORIENTIERTEN TEXTE KGS/aon1  Ing. Zdeněk Vávra, Ph.D., Westböhmische Universität in Plzeň</vt:lpstr>
      <vt:lpstr>Was sind umweltorientierte Texte?</vt:lpstr>
      <vt:lpstr>Makrostruktur der umweltorientierten Texte </vt:lpstr>
      <vt:lpstr>Herstellen von Text-Bild-Bezügen In umweltorientierten Texten finden sich unterschiedliche Textelemente, die für den Kohärenzaufbau von Bedeutung sind und die ebenfalls im Layout sichtbar werden. Sie stellen hohe Ansprüche an die Strukturierung des Leseprozesses.</vt:lpstr>
      <vt:lpstr>Syntax der Fachartikel</vt:lpstr>
      <vt:lpstr>Besetzung des Vorfeldes  unter semantischem Aspekt</vt:lpstr>
      <vt:lpstr>Halbsuffixe in umweltorientierten Texten</vt:lpstr>
      <vt:lpstr>Wege zur Aneignung des Wortschatzes in umweltorientierten Texten</vt:lpstr>
      <vt:lpstr>  LITERATUR:  BAUMAST, A. – PAPE, J. (2009): Betriebliches Umweltmanagement. Stuttgart, Eugen Ulmer.  ROELCKE, T. (2005): Fachsprachen. Berlin, E. Schmidt.  VÁVRA, Z. (2013) Integrace environmentálních témat do výuky cizích jazyků se zaměřením na jazyk německý. Disertační práce. Praha, Univerzita Karlova.  WEINRICH, H. et al. (1993). Textgrammatik der deutschen Sprache. Mannheim u.a. Dudenverlag.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PŘÍNOS KONCEPTU RUDOLFA STEINERA K ROZVOJI ČINNOSTNÍHO VYUČOVÁNÍ</dc:title>
  <dc:creator>Zdeněk Vávra</dc:creator>
  <cp:lastModifiedBy>Zdeněk</cp:lastModifiedBy>
  <cp:revision>164</cp:revision>
  <cp:lastPrinted>2020-10-22T15:39:12Z</cp:lastPrinted>
  <dcterms:created xsi:type="dcterms:W3CDTF">2011-03-31T11:23:57Z</dcterms:created>
  <dcterms:modified xsi:type="dcterms:W3CDTF">2020-10-22T18:12:48Z</dcterms:modified>
</cp:coreProperties>
</file>