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63" r:id="rId5"/>
    <p:sldId id="264" r:id="rId6"/>
    <p:sldId id="261" r:id="rId7"/>
    <p:sldId id="266" r:id="rId8"/>
    <p:sldId id="262" r:id="rId9"/>
    <p:sldId id="269" r:id="rId10"/>
    <p:sldId id="260" r:id="rId11"/>
    <p:sldId id="267" r:id="rId12"/>
    <p:sldId id="258" r:id="rId13"/>
    <p:sldId id="259" r:id="rId14"/>
    <p:sldId id="271" r:id="rId15"/>
    <p:sldId id="268" r:id="rId16"/>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85" autoAdjust="0"/>
    <p:restoredTop sz="94660"/>
  </p:normalViewPr>
  <p:slideViewPr>
    <p:cSldViewPr snapToGrid="0">
      <p:cViewPr varScale="1">
        <p:scale>
          <a:sx n="74" d="100"/>
          <a:sy n="74" d="100"/>
        </p:scale>
        <p:origin x="39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p:cNvSpPr>
            <a:spLocks noGrp="1"/>
          </p:cNvSpPr>
          <p:nvPr>
            <p:ph type="dt" sz="half" idx="10"/>
          </p:nvPr>
        </p:nvSpPr>
        <p:spPr/>
        <p:txBody>
          <a:bodyPr/>
          <a:lstStyle/>
          <a:p>
            <a:fld id="{6803AE49-397C-4B6D-A657-065DE389841D}" type="datetimeFigureOut">
              <a:rPr lang="cs-CZ" smtClean="0"/>
              <a:t>14.12.2025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4289589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803AE49-397C-4B6D-A657-065DE389841D}" type="datetimeFigureOut">
              <a:rPr lang="cs-CZ" smtClean="0"/>
              <a:t>14.12.2025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1196099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6803AE49-397C-4B6D-A657-065DE389841D}" type="datetimeFigureOut">
              <a:rPr lang="cs-CZ" smtClean="0"/>
              <a:t>14.12.2025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2773953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803AE49-397C-4B6D-A657-065DE389841D}" type="datetimeFigureOut">
              <a:rPr lang="cs-CZ" smtClean="0"/>
              <a:t>14.12.2025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121748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803AE49-397C-4B6D-A657-065DE389841D}" type="datetimeFigureOut">
              <a:rPr lang="cs-CZ" smtClean="0"/>
              <a:t>14.12.2025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1073877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6803AE49-397C-4B6D-A657-065DE389841D}" type="datetimeFigureOut">
              <a:rPr lang="cs-CZ" smtClean="0"/>
              <a:t>14.12.2025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1740786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803AE49-397C-4B6D-A657-065DE389841D}" type="datetimeFigureOut">
              <a:rPr lang="cs-CZ" smtClean="0"/>
              <a:t>14.12.2025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2821830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6803AE49-397C-4B6D-A657-065DE389841D}" type="datetimeFigureOut">
              <a:rPr lang="cs-CZ" smtClean="0"/>
              <a:t>14.12.2025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2525566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6803AE49-397C-4B6D-A657-065DE389841D}" type="datetimeFigureOut">
              <a:rPr lang="cs-CZ" smtClean="0"/>
              <a:t>14.12.2025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129250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803AE49-397C-4B6D-A657-065DE389841D}" type="datetimeFigureOut">
              <a:rPr lang="cs-CZ" smtClean="0"/>
              <a:t>14.12.2025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3597424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803AE49-397C-4B6D-A657-065DE389841D}" type="datetimeFigureOut">
              <a:rPr lang="cs-CZ" smtClean="0"/>
              <a:t>14.12.2025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14C572-2122-454C-9715-37BEB27E54A1}" type="slidenum">
              <a:rPr lang="cs-CZ" smtClean="0"/>
              <a:t>‹#›</a:t>
            </a:fld>
            <a:endParaRPr lang="cs-CZ"/>
          </a:p>
        </p:txBody>
      </p:sp>
    </p:spTree>
    <p:extLst>
      <p:ext uri="{BB962C8B-B14F-4D97-AF65-F5344CB8AC3E}">
        <p14:creationId xmlns:p14="http://schemas.microsoft.com/office/powerpoint/2010/main" val="3152186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03AE49-397C-4B6D-A657-065DE389841D}" type="datetimeFigureOut">
              <a:rPr lang="cs-CZ" smtClean="0"/>
              <a:t>14.12.2025</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14C572-2122-454C-9715-37BEB27E54A1}" type="slidenum">
              <a:rPr lang="cs-CZ" smtClean="0"/>
              <a:t>‹#›</a:t>
            </a:fld>
            <a:endParaRPr lang="cs-CZ"/>
          </a:p>
        </p:txBody>
      </p:sp>
    </p:spTree>
    <p:extLst>
      <p:ext uri="{BB962C8B-B14F-4D97-AF65-F5344CB8AC3E}">
        <p14:creationId xmlns:p14="http://schemas.microsoft.com/office/powerpoint/2010/main" val="17070356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sz="4000" dirty="0"/>
              <a:t>Démétér, </a:t>
            </a:r>
            <a:r>
              <a:rPr lang="cs-CZ" sz="4000" dirty="0" err="1"/>
              <a:t>Persefoné</a:t>
            </a:r>
            <a:r>
              <a:rPr lang="cs-CZ" sz="4000" dirty="0"/>
              <a:t>, </a:t>
            </a:r>
            <a:r>
              <a:rPr lang="cs-CZ" sz="4000" dirty="0" err="1"/>
              <a:t>Hádés</a:t>
            </a:r>
            <a:endParaRPr lang="cs-CZ" sz="4000" dirty="0"/>
          </a:p>
        </p:txBody>
      </p:sp>
      <p:sp>
        <p:nvSpPr>
          <p:cNvPr id="3" name="Podnadpis 2"/>
          <p:cNvSpPr>
            <a:spLocks noGrp="1"/>
          </p:cNvSpPr>
          <p:nvPr>
            <p:ph type="subTitle" idx="1"/>
          </p:nvPr>
        </p:nvSpPr>
        <p:spPr/>
        <p:txBody>
          <a:bodyPr/>
          <a:lstStyle/>
          <a:p>
            <a:endParaRPr lang="cs-CZ"/>
          </a:p>
        </p:txBody>
      </p:sp>
    </p:spTree>
    <p:extLst>
      <p:ext uri="{BB962C8B-B14F-4D97-AF65-F5344CB8AC3E}">
        <p14:creationId xmlns:p14="http://schemas.microsoft.com/office/powerpoint/2010/main" val="4242060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1200329"/>
          </a:xfrm>
          <a:prstGeom prst="rect">
            <a:avLst/>
          </a:prstGeom>
          <a:noFill/>
        </p:spPr>
        <p:txBody>
          <a:bodyPr wrap="square" rtlCol="0">
            <a:spAutoFit/>
          </a:bodyPr>
          <a:lstStyle/>
          <a:p>
            <a:r>
              <a:rPr lang="cs-CZ" dirty="0"/>
              <a:t>Démétér a její syn </a:t>
            </a:r>
            <a:r>
              <a:rPr lang="cs-CZ" dirty="0" err="1"/>
              <a:t>Plútos</a:t>
            </a:r>
            <a:r>
              <a:rPr lang="cs-CZ" dirty="0"/>
              <a:t> (=Bohatství). Démétér je tu zpodobena jako královna </a:t>
            </a:r>
            <a:r>
              <a:rPr lang="cs-CZ" dirty="0" err="1"/>
              <a:t>eleusínských</a:t>
            </a:r>
            <a:r>
              <a:rPr lang="cs-CZ" dirty="0"/>
              <a:t> mystérií (odtud nápis ELEUSIS nad ní) s typickou pochodní v ruce, nad </a:t>
            </a:r>
            <a:r>
              <a:rPr lang="cs-CZ" dirty="0" err="1"/>
              <a:t>Plútem</a:t>
            </a:r>
            <a:r>
              <a:rPr lang="cs-CZ" dirty="0"/>
              <a:t> je nápis ENIAUTOS (=rok), bůh v ruce drží roh hojnosti s klasy obilí. </a:t>
            </a:r>
            <a:r>
              <a:rPr lang="cs-CZ" dirty="0" err="1"/>
              <a:t>Červenofigurová</a:t>
            </a:r>
            <a:r>
              <a:rPr lang="cs-CZ" dirty="0"/>
              <a:t> váza z </a:t>
            </a:r>
            <a:r>
              <a:rPr lang="cs-CZ" dirty="0" err="1"/>
              <a:t>Apúlie</a:t>
            </a:r>
            <a:r>
              <a:rPr lang="cs-CZ" dirty="0"/>
              <a:t>, kol. 350-340 př. Kr., </a:t>
            </a:r>
            <a:r>
              <a:rPr lang="cs-CZ" dirty="0" err="1"/>
              <a:t>The</a:t>
            </a:r>
            <a:r>
              <a:rPr lang="cs-CZ" dirty="0"/>
              <a:t> J. Paul </a:t>
            </a:r>
            <a:r>
              <a:rPr lang="cs-CZ" dirty="0" err="1"/>
              <a:t>Getty</a:t>
            </a:r>
            <a:r>
              <a:rPr lang="cs-CZ" dirty="0"/>
              <a:t> Museum, </a:t>
            </a:r>
            <a:r>
              <a:rPr lang="cs-CZ" dirty="0" err="1"/>
              <a:t>Malibu</a:t>
            </a:r>
            <a:r>
              <a:rPr lang="cs-CZ" dirty="0"/>
              <a:t>.</a:t>
            </a:r>
          </a:p>
        </p:txBody>
      </p:sp>
      <p:pic>
        <p:nvPicPr>
          <p:cNvPr id="12290" name="Picture 2" descr="Plutus &amp; Demeter | Apulian red figure vase painti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46012" y="637359"/>
            <a:ext cx="4012504"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283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1200329"/>
          </a:xfrm>
          <a:prstGeom prst="rect">
            <a:avLst/>
          </a:prstGeom>
          <a:noFill/>
        </p:spPr>
        <p:txBody>
          <a:bodyPr wrap="square" rtlCol="0">
            <a:spAutoFit/>
          </a:bodyPr>
          <a:lstStyle/>
          <a:p>
            <a:r>
              <a:rPr lang="cs-CZ" dirty="0"/>
              <a:t>Vlevo Démétér a </a:t>
            </a:r>
            <a:r>
              <a:rPr lang="cs-CZ" dirty="0" err="1"/>
              <a:t>Persefoné</a:t>
            </a:r>
            <a:r>
              <a:rPr lang="cs-CZ" dirty="0"/>
              <a:t>: Démétér s korunou na hlavě drží v ruce královské žezlo s klasy pšenice, </a:t>
            </a:r>
            <a:r>
              <a:rPr lang="cs-CZ" dirty="0" err="1"/>
              <a:t>Persefoné</a:t>
            </a:r>
            <a:r>
              <a:rPr lang="cs-CZ" dirty="0"/>
              <a:t> drží </a:t>
            </a:r>
            <a:r>
              <a:rPr lang="cs-CZ" dirty="0" err="1"/>
              <a:t>eleusínskou</a:t>
            </a:r>
            <a:r>
              <a:rPr lang="cs-CZ" dirty="0"/>
              <a:t> pochodeň a koná úlitbu. </a:t>
            </a:r>
            <a:r>
              <a:rPr lang="cs-CZ" dirty="0" err="1"/>
              <a:t>Attický</a:t>
            </a:r>
            <a:r>
              <a:rPr lang="cs-CZ" dirty="0"/>
              <a:t> </a:t>
            </a:r>
            <a:r>
              <a:rPr lang="cs-CZ" dirty="0" err="1"/>
              <a:t>červenofigurový</a:t>
            </a:r>
            <a:r>
              <a:rPr lang="cs-CZ" dirty="0"/>
              <a:t> </a:t>
            </a:r>
            <a:r>
              <a:rPr lang="cs-CZ" dirty="0" err="1"/>
              <a:t>lekythos</a:t>
            </a:r>
            <a:r>
              <a:rPr lang="cs-CZ" dirty="0"/>
              <a:t> z r. 450-425 př. Kr., Národní archeologické muzeum v Athénách.</a:t>
            </a:r>
          </a:p>
          <a:p>
            <a:r>
              <a:rPr lang="cs-CZ" dirty="0"/>
              <a:t>Vpravo římská Ceres a </a:t>
            </a:r>
            <a:r>
              <a:rPr lang="cs-CZ" dirty="0" err="1"/>
              <a:t>Bacchus</a:t>
            </a:r>
            <a:r>
              <a:rPr lang="cs-CZ" dirty="0"/>
              <a:t>, freska z Pompejí, </a:t>
            </a:r>
            <a:r>
              <a:rPr lang="cs-CZ" dirty="0" err="1"/>
              <a:t>Villa</a:t>
            </a:r>
            <a:r>
              <a:rPr lang="cs-CZ" dirty="0"/>
              <a:t> </a:t>
            </a:r>
            <a:r>
              <a:rPr lang="cs-CZ" dirty="0" err="1"/>
              <a:t>Carmiano</a:t>
            </a:r>
            <a:r>
              <a:rPr lang="cs-CZ" dirty="0"/>
              <a:t>.</a:t>
            </a:r>
          </a:p>
        </p:txBody>
      </p:sp>
      <p:pic>
        <p:nvPicPr>
          <p:cNvPr id="11266" name="Picture 2" descr="Demeter goddess of agriculture | Athenian red-figure lekythos C5th B.C. | National Archaeological Museum, Athe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0160" y="323397"/>
            <a:ext cx="3209925" cy="49244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Gragnano, Villa rustica in Località Carmiano, Villa A. Triclinium 1. &#10;East wall, with fresco of Bacchus and Ceres astride a hippogryph.&#10;See Bonifacio G., 2004. In Stabiano: Exploring the Ancient Seaside Villas of the Roman Elite. Castellamare: Nicola Longobardi, p. 71.&#10;According to Croisille, Bacchus and Ceres travel the world on the marine horse's back to offer their gifts to the people. The nearly naked feminine coloured body of the young god contrasts the flowing garment of the goddess and the sail, inflated by the wind, forms a canopy over the group. &#10;See Croisille J. M., 1966. Les Fouilles archéologiques de Castellammare: Latomus XXV, 1966, p. 253, Pl. IX fig. 13.&#1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054634" y="323397"/>
            <a:ext cx="4110479" cy="4924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54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646331"/>
          </a:xfrm>
          <a:prstGeom prst="rect">
            <a:avLst/>
          </a:prstGeom>
          <a:noFill/>
        </p:spPr>
        <p:txBody>
          <a:bodyPr wrap="square" rtlCol="0">
            <a:spAutoFit/>
          </a:bodyPr>
          <a:lstStyle/>
          <a:p>
            <a:r>
              <a:rPr lang="en-US" dirty="0"/>
              <a:t>H</a:t>
            </a:r>
            <a:r>
              <a:rPr lang="cs-CZ" dirty="0"/>
              <a:t>á</a:t>
            </a:r>
            <a:r>
              <a:rPr lang="en-US" dirty="0"/>
              <a:t>d</a:t>
            </a:r>
            <a:r>
              <a:rPr lang="cs-CZ" dirty="0"/>
              <a:t>é</a:t>
            </a:r>
            <a:r>
              <a:rPr lang="en-US" dirty="0"/>
              <a:t>s </a:t>
            </a:r>
            <a:r>
              <a:rPr lang="cs-CZ" dirty="0" err="1"/>
              <a:t>únášející</a:t>
            </a:r>
            <a:r>
              <a:rPr lang="cs-CZ" dirty="0"/>
              <a:t> ve svém voze </a:t>
            </a:r>
            <a:r>
              <a:rPr lang="en-US" dirty="0" err="1"/>
              <a:t>Perse</a:t>
            </a:r>
            <a:r>
              <a:rPr lang="cs-CZ" dirty="0" err="1"/>
              <a:t>fonu</a:t>
            </a:r>
            <a:r>
              <a:rPr lang="en-US" dirty="0"/>
              <a:t>, </a:t>
            </a:r>
            <a:r>
              <a:rPr lang="en-US" dirty="0" err="1"/>
              <a:t>fres</a:t>
            </a:r>
            <a:r>
              <a:rPr lang="cs-CZ" dirty="0" err="1"/>
              <a:t>ka</a:t>
            </a:r>
            <a:r>
              <a:rPr lang="en-US" dirty="0"/>
              <a:t> </a:t>
            </a:r>
            <a:r>
              <a:rPr lang="cs-CZ" dirty="0"/>
              <a:t>z 4. stol. př. Kr. z královského hrobu ve </a:t>
            </a:r>
            <a:r>
              <a:rPr lang="en-US" dirty="0" err="1"/>
              <a:t>Vergin</a:t>
            </a:r>
            <a:r>
              <a:rPr lang="cs-CZ" dirty="0"/>
              <a:t>ě</a:t>
            </a:r>
            <a:r>
              <a:rPr lang="en-US" dirty="0"/>
              <a:t> </a:t>
            </a:r>
            <a:r>
              <a:rPr lang="cs-CZ" dirty="0"/>
              <a:t>(</a:t>
            </a:r>
            <a:r>
              <a:rPr lang="en-US" dirty="0"/>
              <a:t>Ma</a:t>
            </a:r>
            <a:r>
              <a:rPr lang="cs-CZ" dirty="0"/>
              <a:t>k</a:t>
            </a:r>
            <a:r>
              <a:rPr lang="en-US" dirty="0" err="1"/>
              <a:t>edoni</a:t>
            </a:r>
            <a:r>
              <a:rPr lang="cs-CZ" dirty="0"/>
              <a:t>e</a:t>
            </a:r>
            <a:r>
              <a:rPr lang="en-US" dirty="0"/>
              <a:t>, </a:t>
            </a:r>
            <a:r>
              <a:rPr lang="cs-CZ" dirty="0"/>
              <a:t>Řecko).</a:t>
            </a:r>
          </a:p>
        </p:txBody>
      </p:sp>
      <p:pic>
        <p:nvPicPr>
          <p:cNvPr id="2050" name="Picture 2" descr="Rape of Persephone | Greek fresco"/>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18434" y="496390"/>
            <a:ext cx="6518399" cy="4741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313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668383" y="323397"/>
            <a:ext cx="10515600" cy="4351338"/>
          </a:xfrm>
        </p:spPr>
        <p:txBody>
          <a:bodyPr/>
          <a:lstStyle/>
          <a:p>
            <a:endParaRPr lang="cs-CZ" dirty="0"/>
          </a:p>
        </p:txBody>
      </p:sp>
      <p:sp>
        <p:nvSpPr>
          <p:cNvPr id="4" name="TextovéPole 3"/>
          <p:cNvSpPr txBox="1"/>
          <p:nvPr/>
        </p:nvSpPr>
        <p:spPr>
          <a:xfrm>
            <a:off x="1280160" y="5434149"/>
            <a:ext cx="9548949" cy="646331"/>
          </a:xfrm>
          <a:prstGeom prst="rect">
            <a:avLst/>
          </a:prstGeom>
          <a:noFill/>
        </p:spPr>
        <p:txBody>
          <a:bodyPr wrap="square" rtlCol="0">
            <a:spAutoFit/>
          </a:bodyPr>
          <a:lstStyle/>
          <a:p>
            <a:r>
              <a:rPr lang="cs-CZ" dirty="0" err="1"/>
              <a:t>Hádés</a:t>
            </a:r>
            <a:r>
              <a:rPr lang="cs-CZ" dirty="0"/>
              <a:t> s královským žezlem a rohem hojnosti pronásleduje Persefonu, </a:t>
            </a:r>
            <a:r>
              <a:rPr lang="cs-CZ" dirty="0" err="1"/>
              <a:t>attická</a:t>
            </a:r>
            <a:r>
              <a:rPr lang="cs-CZ" dirty="0"/>
              <a:t> </a:t>
            </a:r>
            <a:r>
              <a:rPr lang="cs-CZ" dirty="0" err="1"/>
              <a:t>červenofigurová</a:t>
            </a:r>
            <a:r>
              <a:rPr lang="cs-CZ" dirty="0"/>
              <a:t> amfora z let 475-425 př. Kr., Národní archeologické muzeum v Neapoli.</a:t>
            </a:r>
          </a:p>
        </p:txBody>
      </p:sp>
      <p:pic>
        <p:nvPicPr>
          <p:cNvPr id="3074" name="Picture 2" descr="Rape of Persephone | Attic red figure vase pain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8226" y="810799"/>
            <a:ext cx="5435328" cy="3893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0533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1200329"/>
          </a:xfrm>
          <a:prstGeom prst="rect">
            <a:avLst/>
          </a:prstGeom>
          <a:noFill/>
        </p:spPr>
        <p:txBody>
          <a:bodyPr wrap="square" rtlCol="0">
            <a:spAutoFit/>
          </a:bodyPr>
          <a:lstStyle/>
          <a:p>
            <a:r>
              <a:rPr lang="en-US" dirty="0"/>
              <a:t>H</a:t>
            </a:r>
            <a:r>
              <a:rPr lang="cs-CZ" dirty="0"/>
              <a:t>á</a:t>
            </a:r>
            <a:r>
              <a:rPr lang="en-US" dirty="0"/>
              <a:t>d</a:t>
            </a:r>
            <a:r>
              <a:rPr lang="cs-CZ" dirty="0"/>
              <a:t>é</a:t>
            </a:r>
            <a:r>
              <a:rPr lang="en-US" dirty="0"/>
              <a:t>s a </a:t>
            </a:r>
            <a:r>
              <a:rPr lang="en-US" dirty="0" err="1"/>
              <a:t>Perse</a:t>
            </a:r>
            <a:r>
              <a:rPr lang="cs-CZ" dirty="0"/>
              <a:t>f</a:t>
            </a:r>
            <a:r>
              <a:rPr lang="en-US" dirty="0"/>
              <a:t>on</a:t>
            </a:r>
            <a:r>
              <a:rPr lang="cs-CZ" dirty="0"/>
              <a:t>é</a:t>
            </a:r>
            <a:r>
              <a:rPr lang="en-US" dirty="0"/>
              <a:t> </a:t>
            </a:r>
            <a:r>
              <a:rPr lang="cs-CZ" dirty="0"/>
              <a:t>společně v podsvětí. </a:t>
            </a:r>
            <a:r>
              <a:rPr lang="cs-CZ" dirty="0" err="1"/>
              <a:t>Hádés</a:t>
            </a:r>
            <a:r>
              <a:rPr lang="cs-CZ" dirty="0"/>
              <a:t> drží roh hojnosti</a:t>
            </a:r>
            <a:r>
              <a:rPr lang="en-US" dirty="0"/>
              <a:t> a </a:t>
            </a:r>
            <a:r>
              <a:rPr lang="cs-CZ" dirty="0"/>
              <a:t>talíř</a:t>
            </a:r>
            <a:r>
              <a:rPr lang="en-US" dirty="0"/>
              <a:t>, </a:t>
            </a:r>
            <a:r>
              <a:rPr lang="cs-CZ" dirty="0" err="1"/>
              <a:t>Persefoné</a:t>
            </a:r>
            <a:r>
              <a:rPr lang="cs-CZ" dirty="0"/>
              <a:t> má v rukou snad jadérko granátového jablka (po pozření jakéhokoli pokrmu v podsvětí už je nemůže navždy opustit; podle tradice se mělo jednat právě o zrnka granátového jablka). </a:t>
            </a:r>
            <a:r>
              <a:rPr lang="cs-CZ" dirty="0" err="1"/>
              <a:t>Attický</a:t>
            </a:r>
            <a:r>
              <a:rPr lang="cs-CZ" dirty="0"/>
              <a:t> </a:t>
            </a:r>
            <a:r>
              <a:rPr lang="cs-CZ" dirty="0" err="1"/>
              <a:t>červenofigurový</a:t>
            </a:r>
            <a:r>
              <a:rPr lang="cs-CZ" dirty="0"/>
              <a:t> </a:t>
            </a:r>
            <a:r>
              <a:rPr lang="cs-CZ" dirty="0" err="1"/>
              <a:t>kylix</a:t>
            </a:r>
            <a:r>
              <a:rPr lang="cs-CZ" dirty="0"/>
              <a:t> kol. r. 430 př. Kr., </a:t>
            </a:r>
            <a:r>
              <a:rPr lang="cs-CZ" dirty="0" err="1"/>
              <a:t>British</a:t>
            </a:r>
            <a:r>
              <a:rPr lang="cs-CZ" dirty="0"/>
              <a:t> Museum, Londýn.</a:t>
            </a:r>
          </a:p>
        </p:txBody>
      </p:sp>
      <p:pic>
        <p:nvPicPr>
          <p:cNvPr id="7170" name="Picture 2" descr="Persephone &amp; Hades | Attic red figure vase painti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61657" y="429758"/>
            <a:ext cx="4650378" cy="4650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40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93223" y="5434149"/>
            <a:ext cx="9548949" cy="1200329"/>
          </a:xfrm>
          <a:prstGeom prst="rect">
            <a:avLst/>
          </a:prstGeom>
          <a:noFill/>
        </p:spPr>
        <p:txBody>
          <a:bodyPr wrap="square" rtlCol="0">
            <a:spAutoFit/>
          </a:bodyPr>
          <a:lstStyle/>
          <a:p>
            <a:r>
              <a:rPr lang="cs-CZ" dirty="0" err="1"/>
              <a:t>Persefoné</a:t>
            </a:r>
            <a:r>
              <a:rPr lang="cs-CZ" dirty="0"/>
              <a:t> vychází z podsvětí (vlevo, s královskou korunou), vedle ní stojí </a:t>
            </a:r>
            <a:r>
              <a:rPr lang="cs-CZ" dirty="0" err="1"/>
              <a:t>Hermés</a:t>
            </a:r>
            <a:r>
              <a:rPr lang="cs-CZ" dirty="0"/>
              <a:t> v čapce a s vyslaneckou holí (</a:t>
            </a:r>
            <a:r>
              <a:rPr lang="cs-CZ" dirty="0" err="1"/>
              <a:t>kérykeion</a:t>
            </a:r>
            <a:r>
              <a:rPr lang="cs-CZ" dirty="0"/>
              <a:t>). Uprostřed bohyně </a:t>
            </a:r>
            <a:r>
              <a:rPr lang="cs-CZ" dirty="0" err="1"/>
              <a:t>Hekaté</a:t>
            </a:r>
            <a:r>
              <a:rPr lang="cs-CZ" dirty="0"/>
              <a:t> se dvěma pochodněmi, vpravo Démétér opírající se o žezlo a čekající na dceru. </a:t>
            </a:r>
            <a:r>
              <a:rPr lang="cs-CZ" dirty="0" err="1"/>
              <a:t>Attický</a:t>
            </a:r>
            <a:r>
              <a:rPr lang="cs-CZ" dirty="0"/>
              <a:t> </a:t>
            </a:r>
            <a:r>
              <a:rPr lang="cs-CZ" dirty="0" err="1"/>
              <a:t>červenofigurový</a:t>
            </a:r>
            <a:r>
              <a:rPr lang="cs-CZ" dirty="0"/>
              <a:t> </a:t>
            </a:r>
            <a:r>
              <a:rPr lang="cs-CZ" dirty="0" err="1"/>
              <a:t>kratér</a:t>
            </a:r>
            <a:r>
              <a:rPr lang="cs-CZ" dirty="0"/>
              <a:t> z doby kol. 440 př. Kr., Metropolitní muzeum v New Yorku.</a:t>
            </a:r>
          </a:p>
        </p:txBody>
      </p:sp>
      <p:pic>
        <p:nvPicPr>
          <p:cNvPr id="8198" name="Picture 6" descr="Return of Persephone | Attic red figure vase painti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59946" y="754471"/>
            <a:ext cx="6001845"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763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1200329"/>
          </a:xfrm>
          <a:prstGeom prst="rect">
            <a:avLst/>
          </a:prstGeom>
          <a:noFill/>
        </p:spPr>
        <p:txBody>
          <a:bodyPr wrap="square" rtlCol="0">
            <a:spAutoFit/>
          </a:bodyPr>
          <a:lstStyle/>
          <a:p>
            <a:r>
              <a:rPr lang="cs-CZ" dirty="0" err="1"/>
              <a:t>Triptolemos</a:t>
            </a:r>
            <a:r>
              <a:rPr lang="cs-CZ" dirty="0"/>
              <a:t> se chystá vydat se na okřídleném voze, jehož část je vidět vpravo, aby lidstvo naučil zemědělství, zejména pěstování obilí. Vlevo Démétér, mezi nimi oltář. (Jedná se o ústřední příběh </a:t>
            </a:r>
            <a:r>
              <a:rPr lang="cs-CZ" dirty="0" err="1"/>
              <a:t>eleusínských</a:t>
            </a:r>
            <a:r>
              <a:rPr lang="cs-CZ" dirty="0"/>
              <a:t> mystérií). </a:t>
            </a:r>
            <a:r>
              <a:rPr lang="cs-CZ" dirty="0" err="1"/>
              <a:t>Attický</a:t>
            </a:r>
            <a:r>
              <a:rPr lang="cs-CZ" dirty="0"/>
              <a:t> </a:t>
            </a:r>
            <a:r>
              <a:rPr lang="cs-CZ" dirty="0" err="1"/>
              <a:t>červenofigurový</a:t>
            </a:r>
            <a:r>
              <a:rPr lang="cs-CZ" dirty="0"/>
              <a:t> </a:t>
            </a:r>
            <a:r>
              <a:rPr lang="cs-CZ" dirty="0" err="1"/>
              <a:t>kratér</a:t>
            </a:r>
            <a:r>
              <a:rPr lang="cs-CZ" dirty="0"/>
              <a:t> kol. r. 480 př. Kr., </a:t>
            </a:r>
            <a:r>
              <a:rPr lang="cs-CZ" dirty="0" err="1"/>
              <a:t>Badisches</a:t>
            </a:r>
            <a:r>
              <a:rPr lang="cs-CZ" dirty="0"/>
              <a:t> </a:t>
            </a:r>
            <a:r>
              <a:rPr lang="cs-CZ" dirty="0" err="1"/>
              <a:t>Landesmuseum</a:t>
            </a:r>
            <a:r>
              <a:rPr lang="cs-CZ" dirty="0"/>
              <a:t>, Karlsruhe.</a:t>
            </a:r>
          </a:p>
        </p:txBody>
      </p:sp>
      <p:pic>
        <p:nvPicPr>
          <p:cNvPr id="5" name="Picture 4" descr="Demeter &amp; Triptolemus | Attic red figure vase pain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3163" y="152896"/>
            <a:ext cx="5621791" cy="515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773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110343" y="5042264"/>
            <a:ext cx="9548949" cy="1477328"/>
          </a:xfrm>
          <a:prstGeom prst="rect">
            <a:avLst/>
          </a:prstGeom>
          <a:noFill/>
        </p:spPr>
        <p:txBody>
          <a:bodyPr wrap="square" rtlCol="0">
            <a:spAutoFit/>
          </a:bodyPr>
          <a:lstStyle/>
          <a:p>
            <a:r>
              <a:rPr lang="cs-CZ" dirty="0"/>
              <a:t>Vlevo se </a:t>
            </a:r>
            <a:r>
              <a:rPr lang="cs-CZ" dirty="0" err="1"/>
              <a:t>Triptolemos</a:t>
            </a:r>
            <a:r>
              <a:rPr lang="cs-CZ" dirty="0"/>
              <a:t> na okřídleném voze vydává učit lidstvo zemědělství, zejména pěstování obilí; vedle něj Démétér a </a:t>
            </a:r>
            <a:r>
              <a:rPr lang="cs-CZ" dirty="0" err="1"/>
              <a:t>Persefoné</a:t>
            </a:r>
            <a:r>
              <a:rPr lang="cs-CZ" dirty="0"/>
              <a:t>. </a:t>
            </a:r>
            <a:r>
              <a:rPr lang="cs-CZ" dirty="0" err="1"/>
              <a:t>Attická</a:t>
            </a:r>
            <a:r>
              <a:rPr lang="cs-CZ" dirty="0"/>
              <a:t> </a:t>
            </a:r>
            <a:r>
              <a:rPr lang="cs-CZ" dirty="0" err="1"/>
              <a:t>černofigurová</a:t>
            </a:r>
            <a:r>
              <a:rPr lang="cs-CZ" dirty="0"/>
              <a:t> amfora, kol. 550-530 př. Kr., Rhode Island </a:t>
            </a:r>
            <a:r>
              <a:rPr lang="cs-CZ" dirty="0" err="1"/>
              <a:t>School</a:t>
            </a:r>
            <a:r>
              <a:rPr lang="cs-CZ" dirty="0"/>
              <a:t> </a:t>
            </a:r>
            <a:r>
              <a:rPr lang="cs-CZ" dirty="0" err="1"/>
              <a:t>of</a:t>
            </a:r>
            <a:r>
              <a:rPr lang="cs-CZ" dirty="0"/>
              <a:t> Design Museum, New York.</a:t>
            </a:r>
          </a:p>
          <a:p>
            <a:r>
              <a:rPr lang="cs-CZ" dirty="0"/>
              <a:t>Vpravo </a:t>
            </a:r>
            <a:r>
              <a:rPr lang="cs-CZ" dirty="0" err="1"/>
              <a:t>Hádés</a:t>
            </a:r>
            <a:r>
              <a:rPr lang="cs-CZ" dirty="0"/>
              <a:t> s rohem hojnosti v ruce, s jehož pomocí zúrodňuje zemi, vedle něj </a:t>
            </a:r>
            <a:r>
              <a:rPr lang="cs-CZ" dirty="0" err="1"/>
              <a:t>Persefoné</a:t>
            </a:r>
            <a:r>
              <a:rPr lang="cs-CZ" dirty="0"/>
              <a:t> s pluhem a žezlem. </a:t>
            </a:r>
            <a:r>
              <a:rPr lang="cs-CZ" dirty="0" err="1"/>
              <a:t>Attická</a:t>
            </a:r>
            <a:r>
              <a:rPr lang="cs-CZ" dirty="0"/>
              <a:t> </a:t>
            </a:r>
            <a:r>
              <a:rPr lang="cs-CZ" dirty="0" err="1"/>
              <a:t>červenofigurová</a:t>
            </a:r>
            <a:r>
              <a:rPr lang="cs-CZ" dirty="0"/>
              <a:t> váza z 5. stol. př. Kr., Národní archeologické muzeum v Athénách.</a:t>
            </a:r>
          </a:p>
        </p:txBody>
      </p:sp>
      <p:pic>
        <p:nvPicPr>
          <p:cNvPr id="5" name="Picture 2" descr="Departure of Triptolemus | Attic black figure vase pain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295" y="433670"/>
            <a:ext cx="5563563" cy="42491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ades &amp; Persephone | Attic red figure vase painti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032725" y="433670"/>
            <a:ext cx="3950110" cy="4249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861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013858" y="3654425"/>
            <a:ext cx="8684539" cy="3262474"/>
          </a:xfrm>
        </p:spPr>
        <p:txBody>
          <a:bodyPr/>
          <a:lstStyle/>
          <a:p>
            <a:endParaRPr lang="cs-CZ" dirty="0"/>
          </a:p>
          <a:p>
            <a:endParaRPr lang="cs-CZ" dirty="0"/>
          </a:p>
        </p:txBody>
      </p:sp>
      <p:sp>
        <p:nvSpPr>
          <p:cNvPr id="4" name="TextovéPole 3"/>
          <p:cNvSpPr txBox="1"/>
          <p:nvPr/>
        </p:nvSpPr>
        <p:spPr>
          <a:xfrm>
            <a:off x="1280160" y="5434149"/>
            <a:ext cx="9548949" cy="1200329"/>
          </a:xfrm>
          <a:prstGeom prst="rect">
            <a:avLst/>
          </a:prstGeom>
          <a:noFill/>
        </p:spPr>
        <p:txBody>
          <a:bodyPr wrap="square" rtlCol="0">
            <a:spAutoFit/>
          </a:bodyPr>
          <a:lstStyle/>
          <a:p>
            <a:r>
              <a:rPr lang="cs-CZ" dirty="0"/>
              <a:t>Vlevo Démétér (=Ceres) zvaná Flora </a:t>
            </a:r>
            <a:r>
              <a:rPr lang="cs-CZ" dirty="0" err="1"/>
              <a:t>Maggiore</a:t>
            </a:r>
            <a:r>
              <a:rPr lang="cs-CZ" dirty="0"/>
              <a:t>, mramorová římská socha ze 2. stol., Národní archeologické muzeum v Neapoli. </a:t>
            </a:r>
          </a:p>
          <a:p>
            <a:r>
              <a:rPr lang="cs-CZ" dirty="0"/>
              <a:t>Vpravo její dcera </a:t>
            </a:r>
            <a:r>
              <a:rPr lang="cs-CZ" dirty="0" err="1"/>
              <a:t>Koré</a:t>
            </a:r>
            <a:r>
              <a:rPr lang="cs-CZ" dirty="0"/>
              <a:t> – </a:t>
            </a:r>
            <a:r>
              <a:rPr lang="cs-CZ" dirty="0" err="1"/>
              <a:t>Persefoné</a:t>
            </a:r>
            <a:r>
              <a:rPr lang="cs-CZ" dirty="0"/>
              <a:t>, římská kopie řecké předlohy ze 2. století (1,96 m), Ermitáž, Petrohrad.</a:t>
            </a:r>
          </a:p>
        </p:txBody>
      </p:sp>
      <p:pic>
        <p:nvPicPr>
          <p:cNvPr id="6146" name="Picture 2" descr="Image | Greco-Roman stat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2913" y="245297"/>
            <a:ext cx="2470059" cy="490865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ersephone | Greco-Roman stat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0326" y="113587"/>
            <a:ext cx="1952625" cy="517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9581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646331"/>
          </a:xfrm>
          <a:prstGeom prst="rect">
            <a:avLst/>
          </a:prstGeom>
          <a:noFill/>
        </p:spPr>
        <p:txBody>
          <a:bodyPr wrap="square" rtlCol="0">
            <a:spAutoFit/>
          </a:bodyPr>
          <a:lstStyle/>
          <a:p>
            <a:r>
              <a:rPr lang="cs-CZ" dirty="0"/>
              <a:t>Vlevo rekonstrukce </a:t>
            </a:r>
            <a:r>
              <a:rPr lang="cs-CZ" dirty="0" err="1"/>
              <a:t>eleusínské</a:t>
            </a:r>
            <a:r>
              <a:rPr lang="cs-CZ" dirty="0"/>
              <a:t> lokality z římské doby, vpravo římský reliéf s nápisem a s klasy obilí z téže archeologické lokality v </a:t>
            </a:r>
            <a:r>
              <a:rPr lang="cs-CZ" dirty="0" err="1"/>
              <a:t>Eleusíně</a:t>
            </a:r>
            <a:r>
              <a:rPr lang="cs-CZ" dirty="0"/>
              <a:t>. </a:t>
            </a:r>
          </a:p>
        </p:txBody>
      </p:sp>
      <p:pic>
        <p:nvPicPr>
          <p:cNvPr id="5" name="Content Placeholder 4" descr="http://www.greeceancientmodern.com/AncientEleusis.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0861" y="1227908"/>
            <a:ext cx="7407020" cy="37978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upload.wikimedia.org/wikipedia/commons/thumb/8/80/Eleusis_%2815986825818%29.jpg/280px-Eleusis_%2815986825818%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9881" y="1557429"/>
            <a:ext cx="3811044" cy="2518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8005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47212"/>
            <a:ext cx="9548949" cy="1200329"/>
          </a:xfrm>
          <a:prstGeom prst="rect">
            <a:avLst/>
          </a:prstGeom>
          <a:noFill/>
        </p:spPr>
        <p:txBody>
          <a:bodyPr wrap="square" rtlCol="0">
            <a:spAutoFit/>
          </a:bodyPr>
          <a:lstStyle/>
          <a:p>
            <a:r>
              <a:rPr lang="cs-CZ" dirty="0"/>
              <a:t>Vlevo Kerberos, strážce podsvětí, na </a:t>
            </a:r>
            <a:r>
              <a:rPr lang="cs-CZ" dirty="0" err="1"/>
              <a:t>lakónském</a:t>
            </a:r>
            <a:r>
              <a:rPr lang="cs-CZ" dirty="0"/>
              <a:t> </a:t>
            </a:r>
            <a:r>
              <a:rPr lang="cs-CZ" dirty="0" err="1"/>
              <a:t>černofigurovém</a:t>
            </a:r>
            <a:r>
              <a:rPr lang="cs-CZ" dirty="0"/>
              <a:t> </a:t>
            </a:r>
            <a:r>
              <a:rPr lang="cs-CZ" dirty="0" err="1"/>
              <a:t>kyliku</a:t>
            </a:r>
            <a:r>
              <a:rPr lang="cs-CZ" dirty="0"/>
              <a:t> ze 6. stol. př. Kr., Muzeum v Tarentu. (Úplně vpravo je vidět Héraklova noha, ruka a hůl.)</a:t>
            </a:r>
          </a:p>
          <a:p>
            <a:r>
              <a:rPr lang="cs-CZ" dirty="0"/>
              <a:t>Vpravo vede </a:t>
            </a:r>
            <a:r>
              <a:rPr lang="cs-CZ" dirty="0" err="1"/>
              <a:t>Héraklés</a:t>
            </a:r>
            <a:r>
              <a:rPr lang="cs-CZ" dirty="0"/>
              <a:t> Kerbera králi </a:t>
            </a:r>
            <a:r>
              <a:rPr lang="cs-CZ" dirty="0" err="1"/>
              <a:t>Eurystheovi</a:t>
            </a:r>
            <a:r>
              <a:rPr lang="cs-CZ" dirty="0"/>
              <a:t> (=jedna z jeho dvanácti prací). </a:t>
            </a:r>
            <a:r>
              <a:rPr lang="cs-CZ" dirty="0" err="1"/>
              <a:t>Černofigurová</a:t>
            </a:r>
            <a:r>
              <a:rPr lang="cs-CZ" dirty="0"/>
              <a:t> </a:t>
            </a:r>
            <a:r>
              <a:rPr lang="cs-CZ" dirty="0" err="1"/>
              <a:t>hydria</a:t>
            </a:r>
            <a:r>
              <a:rPr lang="cs-CZ" dirty="0"/>
              <a:t>, kol. 530 př. Kr., Louvre, Paříž.</a:t>
            </a:r>
          </a:p>
        </p:txBody>
      </p:sp>
      <p:pic>
        <p:nvPicPr>
          <p:cNvPr id="5122" name="Picture 2" descr="Cerberus | Laconian black-figure kylix C6th B.C. | National Archaeological Museum of Taranto"/>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05393" y="987902"/>
            <a:ext cx="4227967" cy="35718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erberus &amp; Heracles | Caeretan black figure vase pain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6583" y="987903"/>
            <a:ext cx="5505757" cy="3571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49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1200329"/>
          </a:xfrm>
          <a:prstGeom prst="rect">
            <a:avLst/>
          </a:prstGeom>
          <a:noFill/>
        </p:spPr>
        <p:txBody>
          <a:bodyPr wrap="square" rtlCol="0">
            <a:spAutoFit/>
          </a:bodyPr>
          <a:lstStyle/>
          <a:p>
            <a:r>
              <a:rPr lang="cs-CZ" dirty="0"/>
              <a:t>Výjevy z podsvětí. Vlevo v centrální pozici </a:t>
            </a:r>
            <a:r>
              <a:rPr lang="cs-CZ" dirty="0" err="1"/>
              <a:t>Hádés</a:t>
            </a:r>
            <a:r>
              <a:rPr lang="cs-CZ" dirty="0"/>
              <a:t> s Persefonou jako vládci podsvětí, kteří jsou obklopeni dalšími obyvateli či návštěvníky podsvětí (Tantalos, Orfeus, </a:t>
            </a:r>
            <a:r>
              <a:rPr lang="cs-CZ" dirty="0" err="1"/>
              <a:t>Héraklés</a:t>
            </a:r>
            <a:r>
              <a:rPr lang="cs-CZ" dirty="0"/>
              <a:t> s Kerberem, </a:t>
            </a:r>
            <a:r>
              <a:rPr lang="cs-CZ" dirty="0" err="1"/>
              <a:t>Erínye</a:t>
            </a:r>
            <a:r>
              <a:rPr lang="cs-CZ" dirty="0"/>
              <a:t>, podsvětní soudci </a:t>
            </a:r>
            <a:r>
              <a:rPr lang="cs-CZ" dirty="0" err="1"/>
              <a:t>Aiakos</a:t>
            </a:r>
            <a:r>
              <a:rPr lang="cs-CZ" dirty="0"/>
              <a:t> a </a:t>
            </a:r>
            <a:r>
              <a:rPr lang="cs-CZ" dirty="0" err="1"/>
              <a:t>Rhadamanthys</a:t>
            </a:r>
            <a:r>
              <a:rPr lang="cs-CZ" dirty="0"/>
              <a:t> atd.). Kolosální </a:t>
            </a:r>
            <a:r>
              <a:rPr lang="cs-CZ" dirty="0" err="1"/>
              <a:t>kratér</a:t>
            </a:r>
            <a:r>
              <a:rPr lang="cs-CZ" dirty="0"/>
              <a:t> vyrobený v </a:t>
            </a:r>
            <a:r>
              <a:rPr lang="cs-CZ" dirty="0" err="1"/>
              <a:t>Apúlii</a:t>
            </a:r>
            <a:r>
              <a:rPr lang="cs-CZ" dirty="0"/>
              <a:t> kol. r. 350-330 př. Kr., Národní archeologické </a:t>
            </a:r>
            <a:r>
              <a:rPr lang="cs-CZ" dirty="0" err="1"/>
              <a:t>muzem</a:t>
            </a:r>
            <a:r>
              <a:rPr lang="cs-CZ" dirty="0"/>
              <a:t> v Neapoli.</a:t>
            </a:r>
          </a:p>
        </p:txBody>
      </p:sp>
      <p:pic>
        <p:nvPicPr>
          <p:cNvPr id="1026" name="Picture 2" descr="Ancient Vase Presents a Who’s Who of the Underworld"/>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78355" y="169817"/>
            <a:ext cx="8152557" cy="5155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943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1200329"/>
          </a:xfrm>
          <a:prstGeom prst="rect">
            <a:avLst/>
          </a:prstGeom>
          <a:noFill/>
        </p:spPr>
        <p:txBody>
          <a:bodyPr wrap="square" rtlCol="0">
            <a:spAutoFit/>
          </a:bodyPr>
          <a:lstStyle/>
          <a:p>
            <a:r>
              <a:rPr lang="cs-CZ" dirty="0"/>
              <a:t>Vlevo </a:t>
            </a:r>
            <a:r>
              <a:rPr lang="cs-CZ" dirty="0" err="1"/>
              <a:t>Persefoné</a:t>
            </a:r>
            <a:r>
              <a:rPr lang="cs-CZ" dirty="0"/>
              <a:t>, Sisyfos s balvanem, </a:t>
            </a:r>
            <a:r>
              <a:rPr lang="cs-CZ" dirty="0" err="1"/>
              <a:t>Hádés</a:t>
            </a:r>
            <a:r>
              <a:rPr lang="cs-CZ" dirty="0"/>
              <a:t>, </a:t>
            </a:r>
            <a:r>
              <a:rPr lang="cs-CZ" dirty="0" err="1"/>
              <a:t>attická</a:t>
            </a:r>
            <a:r>
              <a:rPr lang="cs-CZ" dirty="0"/>
              <a:t> </a:t>
            </a:r>
            <a:r>
              <a:rPr lang="cs-CZ" dirty="0" err="1"/>
              <a:t>černofigurová</a:t>
            </a:r>
            <a:r>
              <a:rPr lang="cs-CZ" dirty="0"/>
              <a:t> amfora ze 6. stol. př. Kr., </a:t>
            </a:r>
            <a:r>
              <a:rPr lang="cs-CZ" dirty="0" err="1"/>
              <a:t>Staatliche</a:t>
            </a:r>
            <a:r>
              <a:rPr lang="cs-CZ" dirty="0"/>
              <a:t> </a:t>
            </a:r>
            <a:r>
              <a:rPr lang="cs-CZ" dirty="0" err="1"/>
              <a:t>Antikensammlungen</a:t>
            </a:r>
            <a:r>
              <a:rPr lang="cs-CZ" dirty="0"/>
              <a:t> Mnichov.</a:t>
            </a:r>
          </a:p>
          <a:p>
            <a:r>
              <a:rPr lang="cs-CZ" dirty="0"/>
              <a:t>Vpravo </a:t>
            </a:r>
            <a:r>
              <a:rPr lang="cs-CZ" dirty="0" err="1"/>
              <a:t>Persefoné</a:t>
            </a:r>
            <a:r>
              <a:rPr lang="cs-CZ" dirty="0"/>
              <a:t> dohlíží na Sisyfa vykonávajícího svůj trest, </a:t>
            </a:r>
            <a:r>
              <a:rPr lang="cs-CZ" dirty="0" err="1"/>
              <a:t>attická</a:t>
            </a:r>
            <a:r>
              <a:rPr lang="cs-CZ" dirty="0"/>
              <a:t> </a:t>
            </a:r>
            <a:r>
              <a:rPr lang="cs-CZ" dirty="0" err="1"/>
              <a:t>černofigurová</a:t>
            </a:r>
            <a:r>
              <a:rPr lang="cs-CZ" dirty="0"/>
              <a:t> amfora kol. r. 530 př. Kr., </a:t>
            </a:r>
            <a:r>
              <a:rPr lang="cs-CZ" dirty="0" err="1"/>
              <a:t>Staatliche</a:t>
            </a:r>
            <a:r>
              <a:rPr lang="cs-CZ" dirty="0"/>
              <a:t> </a:t>
            </a:r>
            <a:r>
              <a:rPr lang="cs-CZ" dirty="0" err="1"/>
              <a:t>Antikensammlungen</a:t>
            </a:r>
            <a:r>
              <a:rPr lang="cs-CZ" dirty="0"/>
              <a:t> Mnichov.</a:t>
            </a:r>
          </a:p>
        </p:txBody>
      </p:sp>
      <p:pic>
        <p:nvPicPr>
          <p:cNvPr id="4098" name="Picture 2" descr="Punishment of Sisyphus | Attic black figure vase painti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2184" y="1280160"/>
            <a:ext cx="4890757" cy="349011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isyphus depicted on a black-figure amphora va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4634" y="356317"/>
            <a:ext cx="4897134" cy="5044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135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280160" y="5434149"/>
            <a:ext cx="9548949" cy="369332"/>
          </a:xfrm>
          <a:prstGeom prst="rect">
            <a:avLst/>
          </a:prstGeom>
          <a:noFill/>
        </p:spPr>
        <p:txBody>
          <a:bodyPr wrap="square" rtlCol="0">
            <a:spAutoFit/>
          </a:bodyPr>
          <a:lstStyle/>
          <a:p>
            <a:r>
              <a:rPr lang="cs-CZ" dirty="0"/>
              <a:t>Kerberos jako oblíbená postava různých počítačových her.</a:t>
            </a:r>
          </a:p>
        </p:txBody>
      </p:sp>
      <p:pic>
        <p:nvPicPr>
          <p:cNvPr id="9218" name="Picture 2" descr="Cerberus.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7829" y="622663"/>
            <a:ext cx="5270152" cy="435133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erberus | Serious Sam Wiki | Fand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4634" y="763690"/>
            <a:ext cx="5892924" cy="4069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997561"/>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2098</TotalTime>
  <Words>713</Words>
  <Application>Microsoft Office PowerPoint</Application>
  <PresentationFormat>Widescreen</PresentationFormat>
  <Paragraphs>20</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Motiv Office</vt:lpstr>
      <vt:lpstr>Démétér, Persefoné, Hádés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DM</dc:creator>
  <cp:lastModifiedBy>Sylva Fischerová</cp:lastModifiedBy>
  <cp:revision>73</cp:revision>
  <dcterms:created xsi:type="dcterms:W3CDTF">2020-02-09T18:16:12Z</dcterms:created>
  <dcterms:modified xsi:type="dcterms:W3CDTF">2025-12-14T15:00:11Z</dcterms:modified>
</cp:coreProperties>
</file>