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61" r:id="rId1"/>
  </p:sldMasterIdLst>
  <p:sldIdLst>
    <p:sldId id="256" r:id="rId2"/>
    <p:sldId id="257" r:id="rId3"/>
    <p:sldId id="261" r:id="rId4"/>
    <p:sldId id="258" r:id="rId5"/>
    <p:sldId id="277" r:id="rId6"/>
    <p:sldId id="276" r:id="rId7"/>
    <p:sldId id="280" r:id="rId8"/>
  </p:sldIdLst>
  <p:sldSz cx="9144000" cy="6858000" type="screen4x3"/>
  <p:notesSz cx="6791325" cy="99218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CC0099"/>
    <a:srgbClr val="800080"/>
    <a:srgbClr val="007E39"/>
    <a:srgbClr val="E4A698"/>
    <a:srgbClr val="EFDAD5"/>
    <a:srgbClr val="EABBB0"/>
    <a:srgbClr val="FFE3DD"/>
    <a:srgbClr val="C6B2AE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588" autoAdjust="0"/>
    <p:restoredTop sz="94700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16.2.2021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16.2.2021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16.2.2021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16.2.2021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70CF87C-C9C2-4866-AE78-49B83395EA97}" type="datetimeFigureOut">
              <a:rPr lang="cs-CZ" smtClean="0"/>
              <a:pPr/>
              <a:t>16.2.2021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2" r:id="rId1"/>
    <p:sldLayoutId id="2147484363" r:id="rId2"/>
    <p:sldLayoutId id="2147484364" r:id="rId3"/>
    <p:sldLayoutId id="2147484365" r:id="rId4"/>
    <p:sldLayoutId id="2147484366" r:id="rId5"/>
    <p:sldLayoutId id="2147484367" r:id="rId6"/>
    <p:sldLayoutId id="2147484368" r:id="rId7"/>
    <p:sldLayoutId id="2147484369" r:id="rId8"/>
    <p:sldLayoutId id="2147484370" r:id="rId9"/>
    <p:sldLayoutId id="2147484371" r:id="rId10"/>
    <p:sldLayoutId id="2147484372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188640"/>
            <a:ext cx="7632848" cy="2592288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cs-CZ" sz="3600" b="1" cap="all" noProof="1" smtClean="0">
                <a:solidFill>
                  <a:schemeClr val="tx1"/>
                </a:solidFill>
                <a:effectLst/>
              </a:rPr>
              <a:t>SACHTEXTANALYSE </a:t>
            </a:r>
            <a:br>
              <a:rPr lang="cs-CZ" sz="3600" b="1" cap="all" noProof="1" smtClean="0">
                <a:solidFill>
                  <a:schemeClr val="tx1"/>
                </a:solidFill>
                <a:effectLst/>
              </a:rPr>
            </a:br>
            <a:r>
              <a:rPr lang="cs-CZ" sz="3600" b="1" cap="all" noProof="1" smtClean="0">
                <a:solidFill>
                  <a:schemeClr val="tx1"/>
                </a:solidFill>
                <a:effectLst/>
              </a:rPr>
              <a:t>UND  KOHÄSION</a:t>
            </a:r>
            <a:r>
              <a:rPr lang="cs-CZ" sz="3600" b="1" cap="all" dirty="0" smtClean="0">
                <a:solidFill>
                  <a:schemeClr val="tx1"/>
                </a:solidFill>
                <a:effectLst/>
              </a:rPr>
              <a:t/>
            </a:r>
            <a:br>
              <a:rPr lang="cs-CZ" sz="3600" b="1" cap="all" dirty="0" smtClean="0">
                <a:solidFill>
                  <a:schemeClr val="tx1"/>
                </a:solidFill>
                <a:effectLst/>
              </a:rPr>
            </a:br>
            <a:r>
              <a:rPr lang="cs-CZ" sz="2800" b="1" cap="all" dirty="0" smtClean="0">
                <a:solidFill>
                  <a:srgbClr val="800080"/>
                </a:solidFill>
                <a:effectLst/>
              </a:rPr>
              <a:t>KGS/aon2</a:t>
            </a:r>
            <a:r>
              <a:rPr lang="cs-CZ" sz="2800" b="1" cap="all" dirty="0" smtClean="0">
                <a:solidFill>
                  <a:srgbClr val="00823B"/>
                </a:solidFill>
                <a:effectLst/>
              </a:rPr>
              <a:t/>
            </a:r>
            <a:br>
              <a:rPr lang="cs-CZ" sz="2800" b="1" cap="all" dirty="0" smtClean="0">
                <a:solidFill>
                  <a:srgbClr val="00823B"/>
                </a:solidFill>
                <a:effectLst/>
              </a:rPr>
            </a:br>
            <a:r>
              <a:rPr lang="cs-CZ" sz="3200" b="1" dirty="0" smtClean="0">
                <a:solidFill>
                  <a:schemeClr val="tx1"/>
                </a:solidFill>
                <a:effectLst/>
              </a:rPr>
              <a:t/>
            </a:r>
            <a:br>
              <a:rPr lang="cs-CZ" sz="3200" b="1" dirty="0" smtClean="0">
                <a:solidFill>
                  <a:schemeClr val="tx1"/>
                </a:solidFill>
                <a:effectLst/>
              </a:rPr>
            </a:br>
            <a:r>
              <a:rPr lang="cs-CZ" sz="2200" b="1" i="1" spc="-150" dirty="0" smtClean="0">
                <a:solidFill>
                  <a:srgbClr val="000066"/>
                </a:solidFill>
                <a:effectLst/>
              </a:rPr>
              <a:t>Ing. Zdeněk Vávra, Ph.D., </a:t>
            </a:r>
            <a:r>
              <a:rPr lang="de-DE" sz="2200" b="1" i="1" spc="-150" dirty="0" smtClean="0">
                <a:solidFill>
                  <a:srgbClr val="000066"/>
                </a:solidFill>
                <a:effectLst/>
              </a:rPr>
              <a:t>Westböhmische Universität in Plzeň</a:t>
            </a:r>
            <a:endParaRPr lang="de-DE" sz="2200" b="1" i="1" spc="-150" dirty="0">
              <a:solidFill>
                <a:srgbClr val="000066"/>
              </a:solidFill>
              <a:effectLst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3140968"/>
            <a:ext cx="7416824" cy="3600400"/>
          </a:xfrm>
        </p:spPr>
        <p:txBody>
          <a:bodyPr anchor="ctr">
            <a:noAutofit/>
          </a:bodyPr>
          <a:lstStyle/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2200" b="1" dirty="0" smtClean="0">
                <a:solidFill>
                  <a:schemeClr val="accent1">
                    <a:lumMod val="50000"/>
                  </a:schemeClr>
                </a:solidFill>
              </a:rPr>
              <a:t>Titelseite</a:t>
            </a: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2200" b="1" dirty="0" smtClean="0">
                <a:solidFill>
                  <a:schemeClr val="accent1">
                    <a:lumMod val="50000"/>
                  </a:schemeClr>
                </a:solidFill>
              </a:rPr>
              <a:t>Aufbau und Inhalt der</a:t>
            </a:r>
            <a:r>
              <a:rPr lang="cs-CZ" sz="22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de-DE" sz="2200" b="1" dirty="0" smtClean="0">
                <a:solidFill>
                  <a:schemeClr val="accent1">
                    <a:lumMod val="50000"/>
                  </a:schemeClr>
                </a:solidFill>
              </a:rPr>
              <a:t>Sachtextanalyse</a:t>
            </a:r>
            <a:endParaRPr lang="de-DE" sz="2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de-DE" sz="2200" b="1" dirty="0" smtClean="0">
                <a:solidFill>
                  <a:schemeClr val="accent1">
                    <a:lumMod val="50000"/>
                  </a:schemeClr>
                </a:solidFill>
              </a:rPr>
              <a:t>Funktionen der Textabschnitte und Argumentation</a:t>
            </a: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2200" b="1" dirty="0" smtClean="0">
                <a:solidFill>
                  <a:schemeClr val="accent1">
                    <a:lumMod val="50000"/>
                  </a:schemeClr>
                </a:solidFill>
              </a:rPr>
              <a:t>Kohäsion</a:t>
            </a: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de-DE" sz="2200" b="1" dirty="0" smtClean="0">
                <a:solidFill>
                  <a:schemeClr val="accent1">
                    <a:lumMod val="50000"/>
                  </a:schemeClr>
                </a:solidFill>
              </a:rPr>
              <a:t>Konnektoren</a:t>
            </a:r>
          </a:p>
          <a:p>
            <a:pPr marL="342900" indent="-342900">
              <a:buClr>
                <a:srgbClr val="004620"/>
              </a:buClr>
              <a:buAutoNum type="arabicPeriod"/>
            </a:pPr>
            <a:r>
              <a:rPr lang="de-DE" sz="2200" b="1" dirty="0" smtClean="0">
                <a:solidFill>
                  <a:schemeClr val="accent1">
                    <a:lumMod val="50000"/>
                  </a:schemeClr>
                </a:solidFill>
              </a:rPr>
              <a:t>Aufgabe </a:t>
            </a:r>
            <a:r>
              <a:rPr lang="cs-CZ" sz="2200" b="1" dirty="0" smtClean="0">
                <a:solidFill>
                  <a:schemeClr val="accent1">
                    <a:lumMod val="50000"/>
                  </a:schemeClr>
                </a:solidFill>
              </a:rPr>
              <a:t>0</a:t>
            </a:r>
            <a:r>
              <a:rPr lang="de-DE" sz="2200" b="1" dirty="0" smtClean="0">
                <a:solidFill>
                  <a:schemeClr val="accent1">
                    <a:lumMod val="50000"/>
                  </a:schemeClr>
                </a:solidFill>
              </a:rPr>
              <a:t>1</a:t>
            </a:r>
          </a:p>
          <a:p>
            <a:pPr marL="342900" indent="-342900">
              <a:buClr>
                <a:srgbClr val="004620"/>
              </a:buClr>
              <a:buFont typeface="Wingdings 3" charset="2"/>
              <a:buAutoNum type="arabicPeriod"/>
            </a:pPr>
            <a:r>
              <a:rPr lang="de-DE" sz="2200" b="1" dirty="0" smtClean="0">
                <a:solidFill>
                  <a:schemeClr val="accent1">
                    <a:lumMod val="50000"/>
                  </a:schemeClr>
                </a:solidFill>
              </a:rPr>
              <a:t>Literatur</a:t>
            </a:r>
            <a:endParaRPr lang="de-DE" sz="2200" dirty="0"/>
          </a:p>
        </p:txBody>
      </p:sp>
      <p:pic>
        <p:nvPicPr>
          <p:cNvPr id="12" name="Zvuk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498080" cy="1143000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200" b="1" dirty="0" smtClean="0">
                <a:solidFill>
                  <a:srgbClr val="800080"/>
                </a:solidFill>
              </a:rPr>
              <a:t>Aufbau und Inhalt der Sachtextanalyse</a:t>
            </a:r>
            <a:endParaRPr lang="de-DE" sz="3200" b="1" cap="all" dirty="0">
              <a:solidFill>
                <a:srgbClr val="80008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99592" y="1628800"/>
            <a:ext cx="8136904" cy="4752528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de-DE" sz="1800" u="sng" dirty="0" smtClean="0">
                <a:solidFill>
                  <a:schemeClr val="accent5">
                    <a:lumMod val="75000"/>
                  </a:schemeClr>
                </a:solidFill>
              </a:rPr>
              <a:t>Arten von Sachtexten:</a:t>
            </a:r>
            <a:r>
              <a:rPr lang="de-DE" sz="1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de-DE" sz="1800" dirty="0" smtClean="0"/>
              <a:t>1. informative Texte (Bericht, Gebrauchsanweisung, Sachbuch, wissenschaftlicher Text); 2. </a:t>
            </a:r>
            <a:r>
              <a:rPr lang="de-DE" sz="1800" noProof="1" smtClean="0"/>
              <a:t>appellative</a:t>
            </a:r>
            <a:r>
              <a:rPr lang="de-DE" sz="1800" dirty="0" smtClean="0"/>
              <a:t> Texte (Werbetexte, Plakate, Flyer); 3. expressive Texte (Tagebuch</a:t>
            </a:r>
            <a:r>
              <a:rPr lang="cs-CZ" sz="1800" dirty="0" smtClean="0"/>
              <a:t>) </a:t>
            </a:r>
            <a:r>
              <a:rPr lang="de-DE" sz="1800" dirty="0" smtClean="0"/>
              <a:t>[Bornemann, 20</a:t>
            </a:r>
            <a:r>
              <a:rPr lang="cs-CZ" sz="1800" dirty="0" smtClean="0"/>
              <a:t>12</a:t>
            </a:r>
            <a:r>
              <a:rPr lang="de-DE" sz="1800" dirty="0" smtClean="0"/>
              <a:t>,</a:t>
            </a:r>
            <a:r>
              <a:rPr lang="cs-CZ" sz="1800" dirty="0" smtClean="0"/>
              <a:t> 115</a:t>
            </a:r>
            <a:r>
              <a:rPr lang="de-DE" sz="1800" dirty="0" smtClean="0"/>
              <a:t>]. </a:t>
            </a:r>
            <a:endParaRPr lang="cs-CZ" sz="1800" dirty="0" smtClean="0"/>
          </a:p>
          <a:p>
            <a:pPr>
              <a:lnSpc>
                <a:spcPct val="110000"/>
              </a:lnSpc>
            </a:pPr>
            <a:r>
              <a:rPr lang="de-DE" sz="1800" dirty="0" smtClean="0"/>
              <a:t>Was steht im Zentrum der Sachtextanalyse? Die Frage nach der </a:t>
            </a:r>
            <a:r>
              <a:rPr lang="de-DE" sz="1800" b="1" dirty="0" smtClean="0"/>
              <a:t>Hauptaussage</a:t>
            </a:r>
            <a:r>
              <a:rPr lang="de-DE" sz="1800" dirty="0" smtClean="0"/>
              <a:t> oder </a:t>
            </a:r>
            <a:r>
              <a:rPr lang="de-DE" sz="1800" b="1" dirty="0" smtClean="0"/>
              <a:t>Aussageabsicht</a:t>
            </a:r>
            <a:r>
              <a:rPr lang="de-DE" sz="1800" dirty="0" smtClean="0"/>
              <a:t>. Die Hauptaussage ist im Sachtext enthalten</a:t>
            </a:r>
            <a:r>
              <a:rPr lang="de-DE" sz="1800" dirty="0" smtClean="0"/>
              <a:t> oder sie kann aus dem Text erschlossen werden</a:t>
            </a:r>
            <a:r>
              <a:rPr lang="cs-CZ" sz="1800" dirty="0" smtClean="0"/>
              <a:t>.</a:t>
            </a:r>
            <a:endParaRPr lang="de-DE" sz="1800" dirty="0" smtClean="0"/>
          </a:p>
          <a:p>
            <a:pPr>
              <a:lnSpc>
                <a:spcPct val="110000"/>
              </a:lnSpc>
            </a:pPr>
            <a:r>
              <a:rPr lang="de-DE" sz="1600" b="1" dirty="0" smtClean="0">
                <a:solidFill>
                  <a:srgbClr val="000066"/>
                </a:solidFill>
              </a:rPr>
              <a:t>Einleitung</a:t>
            </a:r>
            <a:r>
              <a:rPr lang="de-DE" sz="1600" b="1" dirty="0" smtClean="0">
                <a:solidFill>
                  <a:srgbClr val="000066"/>
                </a:solidFill>
              </a:rPr>
              <a:t> der Analyse: </a:t>
            </a:r>
            <a:r>
              <a:rPr lang="de-DE" sz="1600" dirty="0" smtClean="0">
                <a:solidFill>
                  <a:srgbClr val="000066"/>
                </a:solidFill>
              </a:rPr>
              <a:t>Zusammenstellung der wichtigsten Informationen über den Text (Titel, Erscheinungsort, Textsorte, Thema), Absicht des Verfassers, Zielgruppen des Textes</a:t>
            </a:r>
            <a:endParaRPr lang="de-DE" sz="1600" dirty="0" smtClean="0">
              <a:solidFill>
                <a:srgbClr val="000066"/>
              </a:solidFill>
            </a:endParaRPr>
          </a:p>
          <a:p>
            <a:pPr>
              <a:lnSpc>
                <a:spcPct val="110000"/>
              </a:lnSpc>
            </a:pPr>
            <a:r>
              <a:rPr lang="de-DE" sz="1600" b="1" dirty="0" smtClean="0">
                <a:solidFill>
                  <a:schemeClr val="accent5">
                    <a:lumMod val="75000"/>
                  </a:schemeClr>
                </a:solidFill>
              </a:rPr>
              <a:t>Hauptteil der Analyse: </a:t>
            </a:r>
            <a:r>
              <a:rPr lang="de-DE" sz="1600" dirty="0" smtClean="0">
                <a:solidFill>
                  <a:schemeClr val="accent5">
                    <a:lumMod val="75000"/>
                  </a:schemeClr>
                </a:solidFill>
              </a:rPr>
              <a:t>inhaltliche Schwerpunkte, Funktionen und Bezüge der einzelnen Abschnitte, Formulierung der Hauptaussage, Fragestellung, Hypothesen, Plausibilität und Überzeugungskraft der Argumentation, Intertextualität, Zitate, sprachliche Gestaltung (lexikalische Aspekte, rhetorische Mittel, Syntax, Kohäsion</a:t>
            </a:r>
            <a:r>
              <a:rPr lang="cs-CZ" sz="1600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  <a:endParaRPr lang="cs-CZ" sz="1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de-DE" sz="1600" b="1" dirty="0" smtClean="0">
                <a:solidFill>
                  <a:srgbClr val="000066"/>
                </a:solidFill>
              </a:rPr>
              <a:t>Schluss der Analyse: </a:t>
            </a:r>
            <a:r>
              <a:rPr lang="de-DE" sz="1600" dirty="0" smtClean="0">
                <a:solidFill>
                  <a:srgbClr val="000066"/>
                </a:solidFill>
              </a:rPr>
              <a:t>Fazit bzw. Bewertung; Erfüllt der Text seinen Zweck? Passen Argumente und Beispiele zusammen? Ist der Text stimmig?</a:t>
            </a:r>
            <a:endParaRPr lang="de-DE" sz="1400" dirty="0" smtClean="0">
              <a:solidFill>
                <a:srgbClr val="000066"/>
              </a:solidFill>
            </a:endParaRPr>
          </a:p>
          <a:p>
            <a:pPr marL="82296" indent="0">
              <a:lnSpc>
                <a:spcPct val="110000"/>
              </a:lnSpc>
              <a:buNone/>
            </a:pPr>
            <a:endParaRPr lang="de-DE" sz="1400" dirty="0">
              <a:solidFill>
                <a:srgbClr val="000066"/>
              </a:solidFill>
            </a:endParaRPr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457200"/>
            <a:ext cx="6696744" cy="1315616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200" b="1" dirty="0" smtClean="0">
                <a:solidFill>
                  <a:srgbClr val="800080"/>
                </a:solidFill>
              </a:rPr>
              <a:t>Funktionen der Textabschnitte und Argumentation</a:t>
            </a:r>
            <a:endParaRPr lang="de-DE" sz="3200" b="1" cap="all" dirty="0">
              <a:solidFill>
                <a:srgbClr val="80008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>
          <a:xfrm>
            <a:off x="971600" y="2060848"/>
            <a:ext cx="4121608" cy="4581252"/>
          </a:xfrm>
        </p:spPr>
        <p:txBody>
          <a:bodyPr anchor="ctr">
            <a:normAutofit fontScale="47500" lnSpcReduction="20000"/>
          </a:bodyPr>
          <a:lstStyle/>
          <a:p>
            <a:pPr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cs-CZ" altLang="de-DE" sz="3400" b="1" spc="300" dirty="0" smtClean="0">
                <a:solidFill>
                  <a:srgbClr val="003366"/>
                </a:solidFill>
              </a:rPr>
              <a:t>FUNKTIONEN DER TEXTABSCHNITTE</a:t>
            </a:r>
            <a:endParaRPr lang="de-DE" altLang="de-DE" sz="3400" b="1" spc="300" dirty="0" smtClean="0">
              <a:solidFill>
                <a:srgbClr val="003366"/>
              </a:solidFill>
            </a:endParaRPr>
          </a:p>
          <a:p>
            <a:pPr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a. </a:t>
            </a:r>
            <a:r>
              <a:rPr lang="de-DE" sz="3200" b="1" dirty="0" smtClean="0">
                <a:solidFill>
                  <a:schemeClr val="tx1"/>
                </a:solidFill>
              </a:rPr>
              <a:t>Einführung in einen Problemzusammenhang</a:t>
            </a:r>
            <a:r>
              <a:rPr lang="de-DE" sz="3200" b="1" dirty="0" smtClean="0"/>
              <a:t> </a:t>
            </a:r>
          </a:p>
          <a:p>
            <a:pPr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3200" b="1" dirty="0" smtClean="0"/>
              <a:t>b. Bekräftigung der These</a:t>
            </a:r>
            <a:endParaRPr lang="de-DE" sz="3200" b="1" dirty="0" smtClean="0"/>
          </a:p>
          <a:p>
            <a:pPr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3200" b="1" dirty="0" smtClean="0">
                <a:solidFill>
                  <a:schemeClr val="tx1"/>
                </a:solidFill>
              </a:rPr>
              <a:t>c. Abschwächung oder Widerlegung eines Gedankens</a:t>
            </a:r>
          </a:p>
          <a:p>
            <a:pPr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3200" b="1" dirty="0" smtClean="0">
                <a:solidFill>
                  <a:schemeClr val="tx1"/>
                </a:solidFill>
              </a:rPr>
              <a:t>d. Zusammenführung verschiedener Aspekte aus vorhergehenden Textabschnitten</a:t>
            </a:r>
          </a:p>
          <a:p>
            <a:pPr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3200" b="1" dirty="0" smtClean="0"/>
              <a:t>e. Folgerungen aus früheren Überlegungen</a:t>
            </a:r>
            <a:endParaRPr lang="de-DE" sz="3200" b="1" dirty="0" smtClean="0"/>
          </a:p>
          <a:p>
            <a:pPr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3200" b="1" dirty="0" smtClean="0"/>
              <a:t>f. Weiterführung eines Leitgedankens, der den Sachtext als roter Faden durchzieht</a:t>
            </a:r>
            <a:endParaRPr lang="de-DE" sz="3200" b="1" dirty="0" smtClean="0">
              <a:solidFill>
                <a:schemeClr val="tx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148064" y="1844824"/>
            <a:ext cx="3672408" cy="4752528"/>
          </a:xfrm>
        </p:spPr>
        <p:txBody>
          <a:bodyPr>
            <a:normAutofit fontScale="47500" lnSpcReduction="20000"/>
          </a:bodyPr>
          <a:lstStyle/>
          <a:p>
            <a:pPr marL="82296" indent="0">
              <a:lnSpc>
                <a:spcPct val="120000"/>
              </a:lnSpc>
              <a:buNone/>
            </a:pPr>
            <a:r>
              <a:rPr lang="cs-CZ" sz="2900" b="1" spc="300" dirty="0" smtClean="0">
                <a:solidFill>
                  <a:srgbClr val="C00000"/>
                </a:solidFill>
              </a:rPr>
              <a:t>ARGUMENT</a:t>
            </a:r>
            <a:endParaRPr lang="cs-CZ" sz="2900" b="1" spc="300" dirty="0" smtClean="0">
              <a:solidFill>
                <a:srgbClr val="C00000"/>
              </a:solidFill>
            </a:endParaRPr>
          </a:p>
          <a:p>
            <a:pPr marL="82296" indent="0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  <a:defRPr/>
            </a:pPr>
            <a:r>
              <a:rPr lang="de-DE" altLang="de-DE" sz="2900" b="1" spc="300" dirty="0" smtClean="0">
                <a:solidFill>
                  <a:srgbClr val="C00000"/>
                </a:solidFill>
              </a:rPr>
              <a:t>= hat die Funktion, die Gültigkeit der Behauptung oder These überzeugend und</a:t>
            </a:r>
            <a:r>
              <a:rPr lang="de-DE" altLang="de-DE" sz="2900" b="1" spc="300" dirty="0" smtClean="0">
                <a:solidFill>
                  <a:srgbClr val="C00000"/>
                </a:solidFill>
              </a:rPr>
              <a:t> einsichtig</a:t>
            </a:r>
            <a:r>
              <a:rPr lang="de-DE" altLang="de-DE" sz="2900" b="1" spc="300" dirty="0" smtClean="0">
                <a:solidFill>
                  <a:srgbClr val="C00000"/>
                </a:solidFill>
              </a:rPr>
              <a:t> darzustellen</a:t>
            </a:r>
            <a:r>
              <a:rPr lang="de-DE" altLang="de-DE" sz="2100" b="1" spc="300" dirty="0" smtClean="0">
                <a:solidFill>
                  <a:srgbClr val="C00000"/>
                </a:solidFill>
              </a:rPr>
              <a:t>: </a:t>
            </a:r>
            <a:endParaRPr lang="de-DE" altLang="de-DE" sz="2100" b="1" spc="300" dirty="0" smtClean="0">
              <a:solidFill>
                <a:srgbClr val="C00000"/>
              </a:solidFill>
            </a:endParaRPr>
          </a:p>
          <a:p>
            <a:pPr marL="400050" indent="-400050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Font typeface="+mj-lt"/>
              <a:buAutoNum type="romanUcPeriod"/>
              <a:defRPr/>
            </a:pPr>
            <a:r>
              <a:rPr lang="de-DE" altLang="de-DE" sz="2900" b="1" dirty="0" smtClean="0"/>
              <a:t>Faktenargument </a:t>
            </a:r>
            <a:r>
              <a:rPr lang="de-DE" altLang="de-DE" sz="2900" dirty="0" smtClean="0"/>
              <a:t>(stützt sich auf Fakten, Tatsachen</a:t>
            </a:r>
            <a:r>
              <a:rPr lang="de-DE" altLang="de-DE" sz="2900" dirty="0" smtClean="0"/>
              <a:t>, Ergebnisse aus der Forschung, die allgemein anerkannt sind</a:t>
            </a:r>
            <a:r>
              <a:rPr lang="de-DE" altLang="de-DE" sz="2900" dirty="0" smtClean="0"/>
              <a:t>)</a:t>
            </a:r>
            <a:endParaRPr lang="de-DE" altLang="de-DE" sz="2900" dirty="0" smtClean="0"/>
          </a:p>
          <a:p>
            <a:pPr marL="400050" indent="-400050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Font typeface="+mj-lt"/>
              <a:buAutoNum type="romanUcPeriod"/>
              <a:defRPr/>
            </a:pPr>
            <a:r>
              <a:rPr lang="de-DE" altLang="de-DE" sz="2900" b="1" dirty="0" smtClean="0"/>
              <a:t>Normatives Argument </a:t>
            </a:r>
            <a:r>
              <a:rPr lang="de-DE" altLang="de-DE" sz="2900" dirty="0" smtClean="0"/>
              <a:t>(stützt sich auf allgemein anerkannte Grundwerte – z.B. Menschenrechte, Gesetze, Zertifikate)</a:t>
            </a:r>
            <a:endParaRPr lang="de-DE" altLang="de-DE" sz="2900" dirty="0" smtClean="0"/>
          </a:p>
          <a:p>
            <a:pPr marL="400050" indent="-400050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Font typeface="+mj-lt"/>
              <a:buAutoNum type="romanUcPeriod"/>
              <a:defRPr/>
            </a:pPr>
            <a:r>
              <a:rPr lang="de-DE" altLang="de-DE" sz="2900" b="1" dirty="0" smtClean="0"/>
              <a:t>Autoritätsargument </a:t>
            </a:r>
            <a:r>
              <a:rPr lang="de-DE" altLang="de-DE" sz="2900" dirty="0" smtClean="0"/>
              <a:t>(beruft sich auf Äußerungen</a:t>
            </a:r>
            <a:r>
              <a:rPr lang="de-DE" altLang="de-DE" sz="2900" dirty="0" smtClean="0"/>
              <a:t>, Aussagen oder Urteile allgemein anerkannter Autoritäten</a:t>
            </a:r>
            <a:r>
              <a:rPr lang="de-DE" altLang="de-DE" sz="2900" dirty="0" smtClean="0"/>
              <a:t>)</a:t>
            </a:r>
            <a:endParaRPr lang="cs-CZ" altLang="de-DE" sz="2900" dirty="0" smtClean="0"/>
          </a:p>
          <a:p>
            <a:pPr marL="400050" indent="-400050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Font typeface="+mj-lt"/>
              <a:buAutoNum type="romanUcPeriod"/>
              <a:defRPr/>
            </a:pPr>
            <a:r>
              <a:rPr lang="de-DE" sz="2900" b="1" dirty="0" smtClean="0"/>
              <a:t>Indirektes Argument </a:t>
            </a:r>
            <a:r>
              <a:rPr lang="de-DE" sz="2900" dirty="0" smtClean="0"/>
              <a:t>(kontrastive Analyse; die Gegenmeinung wird entkräftet</a:t>
            </a:r>
            <a:r>
              <a:rPr lang="cs-CZ" sz="2900" dirty="0" smtClean="0"/>
              <a:t>).</a:t>
            </a:r>
            <a:endParaRPr lang="de-DE" sz="2900" b="1" dirty="0"/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8" name="Zvuk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54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12800" y="457200"/>
            <a:ext cx="7719640" cy="2107704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200" b="1" dirty="0" smtClean="0">
                <a:solidFill>
                  <a:srgbClr val="C00000"/>
                </a:solidFill>
              </a:rPr>
              <a:t>Kohäsion</a:t>
            </a:r>
            <a:r>
              <a:rPr lang="cs-CZ" sz="3200" b="1" dirty="0" smtClean="0">
                <a:solidFill>
                  <a:srgbClr val="C00000"/>
                </a:solidFill>
              </a:rPr>
              <a:t> </a:t>
            </a:r>
            <a:r>
              <a:rPr lang="de-DE" b="1" dirty="0" smtClean="0">
                <a:solidFill>
                  <a:srgbClr val="00B050"/>
                </a:solidFill>
              </a:rPr>
              <a:t/>
            </a:r>
            <a:br>
              <a:rPr lang="de-DE" b="1" dirty="0" smtClean="0">
                <a:solidFill>
                  <a:srgbClr val="00B050"/>
                </a:solidFill>
              </a:rPr>
            </a:br>
            <a:r>
              <a:rPr lang="cs-CZ" sz="22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= </a:t>
            </a:r>
            <a:r>
              <a:rPr lang="de-DE" sz="22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textzentriertes Kriterium, also die grammatisch</a:t>
            </a:r>
            <a:r>
              <a:rPr lang="de-DE" sz="22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-lexikalischen Verknüpfungen auf der Oberflächenstruktur </a:t>
            </a:r>
            <a:r>
              <a:rPr lang="de-DE" sz="1700" dirty="0" smtClean="0">
                <a:solidFill>
                  <a:schemeClr val="tx1"/>
                </a:solidFill>
                <a:effectLst/>
              </a:rPr>
              <a:t>[</a:t>
            </a:r>
            <a:r>
              <a:rPr lang="cs-CZ" sz="1700" dirty="0" smtClean="0">
                <a:solidFill>
                  <a:schemeClr val="tx1"/>
                </a:solidFill>
                <a:effectLst/>
              </a:rPr>
              <a:t>Schwarz</a:t>
            </a:r>
            <a:r>
              <a:rPr lang="de-DE" sz="1700" noProof="1" smtClean="0">
                <a:solidFill>
                  <a:schemeClr val="tx1"/>
                </a:solidFill>
                <a:effectLst/>
              </a:rPr>
              <a:t>-Friesel/Consten</a:t>
            </a:r>
            <a:r>
              <a:rPr lang="de-DE" sz="1700" dirty="0" smtClean="0">
                <a:solidFill>
                  <a:schemeClr val="tx1"/>
                </a:solidFill>
                <a:effectLst/>
              </a:rPr>
              <a:t>, </a:t>
            </a:r>
            <a:r>
              <a:rPr lang="de-DE" sz="1700" dirty="0">
                <a:solidFill>
                  <a:schemeClr val="tx1"/>
                </a:solidFill>
                <a:effectLst/>
              </a:rPr>
              <a:t>20</a:t>
            </a:r>
            <a:r>
              <a:rPr lang="cs-CZ" sz="1700" dirty="0" smtClean="0">
                <a:solidFill>
                  <a:schemeClr val="tx1"/>
                </a:solidFill>
                <a:effectLst/>
              </a:rPr>
              <a:t>14</a:t>
            </a:r>
            <a:r>
              <a:rPr lang="de-DE" sz="1700" dirty="0" smtClean="0">
                <a:solidFill>
                  <a:schemeClr val="tx1"/>
                </a:solidFill>
                <a:effectLst/>
              </a:rPr>
              <a:t>,</a:t>
            </a:r>
            <a:r>
              <a:rPr lang="cs-CZ" sz="1700" dirty="0" smtClean="0">
                <a:solidFill>
                  <a:schemeClr val="tx1"/>
                </a:solidFill>
                <a:effectLst/>
              </a:rPr>
              <a:t> 19</a:t>
            </a:r>
            <a:r>
              <a:rPr lang="de-DE" sz="1700" dirty="0" smtClean="0">
                <a:solidFill>
                  <a:schemeClr val="tx1"/>
                </a:solidFill>
                <a:effectLst/>
              </a:rPr>
              <a:t>]. </a:t>
            </a:r>
            <a:r>
              <a:rPr lang="cs-CZ" sz="1700" dirty="0" smtClean="0">
                <a:solidFill>
                  <a:schemeClr val="tx1"/>
                </a:solidFill>
                <a:effectLst/>
              </a:rPr>
              <a:t/>
            </a:r>
            <a:br>
              <a:rPr lang="cs-CZ" sz="1700" dirty="0" smtClean="0">
                <a:solidFill>
                  <a:schemeClr val="tx1"/>
                </a:solidFill>
                <a:effectLst/>
              </a:rPr>
            </a:br>
            <a:r>
              <a:rPr lang="de-DE" sz="22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Hausendorf/Kesselheim sprechen über die sog. Intratextuelle Verknüpfbarkeit </a:t>
            </a:r>
            <a:r>
              <a:rPr lang="de-DE" sz="1700" dirty="0" smtClean="0">
                <a:solidFill>
                  <a:schemeClr val="tx1"/>
                </a:solidFill>
                <a:effectLst/>
              </a:rPr>
              <a:t>[20</a:t>
            </a:r>
            <a:r>
              <a:rPr lang="cs-CZ" sz="1700" dirty="0" smtClean="0">
                <a:solidFill>
                  <a:schemeClr val="tx1"/>
                </a:solidFill>
                <a:effectLst/>
              </a:rPr>
              <a:t>08</a:t>
            </a:r>
            <a:r>
              <a:rPr lang="de-DE" sz="1700" dirty="0" smtClean="0">
                <a:solidFill>
                  <a:schemeClr val="tx1"/>
                </a:solidFill>
                <a:effectLst/>
              </a:rPr>
              <a:t>,</a:t>
            </a:r>
            <a:r>
              <a:rPr lang="cs-CZ" sz="1700" dirty="0" smtClean="0">
                <a:solidFill>
                  <a:schemeClr val="tx1"/>
                </a:solidFill>
                <a:effectLst/>
              </a:rPr>
              <a:t> 26</a:t>
            </a:r>
            <a:r>
              <a:rPr lang="de-DE" sz="1700" dirty="0" smtClean="0">
                <a:solidFill>
                  <a:schemeClr val="tx1"/>
                </a:solidFill>
                <a:effectLst/>
              </a:rPr>
              <a:t>]. </a:t>
            </a:r>
            <a:endParaRPr lang="de-DE" sz="1700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3212976"/>
            <a:ext cx="8442314" cy="3312368"/>
          </a:xfrm>
        </p:spPr>
        <p:txBody>
          <a:bodyPr anchor="ctr">
            <a:normAutofit/>
          </a:bodyPr>
          <a:lstStyle/>
          <a:p>
            <a:pPr marL="342900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endParaRPr lang="cs-CZ" b="1" dirty="0" smtClean="0">
              <a:solidFill>
                <a:srgbClr val="004620"/>
              </a:solidFill>
            </a:endParaRPr>
          </a:p>
          <a:p>
            <a:pPr marL="342900" indent="-342900" algn="l">
              <a:buClr>
                <a:schemeClr val="accent2">
                  <a:lumMod val="50000"/>
                </a:schemeClr>
              </a:buClr>
              <a:buFont typeface="+mj-lt"/>
              <a:buAutoNum type="alphaUcPeriod"/>
            </a:pPr>
            <a:endParaRPr lang="cs-CZ" sz="5000" b="1" dirty="0" smtClean="0">
              <a:solidFill>
                <a:srgbClr val="004620"/>
              </a:solidFill>
            </a:endParaRPr>
          </a:p>
          <a:p>
            <a:pPr marL="800100" lvl="1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endParaRPr lang="cs-CZ" b="1" dirty="0" smtClean="0">
              <a:solidFill>
                <a:schemeClr val="tx1"/>
              </a:solidFill>
            </a:endParaRPr>
          </a:p>
          <a:p>
            <a:pPr marL="342900" indent="-342900" algn="l">
              <a:buAutoNum type="alphaLcParenR"/>
            </a:pPr>
            <a:endParaRPr lang="cs-CZ" b="1" dirty="0" smtClean="0">
              <a:solidFill>
                <a:schemeClr val="tx1"/>
              </a:solidFill>
            </a:endParaRPr>
          </a:p>
          <a:p>
            <a:pPr marL="342900" indent="-342900" algn="l">
              <a:buAutoNum type="alphaUcParenR"/>
            </a:pP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870187"/>
              </p:ext>
            </p:extLst>
          </p:nvPr>
        </p:nvGraphicFramePr>
        <p:xfrm>
          <a:off x="5508104" y="3933056"/>
          <a:ext cx="3223717" cy="196623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23717"/>
              </a:tblGrid>
              <a:tr h="655411">
                <a:tc>
                  <a:txBody>
                    <a:bodyPr/>
                    <a:lstStyle/>
                    <a:p>
                      <a:pPr marL="342900" indent="-342900" algn="ctr">
                        <a:buAutoNum type="arabicPeriod"/>
                      </a:pPr>
                      <a:r>
                        <a:rPr lang="de-DE" sz="1700" baseline="0" noProof="0" dirty="0" smtClean="0">
                          <a:solidFill>
                            <a:schemeClr val="tx1"/>
                          </a:solidFill>
                        </a:rPr>
                        <a:t>Wiederholungen</a:t>
                      </a:r>
                      <a:endParaRPr lang="cs-CZ" sz="1700" baseline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655411">
                <a:tc>
                  <a:txBody>
                    <a:bodyPr/>
                    <a:lstStyle/>
                    <a:p>
                      <a:pPr algn="ctr"/>
                      <a:r>
                        <a:rPr lang="de-DE" sz="1700" b="1" noProof="0" dirty="0" smtClean="0"/>
                        <a:t>2. Pronominalisierungen</a:t>
                      </a:r>
                      <a:endParaRPr lang="de-DE" sz="1700" b="1" noProof="0" dirty="0"/>
                    </a:p>
                  </a:txBody>
                  <a:tcPr/>
                </a:tc>
              </a:tr>
              <a:tr h="655411">
                <a:tc>
                  <a:txBody>
                    <a:bodyPr/>
                    <a:lstStyle/>
                    <a:p>
                      <a:pPr algn="ctr"/>
                      <a:r>
                        <a:rPr lang="de-DE" sz="1700" b="1" noProof="0" dirty="0" smtClean="0"/>
                        <a:t>3. Konnektoren</a:t>
                      </a:r>
                      <a:endParaRPr lang="de-DE" sz="1700" b="1" noProof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Zdeněk\Desktop\3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7" y="2708920"/>
            <a:ext cx="4870190" cy="348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Zvuk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1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de-DE" b="1" dirty="0" smtClean="0">
                <a:solidFill>
                  <a:srgbClr val="800080"/>
                </a:solidFill>
              </a:rPr>
              <a:t>Konnektoren</a:t>
            </a:r>
            <a:endParaRPr lang="de-DE" b="1" dirty="0">
              <a:solidFill>
                <a:srgbClr val="80008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556792"/>
            <a:ext cx="7776865" cy="4979640"/>
          </a:xfrm>
          <a:gradFill flip="none" rotWithShape="1">
            <a:gsLst>
              <a:gs pos="0">
                <a:schemeClr val="bg1"/>
              </a:gs>
              <a:gs pos="50000">
                <a:srgbClr val="EFDAD5"/>
              </a:gs>
              <a:gs pos="100000">
                <a:srgbClr val="E4A698"/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pPr marL="82296" indent="0" algn="just">
              <a:buClr>
                <a:schemeClr val="tx1"/>
              </a:buClr>
              <a:buSzPct val="100000"/>
              <a:buNone/>
            </a:pPr>
            <a:r>
              <a:rPr lang="de-DE" sz="1800" dirty="0"/>
              <a:t>Konnektoren sind sprachliche Mittel, mit denen unterschiedliche Sinnbeziehungen oder semantische Verbindungen ausgedrückt werden. Konnektoren vermitteln einen Zusammenhang zwischen zwei oder mehr Sätzen. Sie gehören in unterschiedliche syntaktische Kategorien:</a:t>
            </a:r>
          </a:p>
          <a:p>
            <a:pPr marL="596646" indent="-514350" algn="just">
              <a:buClr>
                <a:schemeClr val="tx1"/>
              </a:buClr>
              <a:buSzPct val="100000"/>
              <a:buAutoNum type="romanUcPeriod"/>
            </a:pPr>
            <a:endParaRPr lang="cs-CZ" sz="1700" dirty="0" smtClean="0"/>
          </a:p>
          <a:p>
            <a:pPr marL="596646" indent="-514350" algn="just">
              <a:buClr>
                <a:schemeClr val="tx1"/>
              </a:buClr>
              <a:buSzPct val="100000"/>
              <a:buAutoNum type="romanUcPeriod"/>
            </a:pPr>
            <a:endParaRPr lang="cs-CZ" sz="1700" dirty="0" smtClean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5620796"/>
              </p:ext>
            </p:extLst>
          </p:nvPr>
        </p:nvGraphicFramePr>
        <p:xfrm>
          <a:off x="1547664" y="3208965"/>
          <a:ext cx="7075635" cy="24003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075635"/>
              </a:tblGrid>
              <a:tr h="214578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700" dirty="0">
                          <a:effectLst/>
                        </a:rPr>
                        <a:t> </a:t>
                      </a:r>
                      <a:endParaRPr lang="de-DE" sz="1100" dirty="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400" dirty="0">
                          <a:effectLst/>
                        </a:rPr>
                        <a:t>Konjunktion: 	Ich muss den Vortrag verkürzen, </a:t>
                      </a:r>
                      <a:r>
                        <a:rPr lang="de-DE" sz="1400" u="sng" dirty="0">
                          <a:effectLst/>
                        </a:rPr>
                        <a:t>denn</a:t>
                      </a:r>
                      <a:r>
                        <a:rPr lang="de-DE" sz="1400" dirty="0">
                          <a:effectLst/>
                        </a:rPr>
                        <a:t> es gibt wenig Zeit.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400" dirty="0">
                          <a:effectLst/>
                        </a:rPr>
                        <a:t>Partikel: 		Ich muss den Vortrag verkürzen, es gibt </a:t>
                      </a:r>
                      <a:r>
                        <a:rPr lang="de-DE" sz="1400" u="sng" dirty="0">
                          <a:effectLst/>
                        </a:rPr>
                        <a:t>nämlich</a:t>
                      </a:r>
                      <a:r>
                        <a:rPr lang="de-DE" sz="1400" dirty="0">
                          <a:effectLst/>
                        </a:rPr>
                        <a:t> wenig Zeit.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400" dirty="0">
                          <a:effectLst/>
                        </a:rPr>
                        <a:t>Präposition: 	</a:t>
                      </a:r>
                      <a:r>
                        <a:rPr lang="de-DE" sz="1400" u="sng" dirty="0">
                          <a:effectLst/>
                        </a:rPr>
                        <a:t>Wegen</a:t>
                      </a:r>
                      <a:r>
                        <a:rPr lang="de-DE" sz="1400" dirty="0">
                          <a:effectLst/>
                        </a:rPr>
                        <a:t> des Zeitmangels muss ich den Vortrag verkürzen.    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400" dirty="0">
                          <a:effectLst/>
                        </a:rPr>
                        <a:t>w-Pronomen: 	Es gibt wenig Zeit, </a:t>
                      </a:r>
                      <a:r>
                        <a:rPr lang="de-DE" sz="1400" u="sng" dirty="0">
                          <a:effectLst/>
                        </a:rPr>
                        <a:t>weshalb</a:t>
                      </a:r>
                      <a:r>
                        <a:rPr lang="de-DE" sz="1400" dirty="0">
                          <a:effectLst/>
                        </a:rPr>
                        <a:t> ich den Vortrag verkürzen muss.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400" dirty="0">
                          <a:effectLst/>
                        </a:rPr>
                        <a:t>Brückenausdruck:	Ich muss den Vortrag verkürzen. </a:t>
                      </a:r>
                      <a:r>
                        <a:rPr lang="de-DE" sz="1400" u="sng" dirty="0">
                          <a:effectLst/>
                        </a:rPr>
                        <a:t>Grund:</a:t>
                      </a:r>
                      <a:r>
                        <a:rPr lang="de-DE" sz="1400" dirty="0">
                          <a:effectLst/>
                        </a:rPr>
                        <a:t> Es gibt wenig Zeit.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e-DE" sz="1400" dirty="0">
                          <a:effectLst/>
                        </a:rPr>
                        <a:t>Brückenverb:	Dass es wenig Zeit gibt, </a:t>
                      </a:r>
                      <a:r>
                        <a:rPr lang="de-DE" sz="1400" u="sng" dirty="0">
                          <a:effectLst/>
                        </a:rPr>
                        <a:t>begründet</a:t>
                      </a:r>
                      <a:r>
                        <a:rPr lang="de-DE" sz="1400" dirty="0">
                          <a:effectLst/>
                        </a:rPr>
                        <a:t>, dass ich den Vortrag </a:t>
                      </a:r>
                      <a:r>
                        <a:rPr lang="cs-CZ" sz="1400" dirty="0" smtClean="0">
                          <a:effectLst/>
                        </a:rPr>
                        <a:t>			</a:t>
                      </a:r>
                      <a:r>
                        <a:rPr lang="de-DE" sz="1400" dirty="0" smtClean="0">
                          <a:effectLst/>
                        </a:rPr>
                        <a:t>verkürzen </a:t>
                      </a:r>
                      <a:r>
                        <a:rPr lang="de-DE" sz="1400" dirty="0">
                          <a:effectLst/>
                        </a:rPr>
                        <a:t>muss.</a:t>
                      </a:r>
                      <a:endParaRPr lang="de-DE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9" name="Zvuk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17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AUFGABE 01</a:t>
            </a:r>
            <a:b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de-DE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 siehe </a:t>
            </a:r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CW Materiály k samostatné práci</a:t>
            </a:r>
            <a:r>
              <a:rPr lang="de-DE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SEM 01 Aufgabe</a:t>
            </a:r>
            <a:endParaRPr lang="de-DE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772816"/>
            <a:ext cx="7920880" cy="4475584"/>
          </a:xfr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2">
                  <a:lumMod val="90000"/>
                  <a:tint val="44500"/>
                  <a:satMod val="160000"/>
                </a:schemeClr>
              </a:gs>
              <a:gs pos="100000">
                <a:schemeClr val="bg2">
                  <a:lumMod val="90000"/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txBody>
          <a:bodyPr>
            <a:normAutofit/>
          </a:bodyPr>
          <a:lstStyle/>
          <a:p>
            <a:pPr lvl="0"/>
            <a:r>
              <a:rPr lang="de-DE" sz="2400" dirty="0"/>
              <a:t>Finden Sie im folgenden Text verschiedene Konnektoren und bestimmen Sie ihre Kategorie (Konjunktion, Partikel, Präposition, w-Pronomen, Brückenverb, Brückenausdruck). </a:t>
            </a:r>
          </a:p>
          <a:p>
            <a:r>
              <a:rPr lang="de-DE" sz="2400" dirty="0"/>
              <a:t> </a:t>
            </a:r>
            <a:r>
              <a:rPr lang="de-DE" sz="2400" dirty="0" smtClean="0"/>
              <a:t>Wie </a:t>
            </a:r>
            <a:r>
              <a:rPr lang="de-DE" sz="2400" dirty="0"/>
              <a:t>tragen sie zur Kohäsion und Kohärenz bei?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7516"/>
              </p:ext>
            </p:extLst>
          </p:nvPr>
        </p:nvGraphicFramePr>
        <p:xfrm>
          <a:off x="611560" y="3933056"/>
          <a:ext cx="8316540" cy="27090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316540"/>
              </a:tblGrid>
              <a:tr h="27090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de-DE" sz="900" kern="0" dirty="0">
                          <a:effectLst/>
                        </a:rPr>
                        <a:t> </a:t>
                      </a:r>
                      <a:endParaRPr lang="de-DE" sz="800" kern="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de-DE" sz="1500" kern="0" cap="all" dirty="0">
                          <a:solidFill>
                            <a:schemeClr val="tx1"/>
                          </a:solidFill>
                          <a:effectLst/>
                        </a:rPr>
                        <a:t>Wasser: So läuft das jetzt mit dem Welterbe in Augsburg</a:t>
                      </a:r>
                      <a:endParaRPr lang="de-DE" sz="1500" kern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de-DE" sz="1500" spc="75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de-DE" sz="15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de-DE" sz="1500" spc="75" dirty="0">
                          <a:solidFill>
                            <a:schemeClr val="tx1"/>
                          </a:solidFill>
                          <a:effectLst/>
                        </a:rPr>
                        <a:t>Mit dem Thema Wasser hat die Stadt bei der </a:t>
                      </a:r>
                      <a:r>
                        <a:rPr lang="de-DE" sz="1500" spc="75" dirty="0" err="1">
                          <a:solidFill>
                            <a:schemeClr val="tx1"/>
                          </a:solidFill>
                          <a:effectLst/>
                        </a:rPr>
                        <a:t>Unesco</a:t>
                      </a:r>
                      <a:r>
                        <a:rPr lang="de-DE" sz="1500" spc="75" dirty="0">
                          <a:solidFill>
                            <a:schemeClr val="tx1"/>
                          </a:solidFill>
                          <a:effectLst/>
                        </a:rPr>
                        <a:t> gepunktet. Jetzt sagen die Verantwortlichen, wie sie den Titel mit Leben in Augsburg erfüllen </a:t>
                      </a:r>
                      <a:r>
                        <a:rPr lang="de-DE" sz="1500" spc="75" dirty="0" smtClean="0">
                          <a:solidFill>
                            <a:schemeClr val="tx1"/>
                          </a:solidFill>
                          <a:effectLst/>
                        </a:rPr>
                        <a:t>wollen.</a:t>
                      </a:r>
                      <a:r>
                        <a:rPr lang="cs-CZ" sz="1500" spc="75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de-DE" sz="1500" spc="75" dirty="0" smtClean="0">
                          <a:solidFill>
                            <a:schemeClr val="tx1"/>
                          </a:solidFill>
                          <a:effectLst/>
                        </a:rPr>
                        <a:t>Das </a:t>
                      </a:r>
                      <a:r>
                        <a:rPr lang="de-DE" sz="1500" spc="75" dirty="0">
                          <a:solidFill>
                            <a:schemeClr val="tx1"/>
                          </a:solidFill>
                          <a:effectLst/>
                        </a:rPr>
                        <a:t>Wort hat sechs Buchstaben: Wasser. Die Bedeutung des Wassers </a:t>
                      </a:r>
                      <a:r>
                        <a:rPr lang="de-DE" sz="1500" spc="75" dirty="0" smtClean="0">
                          <a:solidFill>
                            <a:schemeClr val="tx1"/>
                          </a:solidFill>
                          <a:effectLst/>
                        </a:rPr>
                        <a:t>für</a:t>
                      </a:r>
                      <a:r>
                        <a:rPr lang="cs-CZ" sz="1500" spc="75" dirty="0" smtClean="0">
                          <a:solidFill>
                            <a:schemeClr val="tx1"/>
                          </a:solidFill>
                          <a:effectLst/>
                        </a:rPr>
                        <a:t> Augsburg </a:t>
                      </a:r>
                      <a:r>
                        <a:rPr lang="de-DE" sz="1500" spc="75" dirty="0" smtClean="0">
                          <a:solidFill>
                            <a:schemeClr val="tx1"/>
                          </a:solidFill>
                          <a:effectLst/>
                        </a:rPr>
                        <a:t>ist </a:t>
                      </a:r>
                      <a:r>
                        <a:rPr lang="de-DE" sz="1500" spc="75" dirty="0">
                          <a:solidFill>
                            <a:schemeClr val="tx1"/>
                          </a:solidFill>
                          <a:effectLst/>
                        </a:rPr>
                        <a:t>momentan schwer in Worte zu fassen. Seit vergangenem Samstag trägt Augsburg den </a:t>
                      </a:r>
                      <a:r>
                        <a:rPr lang="de-DE" sz="1500" u="none" strike="noStrike" spc="75" dirty="0" err="1">
                          <a:solidFill>
                            <a:schemeClr val="tx1"/>
                          </a:solidFill>
                          <a:effectLst/>
                        </a:rPr>
                        <a:t>Unesco</a:t>
                      </a:r>
                      <a:r>
                        <a:rPr lang="de-DE" sz="1500" u="none" strike="noStrike" spc="75" dirty="0">
                          <a:solidFill>
                            <a:schemeClr val="tx1"/>
                          </a:solidFill>
                          <a:effectLst/>
                        </a:rPr>
                        <a:t>-Titel Welterbe-Stadt</a:t>
                      </a:r>
                      <a:r>
                        <a:rPr lang="de-DE" sz="1500" spc="75" dirty="0">
                          <a:solidFill>
                            <a:schemeClr val="tx1"/>
                          </a:solidFill>
                          <a:effectLst/>
                        </a:rPr>
                        <a:t>. Ausgezeichnet wurde das jahrhundertalte Wassermanagement-System. In Baku, der Hauptstadt von Ascherbaidschan, fand der Kongress statt. </a:t>
                      </a:r>
                      <a:endParaRPr lang="de-DE" sz="15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278" marR="51278" marT="0" marB="0"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pic>
        <p:nvPicPr>
          <p:cNvPr id="7" name="Zvuk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81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652120" y="620688"/>
            <a:ext cx="3312368" cy="5411812"/>
          </a:xfrm>
        </p:spPr>
        <p:txBody>
          <a:bodyPr/>
          <a:lstStyle/>
          <a:p>
            <a:r>
              <a:rPr lang="cs-CZ" sz="1700" b="0" dirty="0">
                <a:solidFill>
                  <a:schemeClr val="tx1"/>
                </a:solidFill>
              </a:rPr>
              <a:t/>
            </a:r>
            <a:br>
              <a:rPr lang="cs-CZ" sz="1700" b="0" dirty="0">
                <a:solidFill>
                  <a:schemeClr val="tx1"/>
                </a:solidFill>
              </a:rPr>
            </a:br>
            <a:r>
              <a:rPr lang="cs-CZ" sz="1700" dirty="0" smtClean="0">
                <a:solidFill>
                  <a:schemeClr val="tx1"/>
                </a:solidFill>
              </a:rPr>
              <a:t>LITERATUR:</a:t>
            </a:r>
            <a:r>
              <a:rPr lang="cs-CZ" sz="1700" b="0" dirty="0" smtClean="0">
                <a:solidFill>
                  <a:schemeClr val="tx1"/>
                </a:solidFill>
              </a:rPr>
              <a:t/>
            </a:r>
            <a:br>
              <a:rPr lang="cs-CZ" sz="1700" b="0" dirty="0" smtClean="0">
                <a:solidFill>
                  <a:schemeClr val="tx1"/>
                </a:solidFill>
              </a:rPr>
            </a:br>
            <a:r>
              <a:rPr lang="cs-CZ" sz="1700" b="0" dirty="0" smtClean="0">
                <a:solidFill>
                  <a:schemeClr val="tx1"/>
                </a:solidFill>
              </a:rPr>
              <a:t/>
            </a:r>
            <a:br>
              <a:rPr lang="cs-CZ" sz="1700" b="0" dirty="0" smtClean="0">
                <a:solidFill>
                  <a:schemeClr val="tx1"/>
                </a:solidFill>
              </a:rPr>
            </a:br>
            <a:r>
              <a:rPr lang="de-DE" sz="1700" dirty="0"/>
              <a:t>BORNEMANN, M. (2012). </a:t>
            </a:r>
            <a:r>
              <a:rPr lang="de-DE" sz="1700" i="1" dirty="0"/>
              <a:t>DUDEN. Schulgrammatik extra. 5. bis 10. Klasse. </a:t>
            </a:r>
            <a:r>
              <a:rPr lang="de-DE" sz="1700" dirty="0"/>
              <a:t>Mannheim/Zürich, Dudenverlag.</a:t>
            </a:r>
            <a:br>
              <a:rPr lang="de-DE" sz="1700" dirty="0"/>
            </a:br>
            <a:r>
              <a:rPr lang="de-DE" sz="1700" b="0" dirty="0" smtClean="0">
                <a:solidFill>
                  <a:schemeClr val="tx1"/>
                </a:solidFill>
              </a:rPr>
              <a:t/>
            </a:r>
            <a:br>
              <a:rPr lang="de-DE" sz="1700" b="0" dirty="0" smtClean="0">
                <a:solidFill>
                  <a:schemeClr val="tx1"/>
                </a:solidFill>
              </a:rPr>
            </a:br>
            <a:r>
              <a:rPr lang="cs-CZ" sz="1700" dirty="0" smtClean="0"/>
              <a:t>HAUSENDORF, H. / KESSELHEIM, W.</a:t>
            </a:r>
            <a:r>
              <a:rPr lang="de-DE" sz="1700" dirty="0" smtClean="0"/>
              <a:t> </a:t>
            </a:r>
            <a:r>
              <a:rPr lang="de-DE" sz="1700" dirty="0"/>
              <a:t>(</a:t>
            </a:r>
            <a:r>
              <a:rPr lang="de-DE" sz="1700" dirty="0" smtClean="0"/>
              <a:t>20</a:t>
            </a:r>
            <a:r>
              <a:rPr lang="cs-CZ" sz="1700" dirty="0" smtClean="0"/>
              <a:t>08</a:t>
            </a:r>
            <a:r>
              <a:rPr lang="de-DE" sz="1700" dirty="0" smtClean="0"/>
              <a:t>). </a:t>
            </a:r>
            <a:r>
              <a:rPr lang="de-DE" sz="1700" i="1" dirty="0" smtClean="0"/>
              <a:t>Textlinguistik fürs Examen. </a:t>
            </a:r>
            <a:r>
              <a:rPr lang="cs-CZ" sz="1700" dirty="0" smtClean="0"/>
              <a:t>Göttingen</a:t>
            </a:r>
            <a:r>
              <a:rPr lang="de-DE" sz="1700" noProof="1" smtClean="0"/>
              <a:t>, Vandenhoeck &amp; Ruprecht</a:t>
            </a:r>
            <a:r>
              <a:rPr lang="de-DE" sz="1700" dirty="0" smtClean="0"/>
              <a:t>.</a:t>
            </a:r>
            <a:r>
              <a:rPr lang="de-DE" sz="1700" dirty="0"/>
              <a:t/>
            </a:r>
            <a:br>
              <a:rPr lang="de-DE" sz="1700" dirty="0"/>
            </a:br>
            <a:r>
              <a:rPr lang="de-DE" sz="1700" b="0" dirty="0" smtClean="0">
                <a:solidFill>
                  <a:schemeClr val="tx1"/>
                </a:solidFill>
              </a:rPr>
              <a:t/>
            </a:r>
            <a:br>
              <a:rPr lang="de-DE" sz="1700" b="0" dirty="0" smtClean="0">
                <a:solidFill>
                  <a:schemeClr val="tx1"/>
                </a:solidFill>
              </a:rPr>
            </a:br>
            <a:r>
              <a:rPr lang="cs-CZ" sz="1700" dirty="0" smtClean="0"/>
              <a:t>SCHWARZ-FRIESEL</a:t>
            </a:r>
            <a:r>
              <a:rPr lang="de-DE" sz="1700" dirty="0" smtClean="0"/>
              <a:t>, </a:t>
            </a:r>
            <a:r>
              <a:rPr lang="de-DE" sz="1700" dirty="0"/>
              <a:t>M</a:t>
            </a:r>
            <a:r>
              <a:rPr lang="de-DE" sz="1700" dirty="0" smtClean="0"/>
              <a:t>.</a:t>
            </a:r>
            <a:r>
              <a:rPr lang="cs-CZ" sz="1700" dirty="0" smtClean="0"/>
              <a:t> / CONSTEN, M.</a:t>
            </a:r>
            <a:r>
              <a:rPr lang="de-DE" sz="1700" dirty="0" smtClean="0"/>
              <a:t> </a:t>
            </a:r>
            <a:r>
              <a:rPr lang="de-DE" sz="1700" dirty="0"/>
              <a:t>(</a:t>
            </a:r>
            <a:r>
              <a:rPr lang="de-DE" sz="1700" dirty="0" smtClean="0"/>
              <a:t>201</a:t>
            </a:r>
            <a:r>
              <a:rPr lang="cs-CZ" sz="1700" dirty="0" smtClean="0"/>
              <a:t>4</a:t>
            </a:r>
            <a:r>
              <a:rPr lang="de-DE" sz="1700" dirty="0" smtClean="0"/>
              <a:t>). </a:t>
            </a:r>
            <a:r>
              <a:rPr lang="de-DE" sz="1700" i="1" dirty="0" smtClean="0"/>
              <a:t>Einführung in die Textlinguistik. </a:t>
            </a:r>
            <a:r>
              <a:rPr lang="cs-CZ" sz="1700" dirty="0" smtClean="0"/>
              <a:t>Darmstadt, WBG.</a:t>
            </a:r>
            <a:r>
              <a:rPr lang="de-DE" sz="1700" dirty="0"/>
              <a:t/>
            </a:r>
            <a:br>
              <a:rPr lang="de-DE" sz="1700" dirty="0"/>
            </a:br>
            <a:endParaRPr lang="de-DE" sz="1700" b="0" dirty="0">
              <a:solidFill>
                <a:schemeClr val="tx1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860648"/>
          </a:xfrm>
        </p:spPr>
        <p:txBody>
          <a:bodyPr>
            <a:normAutofit/>
          </a:bodyPr>
          <a:lstStyle/>
          <a:p>
            <a:r>
              <a:rPr lang="de-DE" sz="2200" b="1" dirty="0" smtClean="0">
                <a:solidFill>
                  <a:srgbClr val="0070C0"/>
                </a:solidFill>
              </a:rPr>
              <a:t>Danke für Ihre Aufmerksamkeit</a:t>
            </a:r>
            <a:r>
              <a:rPr lang="cs-CZ" sz="2200" b="1" dirty="0" smtClean="0">
                <a:solidFill>
                  <a:srgbClr val="0070C0"/>
                </a:solidFill>
              </a:rPr>
              <a:t>!</a:t>
            </a:r>
            <a:endParaRPr lang="de-DE" sz="2200" b="1" dirty="0">
              <a:solidFill>
                <a:srgbClr val="0070C0"/>
              </a:solidFill>
            </a:endParaRPr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08" b="3308"/>
          <a:stretch>
            <a:fillRect/>
          </a:stretch>
        </p:blipFill>
        <p:spPr/>
      </p:pic>
      <p:pic>
        <p:nvPicPr>
          <p:cNvPr id="8" name="Zvuk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24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0</TotalTime>
  <Words>400</Words>
  <Application>Microsoft Office PowerPoint</Application>
  <PresentationFormat>Předvádění na obrazovce (4:3)</PresentationFormat>
  <Paragraphs>53</Paragraphs>
  <Slides>7</Slides>
  <Notes>0</Notes>
  <HiddenSlides>0</HiddenSlides>
  <MMClips>7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SACHTEXTANALYSE  UND  KOHÄSION KGS/aon2  Ing. Zdeněk Vávra, Ph.D., Westböhmische Universität in Plzeň</vt:lpstr>
      <vt:lpstr>Aufbau und Inhalt der Sachtextanalyse</vt:lpstr>
      <vt:lpstr>Funktionen der Textabschnitte und Argumentation</vt:lpstr>
      <vt:lpstr>Kohäsion  = textzentriertes Kriterium, also die grammatisch-lexikalischen Verknüpfungen auf der Oberflächenstruktur [Schwarz-Friesel/Consten, 2014, 19].  Hausendorf/Kesselheim sprechen über die sog. Intratextuelle Verknüpfbarkeit [2008, 26]. </vt:lpstr>
      <vt:lpstr>Konnektoren</vt:lpstr>
      <vt:lpstr>AUFGABE 01 – siehe CW Materiály k samostatné práci SEM 01 Aufgabe</vt:lpstr>
      <vt:lpstr> LITERATUR:  BORNEMANN, M. (2012). DUDEN. Schulgrammatik extra. 5. bis 10. Klasse. Mannheim/Zürich, Dudenverlag.  HAUSENDORF, H. / KESSELHEIM, W. (2008). Textlinguistik fürs Examen. Göttingen, Vandenhoeck &amp; Ruprecht.  SCHWARZ-FRIESEL, M. / CONSTEN, M. (2014). Einführung in die Textlinguistik. Darmstadt, WBG.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PŘÍNOS KONCEPTU RUDOLFA STEINERA K ROZVOJI ČINNOSTNÍHO VYUČOVÁNÍ</dc:title>
  <dc:creator>Zdeněk Vávra</dc:creator>
  <cp:lastModifiedBy>Zdeněk</cp:lastModifiedBy>
  <cp:revision>179</cp:revision>
  <cp:lastPrinted>2020-10-22T15:39:12Z</cp:lastPrinted>
  <dcterms:created xsi:type="dcterms:W3CDTF">2011-03-31T11:23:57Z</dcterms:created>
  <dcterms:modified xsi:type="dcterms:W3CDTF">2021-02-16T14:07:14Z</dcterms:modified>
</cp:coreProperties>
</file>