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355" r:id="rId3"/>
    <p:sldId id="288" r:id="rId4"/>
    <p:sldId id="289" r:id="rId5"/>
    <p:sldId id="290" r:id="rId6"/>
    <p:sldId id="291" r:id="rId7"/>
    <p:sldId id="293" r:id="rId8"/>
    <p:sldId id="294" r:id="rId9"/>
    <p:sldId id="295" r:id="rId10"/>
    <p:sldId id="296" r:id="rId11"/>
    <p:sldId id="292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6" r:id="rId21"/>
    <p:sldId id="307" r:id="rId22"/>
    <p:sldId id="345" r:id="rId23"/>
    <p:sldId id="346" r:id="rId24"/>
    <p:sldId id="340" r:id="rId25"/>
    <p:sldId id="341" r:id="rId26"/>
    <p:sldId id="342" r:id="rId27"/>
    <p:sldId id="343" r:id="rId28"/>
    <p:sldId id="344" r:id="rId29"/>
    <p:sldId id="309" r:id="rId30"/>
    <p:sldId id="310" r:id="rId31"/>
    <p:sldId id="311" r:id="rId32"/>
    <p:sldId id="312" r:id="rId33"/>
    <p:sldId id="313" r:id="rId34"/>
    <p:sldId id="314" r:id="rId35"/>
    <p:sldId id="315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23" r:id="rId44"/>
    <p:sldId id="324" r:id="rId45"/>
    <p:sldId id="325" r:id="rId46"/>
    <p:sldId id="326" r:id="rId47"/>
    <p:sldId id="327" r:id="rId48"/>
    <p:sldId id="328" r:id="rId49"/>
    <p:sldId id="329" r:id="rId50"/>
    <p:sldId id="330" r:id="rId51"/>
    <p:sldId id="331" r:id="rId52"/>
    <p:sldId id="332" r:id="rId53"/>
    <p:sldId id="333" r:id="rId54"/>
    <p:sldId id="334" r:id="rId55"/>
    <p:sldId id="335" r:id="rId56"/>
    <p:sldId id="336" r:id="rId57"/>
    <p:sldId id="337" r:id="rId58"/>
    <p:sldId id="338" r:id="rId59"/>
    <p:sldId id="339" r:id="rId60"/>
    <p:sldId id="347" r:id="rId61"/>
    <p:sldId id="348" r:id="rId62"/>
    <p:sldId id="349" r:id="rId63"/>
    <p:sldId id="350" r:id="rId64"/>
    <p:sldId id="351" r:id="rId65"/>
    <p:sldId id="352" r:id="rId66"/>
    <p:sldId id="353" r:id="rId67"/>
    <p:sldId id="354" r:id="rId6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-1666" y="-2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8.wmf"/><Relationship Id="rId4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3.wmf"/><Relationship Id="rId7" Type="http://schemas.openxmlformats.org/officeDocument/2006/relationships/image" Target="../media/image18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20.wmf"/><Relationship Id="rId5" Type="http://schemas.openxmlformats.org/officeDocument/2006/relationships/image" Target="../media/image8.wmf"/><Relationship Id="rId4" Type="http://schemas.openxmlformats.org/officeDocument/2006/relationships/image" Target="../media/image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3.wmf"/><Relationship Id="rId7" Type="http://schemas.openxmlformats.org/officeDocument/2006/relationships/image" Target="../media/image18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20.wmf"/><Relationship Id="rId5" Type="http://schemas.openxmlformats.org/officeDocument/2006/relationships/image" Target="../media/image8.wmf"/><Relationship Id="rId4" Type="http://schemas.openxmlformats.org/officeDocument/2006/relationships/image" Target="../media/image4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3.wmf"/><Relationship Id="rId7" Type="http://schemas.openxmlformats.org/officeDocument/2006/relationships/image" Target="../media/image18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20.wmf"/><Relationship Id="rId5" Type="http://schemas.openxmlformats.org/officeDocument/2006/relationships/image" Target="../media/image8.wmf"/><Relationship Id="rId4" Type="http://schemas.openxmlformats.org/officeDocument/2006/relationships/image" Target="../media/image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4.wmf"/><Relationship Id="rId7" Type="http://schemas.openxmlformats.org/officeDocument/2006/relationships/image" Target="../media/image36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20.wmf"/><Relationship Id="rId9" Type="http://schemas.openxmlformats.org/officeDocument/2006/relationships/image" Target="../media/image3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BBB70-666D-45DF-A4CB-FCD5921AB0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FD0B1-AEBA-4DAF-BF14-9260E53E1C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8E25E-B3AC-408E-8C17-32F2832EC1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3376F-AD03-4961-BC10-787D810F5B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9FB4C-230F-4A29-B176-000960C7ED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C0A518-5531-49D1-9FF3-02304FC3CA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A2507-5B59-4DF4-99C8-CE1844148C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EEC81-FC09-435E-9050-D48244B887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12306-7812-4788-AEE4-0E5F89BAD1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96ACF-77F2-45D4-BCFC-2B8CD2AF5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B4F6A-42DF-40B2-B88A-D23710F530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5787D-F421-40FD-AFF5-5C6BD6BD97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5E975-0F6D-41DF-87AA-B2CA464902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52838E6A-9CDB-45C2-8918-56CBC4E9F8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6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6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3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6.png"/><Relationship Id="rId7" Type="http://schemas.openxmlformats.org/officeDocument/2006/relationships/oleObject" Target="../embeddings/oleObject17.bin"/><Relationship Id="rId12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5.bin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4.bin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image" Target="../media/image6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5.bin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4.bin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6.png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6.bin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5.bin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4.bin"/><Relationship Id="rId9" Type="http://schemas.openxmlformats.org/officeDocument/2006/relationships/oleObject" Target="../embeddings/oleObject39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3" Type="http://schemas.openxmlformats.org/officeDocument/2006/relationships/image" Target="../media/image6.png"/><Relationship Id="rId7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4.bin"/><Relationship Id="rId11" Type="http://schemas.openxmlformats.org/officeDocument/2006/relationships/oleObject" Target="../embeddings/oleObject49.bin"/><Relationship Id="rId5" Type="http://schemas.openxmlformats.org/officeDocument/2006/relationships/oleObject" Target="../embeddings/oleObject43.bin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2.bin"/><Relationship Id="rId9" Type="http://schemas.openxmlformats.org/officeDocument/2006/relationships/oleObject" Target="../embeddings/oleObject4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2.bin"/><Relationship Id="rId5" Type="http://schemas.openxmlformats.org/officeDocument/2006/relationships/oleObject" Target="../embeddings/oleObject51.bin"/><Relationship Id="rId4" Type="http://schemas.openxmlformats.org/officeDocument/2006/relationships/oleObject" Target="../embeddings/oleObject50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13" Type="http://schemas.openxmlformats.org/officeDocument/2006/relationships/oleObject" Target="../embeddings/oleObject61.bin"/><Relationship Id="rId3" Type="http://schemas.openxmlformats.org/officeDocument/2006/relationships/image" Target="../media/image39.png"/><Relationship Id="rId7" Type="http://schemas.openxmlformats.org/officeDocument/2006/relationships/oleObject" Target="../embeddings/oleObject56.bin"/><Relationship Id="rId12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55.bin"/><Relationship Id="rId11" Type="http://schemas.openxmlformats.org/officeDocument/2006/relationships/oleObject" Target="../embeddings/oleObject59.bin"/><Relationship Id="rId5" Type="http://schemas.openxmlformats.org/officeDocument/2006/relationships/oleObject" Target="../embeddings/oleObject54.bin"/><Relationship Id="rId15" Type="http://schemas.openxmlformats.org/officeDocument/2006/relationships/oleObject" Target="../embeddings/oleObject63.bin"/><Relationship Id="rId10" Type="http://schemas.openxmlformats.org/officeDocument/2006/relationships/oleObject" Target="../embeddings/oleObject58.bin"/><Relationship Id="rId4" Type="http://schemas.openxmlformats.org/officeDocument/2006/relationships/oleObject" Target="../embeddings/oleObject53.bin"/><Relationship Id="rId9" Type="http://schemas.openxmlformats.org/officeDocument/2006/relationships/image" Target="../media/image40.png"/><Relationship Id="rId14" Type="http://schemas.openxmlformats.org/officeDocument/2006/relationships/oleObject" Target="../embeddings/oleObject62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65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66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e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836612"/>
            <a:ext cx="7700962" cy="3176587"/>
          </a:xfrm>
        </p:spPr>
        <p:txBody>
          <a:bodyPr/>
          <a:lstStyle/>
          <a:p>
            <a:pPr eaLnBrk="1" hangingPunct="1"/>
            <a:r>
              <a:rPr lang="cs-CZ" b="1" dirty="0" smtClean="0"/>
              <a:t>Opravit </a:t>
            </a:r>
            <a:r>
              <a:rPr lang="cs-CZ" b="1" dirty="0" err="1" smtClean="0"/>
              <a:t>prenosy</a:t>
            </a:r>
            <a:r>
              <a:rPr lang="cs-CZ" b="1" dirty="0" smtClean="0"/>
              <a:t> (</a:t>
            </a:r>
            <a:r>
              <a:rPr lang="cs-CZ" b="1" dirty="0" err="1" smtClean="0"/>
              <a:t>kfi</a:t>
            </a:r>
            <a:r>
              <a:rPr lang="cs-CZ" b="1" smtClean="0"/>
              <a:t> posunout do kotvy)</a:t>
            </a:r>
            <a:br>
              <a:rPr lang="cs-CZ" b="1" smtClean="0"/>
            </a:br>
            <a:r>
              <a:rPr lang="cs-CZ" b="1" smtClean="0"/>
              <a:t>KEV/RT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cs-CZ" b="1" dirty="0" smtClean="0"/>
              <a:t>8</a:t>
            </a:r>
            <a:r>
              <a:rPr lang="en-US" b="1" dirty="0" smtClean="0"/>
              <a:t>. </a:t>
            </a:r>
            <a:r>
              <a:rPr lang="en-US" b="1" dirty="0" smtClean="0"/>
              <a:t>p</a:t>
            </a:r>
            <a:r>
              <a:rPr lang="cs-CZ" b="1" dirty="0" err="1" smtClean="0"/>
              <a:t>řednáška</a:t>
            </a:r>
            <a:endParaRPr lang="cs-CZ" b="1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16238" y="3716338"/>
            <a:ext cx="3313112" cy="2520950"/>
          </a:xfrm>
        </p:spPr>
        <p:txBody>
          <a:bodyPr/>
          <a:lstStyle/>
          <a:p>
            <a:pPr algn="l" eaLnBrk="1" hangingPunct="1"/>
            <a:endParaRPr lang="cs-CZ" sz="1800" b="1" smtClean="0"/>
          </a:p>
          <a:p>
            <a:pPr algn="l" eaLnBrk="1" hangingPunct="1"/>
            <a:endParaRPr lang="cs-CZ" sz="1800" b="1" smtClean="0"/>
          </a:p>
          <a:p>
            <a:pPr algn="l" eaLnBrk="1" hangingPunct="1"/>
            <a:r>
              <a:rPr lang="cs-CZ" sz="1800" b="1" smtClean="0"/>
              <a:t>Martin Janda</a:t>
            </a:r>
          </a:p>
          <a:p>
            <a:pPr algn="l" eaLnBrk="1" hangingPunct="1"/>
            <a:r>
              <a:rPr lang="cs-CZ" sz="1800" b="1" smtClean="0"/>
              <a:t>mapa</a:t>
            </a:r>
            <a:r>
              <a:rPr lang="en-US" sz="1800" b="1" smtClean="0"/>
              <a:t>@kev.zcu.cz</a:t>
            </a:r>
            <a:endParaRPr lang="cs-CZ" sz="1800" smtClean="0"/>
          </a:p>
          <a:p>
            <a:pPr algn="l" eaLnBrk="1" hangingPunct="1"/>
            <a:r>
              <a:rPr lang="cs-CZ" sz="1800" smtClean="0"/>
              <a:t>EK 205</a:t>
            </a:r>
          </a:p>
          <a:p>
            <a:pPr algn="l" eaLnBrk="1" hangingPunct="1"/>
            <a:r>
              <a:rPr lang="en-US" sz="1800" smtClean="0"/>
              <a:t>377 63 </a:t>
            </a:r>
            <a:r>
              <a:rPr lang="en-US" sz="1800" b="1" smtClean="0"/>
              <a:t>4435</a:t>
            </a:r>
            <a:endParaRPr lang="cs-CZ" sz="1800" b="1" smtClean="0"/>
          </a:p>
          <a:p>
            <a:pPr algn="l" eaLnBrk="1" hangingPunct="1"/>
            <a:endParaRPr lang="cs-CZ" sz="1800" smtClean="0"/>
          </a:p>
          <a:p>
            <a:pPr algn="l" eaLnBrk="1" hangingPunct="1"/>
            <a:endParaRPr lang="cs-CZ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PI 90% (a co všechny </a:t>
            </a:r>
            <a:r>
              <a:rPr lang="cs-CZ" dirty="0" err="1" smtClean="0"/>
              <a:t>prirodni</a:t>
            </a:r>
            <a:r>
              <a:rPr lang="cs-CZ" dirty="0" smtClean="0"/>
              <a:t>, </a:t>
            </a:r>
            <a:r>
              <a:rPr lang="cs-CZ" dirty="0" err="1" smtClean="0"/>
              <a:t>koli</a:t>
            </a:r>
            <a:r>
              <a:rPr lang="cs-CZ" dirty="0" smtClean="0"/>
              <a:t> ve studni)</a:t>
            </a:r>
          </a:p>
          <a:p>
            <a:r>
              <a:rPr lang="cs-CZ" dirty="0" smtClean="0"/>
              <a:t>Ale před soustavou </a:t>
            </a:r>
            <a:r>
              <a:rPr lang="cs-CZ" dirty="0" err="1" smtClean="0"/>
              <a:t>nemusi</a:t>
            </a:r>
            <a:r>
              <a:rPr lang="cs-CZ" dirty="0" smtClean="0"/>
              <a:t> byt PI (2h, PID, PD, PR), PI </a:t>
            </a:r>
            <a:r>
              <a:rPr lang="cs-CZ" dirty="0" err="1" smtClean="0"/>
              <a:t>realne</a:t>
            </a:r>
            <a:r>
              <a:rPr lang="cs-CZ" dirty="0" smtClean="0"/>
              <a:t> </a:t>
            </a:r>
            <a:r>
              <a:rPr lang="cs-CZ" dirty="0" err="1" smtClean="0"/>
              <a:t>omezovac</a:t>
            </a:r>
            <a:r>
              <a:rPr lang="cs-CZ" dirty="0" smtClean="0"/>
              <a:t>, </a:t>
            </a:r>
            <a:r>
              <a:rPr lang="cs-CZ" dirty="0" err="1" smtClean="0"/>
              <a:t>ffwd</a:t>
            </a:r>
            <a:endParaRPr lang="cs-CZ" dirty="0" smtClean="0"/>
          </a:p>
          <a:p>
            <a:r>
              <a:rPr lang="cs-CZ" dirty="0" smtClean="0"/>
              <a:t>PI lze navrhnout i jinak</a:t>
            </a:r>
          </a:p>
          <a:p>
            <a:r>
              <a:rPr lang="cs-CZ" dirty="0" err="1" smtClean="0"/>
              <a:t>Regulator</a:t>
            </a:r>
            <a:r>
              <a:rPr lang="cs-CZ" dirty="0" smtClean="0"/>
              <a:t> </a:t>
            </a:r>
            <a:r>
              <a:rPr lang="cs-CZ" dirty="0" err="1" smtClean="0"/>
              <a:t>nemusi</a:t>
            </a:r>
            <a:r>
              <a:rPr lang="cs-CZ" dirty="0" smtClean="0"/>
              <a:t> byt před soustavou (</a:t>
            </a:r>
            <a:r>
              <a:rPr lang="cs-CZ" dirty="0" err="1" smtClean="0"/>
              <a:t>stavovy</a:t>
            </a:r>
            <a:r>
              <a:rPr lang="cs-CZ" dirty="0" smtClean="0"/>
              <a:t>, pole-</a:t>
            </a:r>
            <a:r>
              <a:rPr lang="cs-CZ" dirty="0" err="1" smtClean="0"/>
              <a:t>placement</a:t>
            </a:r>
            <a:r>
              <a:rPr lang="cs-CZ" dirty="0" smtClean="0"/>
              <a:t>…)</a:t>
            </a:r>
          </a:p>
          <a:p>
            <a:r>
              <a:rPr lang="cs-CZ" dirty="0" smtClean="0"/>
              <a:t>MPC příště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8725"/>
            <a:ext cx="9155113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70300" y="4826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3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0"/>
            <a:ext cx="8229600" cy="914400"/>
          </a:xfrm>
          <a:noFill/>
        </p:spPr>
        <p:txBody>
          <a:bodyPr/>
          <a:lstStyle/>
          <a:p>
            <a:pPr eaLnBrk="1" hangingPunct="1"/>
            <a:r>
              <a:rPr lang="cs-CZ" sz="2400" b="1" smtClean="0"/>
              <a:t>Příklad návrhu regulátoru</a:t>
            </a:r>
            <a:br>
              <a:rPr lang="cs-CZ" sz="2400" b="1" smtClean="0"/>
            </a:br>
            <a:r>
              <a:rPr lang="cs-CZ" sz="2400" b="1" smtClean="0"/>
              <a:t>(regulace rychlosti malého ss motoru)</a:t>
            </a:r>
            <a:endParaRPr lang="cs-CZ" sz="1600" b="1" smtClean="0"/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>
            <p:ph idx="1"/>
          </p:nvPr>
        </p:nvGraphicFramePr>
        <p:xfrm>
          <a:off x="3370263" y="5070475"/>
          <a:ext cx="1198562" cy="706438"/>
        </p:xfrm>
        <a:graphic>
          <a:graphicData uri="http://schemas.openxmlformats.org/presentationml/2006/ole">
            <p:oleObj spid="_x0000_s1026" name="Rovnice" r:id="rId5" imgW="711000" imgH="419040" progId="Equation.3">
              <p:embed/>
            </p:oleObj>
          </a:graphicData>
        </a:graphic>
      </p:graphicFrame>
      <p:graphicFrame>
        <p:nvGraphicFramePr>
          <p:cNvPr id="1027" name="Object 7"/>
          <p:cNvGraphicFramePr>
            <a:graphicFrameLocks noChangeAspect="1"/>
          </p:cNvGraphicFramePr>
          <p:nvPr/>
        </p:nvGraphicFramePr>
        <p:xfrm>
          <a:off x="5651500" y="5080000"/>
          <a:ext cx="1212850" cy="727075"/>
        </p:xfrm>
        <a:graphic>
          <a:graphicData uri="http://schemas.openxmlformats.org/presentationml/2006/ole">
            <p:oleObj spid="_x0000_s1027" name="Rovnice" r:id="rId6" imgW="698400" imgH="419040" progId="Equation.3">
              <p:embed/>
            </p:oleObj>
          </a:graphicData>
        </a:graphic>
      </p:graphicFrame>
      <p:graphicFrame>
        <p:nvGraphicFramePr>
          <p:cNvPr id="1028" name="Object 8"/>
          <p:cNvGraphicFramePr>
            <a:graphicFrameLocks noChangeAspect="1"/>
          </p:cNvGraphicFramePr>
          <p:nvPr/>
        </p:nvGraphicFramePr>
        <p:xfrm>
          <a:off x="7153275" y="4968875"/>
          <a:ext cx="1125538" cy="930275"/>
        </p:xfrm>
        <a:graphic>
          <a:graphicData uri="http://schemas.openxmlformats.org/presentationml/2006/ole">
            <p:oleObj spid="_x0000_s1028" name="Rovnice" r:id="rId7" imgW="507960" imgH="419040" progId="Equation.3">
              <p:embed/>
            </p:oleObj>
          </a:graphicData>
        </a:graphic>
      </p:graphicFrame>
      <p:graphicFrame>
        <p:nvGraphicFramePr>
          <p:cNvPr id="1029" name="Object 9"/>
          <p:cNvGraphicFramePr>
            <a:graphicFrameLocks noChangeAspect="1"/>
          </p:cNvGraphicFramePr>
          <p:nvPr/>
        </p:nvGraphicFramePr>
        <p:xfrm>
          <a:off x="1900238" y="5153025"/>
          <a:ext cx="485775" cy="530225"/>
        </p:xfrm>
        <a:graphic>
          <a:graphicData uri="http://schemas.openxmlformats.org/presentationml/2006/ole">
            <p:oleObj spid="_x0000_s1029" name="Rovnice" r:id="rId8" imgW="152280" imgH="164880" progId="Equation.3">
              <p:embed/>
            </p:oleObj>
          </a:graphicData>
        </a:graphic>
      </p:graphicFrame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0" y="48863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8674100" y="50085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3459163" y="44815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5270500" y="45323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1038" name="Text Box 14"/>
          <p:cNvSpPr txBox="1">
            <a:spLocks noChangeArrowheads="1"/>
          </p:cNvSpPr>
          <p:nvPr/>
        </p:nvSpPr>
        <p:spPr bwMode="auto">
          <a:xfrm>
            <a:off x="7289800" y="4329113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1039" name="Text Box 15"/>
          <p:cNvSpPr txBox="1">
            <a:spLocks noChangeArrowheads="1"/>
          </p:cNvSpPr>
          <p:nvPr/>
        </p:nvSpPr>
        <p:spPr bwMode="auto">
          <a:xfrm>
            <a:off x="6807200" y="4903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i</a:t>
            </a:r>
            <a:endParaRPr lang="cs-CZ" sz="2000" baseline="-25000"/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auto">
          <a:xfrm>
            <a:off x="4584700" y="50053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endParaRPr lang="cs-CZ" sz="2000" baseline="-25000"/>
          </a:p>
        </p:txBody>
      </p:sp>
      <p:sp>
        <p:nvSpPr>
          <p:cNvPr id="1041" name="Text Box 17"/>
          <p:cNvSpPr txBox="1">
            <a:spLocks noChangeArrowheads="1"/>
          </p:cNvSpPr>
          <p:nvPr/>
        </p:nvSpPr>
        <p:spPr bwMode="auto">
          <a:xfrm>
            <a:off x="2836863" y="491331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61963" y="3027363"/>
            <a:ext cx="8229600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ve skutečnosti navíc indukované napětí </a:t>
            </a:r>
            <a:r>
              <a:rPr lang="cs-CZ" sz="24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Ui</a:t>
            </a: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=k∙</a:t>
            </a:r>
            <a:r>
              <a:rPr lang="el-GR" sz="2400" b="1" kern="0" dirty="0">
                <a:solidFill>
                  <a:schemeClr val="tx2"/>
                </a:solidFill>
              </a:rPr>
              <a:t>Φ</a:t>
            </a:r>
            <a:r>
              <a:rPr lang="cs-CZ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∙</a:t>
            </a:r>
            <a:r>
              <a:rPr lang="el-GR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ω</a:t>
            </a:r>
            <a:endParaRPr lang="cs-CZ" sz="1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43" name="Text Box 16"/>
          <p:cNvSpPr txBox="1">
            <a:spLocks noChangeArrowheads="1"/>
          </p:cNvSpPr>
          <p:nvPr/>
        </p:nvSpPr>
        <p:spPr bwMode="auto">
          <a:xfrm>
            <a:off x="4625975" y="4395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6434138" y="4073525"/>
          <a:ext cx="592137" cy="461963"/>
        </p:xfrm>
        <a:graphic>
          <a:graphicData uri="http://schemas.openxmlformats.org/presentationml/2006/ole">
            <p:oleObj spid="_x0000_s1030" name="Rovnice" r:id="rId9" imgW="22860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8725"/>
            <a:ext cx="9155113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0"/>
            <a:ext cx="8229600" cy="914400"/>
          </a:xfrm>
          <a:noFill/>
        </p:spPr>
        <p:txBody>
          <a:bodyPr/>
          <a:lstStyle/>
          <a:p>
            <a:pPr eaLnBrk="1" hangingPunct="1"/>
            <a:r>
              <a:rPr lang="cs-CZ" sz="2400" b="1" smtClean="0"/>
              <a:t>Příklad návrhu regulátoru</a:t>
            </a:r>
            <a:br>
              <a:rPr lang="cs-CZ" sz="2400" b="1" smtClean="0"/>
            </a:br>
            <a:r>
              <a:rPr lang="cs-CZ" sz="2400" b="1" smtClean="0"/>
              <a:t>(regulace rychlosti malého ss motoru)</a:t>
            </a:r>
            <a:endParaRPr lang="cs-CZ" sz="1600" b="1" smtClean="0"/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>
            <p:ph idx="1"/>
          </p:nvPr>
        </p:nvGraphicFramePr>
        <p:xfrm>
          <a:off x="3370263" y="5070475"/>
          <a:ext cx="1198562" cy="706438"/>
        </p:xfrm>
        <a:graphic>
          <a:graphicData uri="http://schemas.openxmlformats.org/presentationml/2006/ole">
            <p:oleObj spid="_x0000_s2050" name="Rovnice" r:id="rId4" imgW="711000" imgH="419040" progId="Equation.3">
              <p:embed/>
            </p:oleObj>
          </a:graphicData>
        </a:graphic>
      </p:graphicFrame>
      <p:graphicFrame>
        <p:nvGraphicFramePr>
          <p:cNvPr id="2051" name="Object 7"/>
          <p:cNvGraphicFramePr>
            <a:graphicFrameLocks noChangeAspect="1"/>
          </p:cNvGraphicFramePr>
          <p:nvPr/>
        </p:nvGraphicFramePr>
        <p:xfrm>
          <a:off x="5651500" y="5080000"/>
          <a:ext cx="1212850" cy="727075"/>
        </p:xfrm>
        <a:graphic>
          <a:graphicData uri="http://schemas.openxmlformats.org/presentationml/2006/ole">
            <p:oleObj spid="_x0000_s2051" name="Rovnice" r:id="rId5" imgW="698400" imgH="419040" progId="Equation.3">
              <p:embed/>
            </p:oleObj>
          </a:graphicData>
        </a:graphic>
      </p:graphicFrame>
      <p:graphicFrame>
        <p:nvGraphicFramePr>
          <p:cNvPr id="2052" name="Object 8"/>
          <p:cNvGraphicFramePr>
            <a:graphicFrameLocks noChangeAspect="1"/>
          </p:cNvGraphicFramePr>
          <p:nvPr/>
        </p:nvGraphicFramePr>
        <p:xfrm>
          <a:off x="7153275" y="4968875"/>
          <a:ext cx="1125538" cy="930275"/>
        </p:xfrm>
        <a:graphic>
          <a:graphicData uri="http://schemas.openxmlformats.org/presentationml/2006/ole">
            <p:oleObj spid="_x0000_s2052" name="Rovnice" r:id="rId6" imgW="507960" imgH="419040" progId="Equation.3">
              <p:embed/>
            </p:oleObj>
          </a:graphicData>
        </a:graphic>
      </p:graphicFrame>
      <p:graphicFrame>
        <p:nvGraphicFramePr>
          <p:cNvPr id="2053" name="Object 9"/>
          <p:cNvGraphicFramePr>
            <a:graphicFrameLocks noChangeAspect="1"/>
          </p:cNvGraphicFramePr>
          <p:nvPr/>
        </p:nvGraphicFramePr>
        <p:xfrm>
          <a:off x="1900238" y="5153025"/>
          <a:ext cx="485775" cy="530225"/>
        </p:xfrm>
        <a:graphic>
          <a:graphicData uri="http://schemas.openxmlformats.org/presentationml/2006/ole">
            <p:oleObj spid="_x0000_s2053" name="Rovnice" r:id="rId7" imgW="152280" imgH="164880" progId="Equation.3">
              <p:embed/>
            </p:oleObj>
          </a:graphicData>
        </a:graphic>
      </p:graphicFrame>
      <p:sp>
        <p:nvSpPr>
          <p:cNvPr id="2057" name="Text Box 10"/>
          <p:cNvSpPr txBox="1">
            <a:spLocks noChangeArrowheads="1"/>
          </p:cNvSpPr>
          <p:nvPr/>
        </p:nvSpPr>
        <p:spPr bwMode="auto">
          <a:xfrm>
            <a:off x="0" y="48863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2058" name="Text Box 11"/>
          <p:cNvSpPr txBox="1">
            <a:spLocks noChangeArrowheads="1"/>
          </p:cNvSpPr>
          <p:nvPr/>
        </p:nvSpPr>
        <p:spPr bwMode="auto">
          <a:xfrm>
            <a:off x="8674100" y="50085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2059" name="Text Box 12"/>
          <p:cNvSpPr txBox="1">
            <a:spLocks noChangeArrowheads="1"/>
          </p:cNvSpPr>
          <p:nvPr/>
        </p:nvSpPr>
        <p:spPr bwMode="auto">
          <a:xfrm>
            <a:off x="3459163" y="44815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2060" name="Text Box 13"/>
          <p:cNvSpPr txBox="1">
            <a:spLocks noChangeArrowheads="1"/>
          </p:cNvSpPr>
          <p:nvPr/>
        </p:nvSpPr>
        <p:spPr bwMode="auto">
          <a:xfrm>
            <a:off x="5270500" y="45323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2061" name="Text Box 14"/>
          <p:cNvSpPr txBox="1">
            <a:spLocks noChangeArrowheads="1"/>
          </p:cNvSpPr>
          <p:nvPr/>
        </p:nvSpPr>
        <p:spPr bwMode="auto">
          <a:xfrm>
            <a:off x="7289800" y="4329113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2062" name="Text Box 15"/>
          <p:cNvSpPr txBox="1">
            <a:spLocks noChangeArrowheads="1"/>
          </p:cNvSpPr>
          <p:nvPr/>
        </p:nvSpPr>
        <p:spPr bwMode="auto">
          <a:xfrm>
            <a:off x="6807200" y="4903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i</a:t>
            </a:r>
            <a:endParaRPr lang="cs-CZ" sz="2000" baseline="-25000"/>
          </a:p>
        </p:txBody>
      </p:sp>
      <p:sp>
        <p:nvSpPr>
          <p:cNvPr id="2063" name="Text Box 16"/>
          <p:cNvSpPr txBox="1">
            <a:spLocks noChangeArrowheads="1"/>
          </p:cNvSpPr>
          <p:nvPr/>
        </p:nvSpPr>
        <p:spPr bwMode="auto">
          <a:xfrm>
            <a:off x="4584700" y="50053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endParaRPr lang="cs-CZ" sz="2000" baseline="-25000"/>
          </a:p>
        </p:txBody>
      </p:sp>
      <p:sp>
        <p:nvSpPr>
          <p:cNvPr id="2064" name="Text Box 17"/>
          <p:cNvSpPr txBox="1">
            <a:spLocks noChangeArrowheads="1"/>
          </p:cNvSpPr>
          <p:nvPr/>
        </p:nvSpPr>
        <p:spPr bwMode="auto">
          <a:xfrm>
            <a:off x="2836863" y="491331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52438" y="1209675"/>
            <a:ext cx="82296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buFont typeface="+mj-lt"/>
              <a:buAutoNum type="arabicPeriod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ignorovat nepohodlné části schématu při návrhu regulátoru (pro regulační smyčku budou poruchou)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transformace blokových schémat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viz 1., ale „poruchu“ kompenzovat</a:t>
            </a:r>
          </a:p>
        </p:txBody>
      </p:sp>
      <p:sp>
        <p:nvSpPr>
          <p:cNvPr id="2066" name="Text Box 16"/>
          <p:cNvSpPr txBox="1">
            <a:spLocks noChangeArrowheads="1"/>
          </p:cNvSpPr>
          <p:nvPr/>
        </p:nvSpPr>
        <p:spPr bwMode="auto">
          <a:xfrm>
            <a:off x="4625975" y="4395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6434138" y="4073525"/>
          <a:ext cx="592137" cy="461963"/>
        </p:xfrm>
        <a:graphic>
          <a:graphicData uri="http://schemas.openxmlformats.org/presentationml/2006/ole">
            <p:oleObj spid="_x0000_s2054" name="Rovnice" r:id="rId8" imgW="22860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1038"/>
          </a:xfrm>
          <a:noFill/>
        </p:spPr>
        <p:txBody>
          <a:bodyPr/>
          <a:lstStyle/>
          <a:p>
            <a:pPr eaLnBrk="1" hangingPunct="1"/>
            <a:r>
              <a:rPr lang="cs-CZ" sz="2200" b="1" smtClean="0"/>
              <a:t>Příklad návrhu regulátoru (regulace rychlosti malého ss motoru)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92125" y="731838"/>
            <a:ext cx="822960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buFont typeface="+mj-lt"/>
              <a:buAutoNum type="arabicPeriod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ignorovat nepohodlné části schématu při návrhu regulátoru (pro regulační smyčku budou poruchou) - při převodu reálná soustava → její mat. model (např. přenos) je zpravidla nutné něco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linarizovat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zanedbat … (vs. proměnlivost parametrů)</a:t>
            </a:r>
          </a:p>
        </p:txBody>
      </p:sp>
      <p:pic>
        <p:nvPicPr>
          <p:cNvPr id="2048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30400"/>
            <a:ext cx="9250363" cy="49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07963" y="660400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buFontTx/>
              <a:buAutoNum type="arabicPeriod" startAt="2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transformace blokových schémat</a:t>
            </a:r>
          </a:p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	a)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seriové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řazení</a:t>
            </a:r>
          </a:p>
        </p:txBody>
      </p:sp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1038"/>
          </a:xfrm>
          <a:noFill/>
        </p:spPr>
        <p:txBody>
          <a:bodyPr/>
          <a:lstStyle/>
          <a:p>
            <a:pPr eaLnBrk="1" hangingPunct="1"/>
            <a:r>
              <a:rPr lang="cs-CZ" sz="2200" b="1" smtClean="0"/>
              <a:t>Příklad návrhu regulátoru (regulace rychlosti malého ss motoru)</a:t>
            </a:r>
          </a:p>
        </p:txBody>
      </p:sp>
      <p:pic>
        <p:nvPicPr>
          <p:cNvPr id="307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3038" y="1255713"/>
            <a:ext cx="55372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200025" y="3330575"/>
          <a:ext cx="4787900" cy="3498850"/>
        </p:xfrm>
        <a:graphic>
          <a:graphicData uri="http://schemas.openxmlformats.org/presentationml/2006/ole">
            <p:oleObj spid="_x0000_s3074" name="Rovnice" r:id="rId4" imgW="1650960" imgH="1206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9600" y="708025"/>
            <a:ext cx="5821363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07963" y="660400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buFontTx/>
              <a:buAutoNum type="arabicPeriod" startAt="2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transformace blokových schémat</a:t>
            </a:r>
          </a:p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	b) paralelní řazení</a:t>
            </a:r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1038"/>
          </a:xfrm>
          <a:noFill/>
        </p:spPr>
        <p:txBody>
          <a:bodyPr/>
          <a:lstStyle/>
          <a:p>
            <a:pPr eaLnBrk="1" hangingPunct="1"/>
            <a:r>
              <a:rPr lang="cs-CZ" sz="2200" b="1" smtClean="0"/>
              <a:t>Příklad návrhu regulátoru (regulace rychlosti malého ss motoru)</a:t>
            </a:r>
          </a:p>
        </p:txBody>
      </p:sp>
      <p:graphicFrame>
        <p:nvGraphicFramePr>
          <p:cNvPr id="4098" name="Object 5"/>
          <p:cNvGraphicFramePr>
            <a:graphicFrameLocks noChangeAspect="1"/>
          </p:cNvGraphicFramePr>
          <p:nvPr/>
        </p:nvGraphicFramePr>
        <p:xfrm>
          <a:off x="0" y="2660650"/>
          <a:ext cx="7254875" cy="4197350"/>
        </p:xfrm>
        <a:graphic>
          <a:graphicData uri="http://schemas.openxmlformats.org/presentationml/2006/ole">
            <p:oleObj spid="_x0000_s4098" name="Rovnice" r:id="rId4" imgW="2501640" imgH="14475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9788" y="633413"/>
            <a:ext cx="5764212" cy="283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07963" y="660400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buFontTx/>
              <a:buAutoNum type="arabicPeriod" startAt="2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transformace blokových schémat</a:t>
            </a:r>
          </a:p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	c) antiparalelní řazení</a:t>
            </a:r>
          </a:p>
        </p:txBody>
      </p:sp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1038"/>
          </a:xfrm>
          <a:noFill/>
        </p:spPr>
        <p:txBody>
          <a:bodyPr/>
          <a:lstStyle/>
          <a:p>
            <a:pPr eaLnBrk="1" hangingPunct="1"/>
            <a:r>
              <a:rPr lang="cs-CZ" sz="2200" b="1" smtClean="0"/>
              <a:t>Příklad návrhu regulátoru (regulace rychlosti malého ss motoru)</a:t>
            </a:r>
          </a:p>
        </p:txBody>
      </p:sp>
      <p:graphicFrame>
        <p:nvGraphicFramePr>
          <p:cNvPr id="5122" name="Object 5"/>
          <p:cNvGraphicFramePr>
            <a:graphicFrameLocks noChangeAspect="1"/>
          </p:cNvGraphicFramePr>
          <p:nvPr/>
        </p:nvGraphicFramePr>
        <p:xfrm>
          <a:off x="0" y="2308225"/>
          <a:ext cx="8964613" cy="4549775"/>
        </p:xfrm>
        <a:graphic>
          <a:graphicData uri="http://schemas.openxmlformats.org/presentationml/2006/ole">
            <p:oleObj spid="_x0000_s5122" name="Rovnice" r:id="rId4" imgW="3429000" imgH="1739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07963" y="660400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buFontTx/>
              <a:buAutoNum type="arabicPeriod" startAt="2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transformace blokových schémat</a:t>
            </a:r>
          </a:p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	d) přesun uzlu</a:t>
            </a: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1038"/>
          </a:xfrm>
          <a:noFill/>
        </p:spPr>
        <p:txBody>
          <a:bodyPr/>
          <a:lstStyle/>
          <a:p>
            <a:pPr eaLnBrk="1" hangingPunct="1"/>
            <a:r>
              <a:rPr lang="cs-CZ" sz="2200" b="1" smtClean="0"/>
              <a:t>Příklad návrhu regulátoru (regulace rychlosti malého ss motoru)</a:t>
            </a:r>
          </a:p>
        </p:txBody>
      </p:sp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2525"/>
            <a:ext cx="910907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07963" y="660400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buFontTx/>
              <a:buAutoNum type="arabicPeriod" startAt="2"/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transformace blokových schémat</a:t>
            </a:r>
          </a:p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	e) přesun součtu (rozdílu)</a:t>
            </a: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1038"/>
          </a:xfrm>
          <a:noFill/>
        </p:spPr>
        <p:txBody>
          <a:bodyPr/>
          <a:lstStyle/>
          <a:p>
            <a:pPr eaLnBrk="1" hangingPunct="1"/>
            <a:r>
              <a:rPr lang="cs-CZ" sz="2200" b="1" smtClean="0"/>
              <a:t>Příklad návrhu regulátoru (regulace rychlosti malého ss motoru)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" y="2146300"/>
            <a:ext cx="908685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17600"/>
            <a:ext cx="91551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146" name="Object 5"/>
          <p:cNvGraphicFramePr>
            <a:graphicFrameLocks noChangeAspect="1"/>
          </p:cNvGraphicFramePr>
          <p:nvPr>
            <p:ph idx="1"/>
          </p:nvPr>
        </p:nvGraphicFramePr>
        <p:xfrm>
          <a:off x="3370263" y="2417763"/>
          <a:ext cx="1198562" cy="706437"/>
        </p:xfrm>
        <a:graphic>
          <a:graphicData uri="http://schemas.openxmlformats.org/presentationml/2006/ole">
            <p:oleObj spid="_x0000_s6146" name="Rovnice" r:id="rId4" imgW="711000" imgH="419040" progId="Equation.3">
              <p:embed/>
            </p:oleObj>
          </a:graphicData>
        </a:graphic>
      </p:graphicFrame>
      <p:graphicFrame>
        <p:nvGraphicFramePr>
          <p:cNvPr id="6147" name="Object 7"/>
          <p:cNvGraphicFramePr>
            <a:graphicFrameLocks noChangeAspect="1"/>
          </p:cNvGraphicFramePr>
          <p:nvPr/>
        </p:nvGraphicFramePr>
        <p:xfrm>
          <a:off x="5988050" y="2605088"/>
          <a:ext cx="434975" cy="493712"/>
        </p:xfrm>
        <a:graphic>
          <a:graphicData uri="http://schemas.openxmlformats.org/presentationml/2006/ole">
            <p:oleObj spid="_x0000_s6147" name="Rovnice" r:id="rId5" imgW="190440" imgH="215640" progId="Equation.3">
              <p:embed/>
            </p:oleObj>
          </a:graphicData>
        </a:graphic>
      </p:graphicFrame>
      <p:graphicFrame>
        <p:nvGraphicFramePr>
          <p:cNvPr id="6148" name="Object 8"/>
          <p:cNvGraphicFramePr>
            <a:graphicFrameLocks noChangeAspect="1"/>
          </p:cNvGraphicFramePr>
          <p:nvPr/>
        </p:nvGraphicFramePr>
        <p:xfrm>
          <a:off x="7489825" y="2528888"/>
          <a:ext cx="450850" cy="508000"/>
        </p:xfrm>
        <a:graphic>
          <a:graphicData uri="http://schemas.openxmlformats.org/presentationml/2006/ole">
            <p:oleObj spid="_x0000_s6148" name="Rovnice" r:id="rId6" imgW="203040" imgH="228600" progId="Equation.3">
              <p:embed/>
            </p:oleObj>
          </a:graphicData>
        </a:graphic>
      </p:graphicFrame>
      <p:graphicFrame>
        <p:nvGraphicFramePr>
          <p:cNvPr id="6149" name="Object 9"/>
          <p:cNvGraphicFramePr>
            <a:graphicFrameLocks noChangeAspect="1"/>
          </p:cNvGraphicFramePr>
          <p:nvPr/>
        </p:nvGraphicFramePr>
        <p:xfrm>
          <a:off x="1900238" y="2501900"/>
          <a:ext cx="485775" cy="530225"/>
        </p:xfrm>
        <a:graphic>
          <a:graphicData uri="http://schemas.openxmlformats.org/presentationml/2006/ole">
            <p:oleObj spid="_x0000_s6149" name="Rovnice" r:id="rId7" imgW="152280" imgH="164880" progId="Equation.3">
              <p:embed/>
            </p:oleObj>
          </a:graphicData>
        </a:graphic>
      </p:graphicFrame>
      <p:sp>
        <p:nvSpPr>
          <p:cNvPr id="6155" name="Text Box 10"/>
          <p:cNvSpPr txBox="1">
            <a:spLocks noChangeArrowheads="1"/>
          </p:cNvSpPr>
          <p:nvPr/>
        </p:nvSpPr>
        <p:spPr bwMode="auto">
          <a:xfrm>
            <a:off x="0" y="223361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6156" name="Text Box 11"/>
          <p:cNvSpPr txBox="1">
            <a:spLocks noChangeArrowheads="1"/>
          </p:cNvSpPr>
          <p:nvPr/>
        </p:nvSpPr>
        <p:spPr bwMode="auto">
          <a:xfrm>
            <a:off x="8674100" y="2355850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6157" name="Text Box 12"/>
          <p:cNvSpPr txBox="1">
            <a:spLocks noChangeArrowheads="1"/>
          </p:cNvSpPr>
          <p:nvPr/>
        </p:nvSpPr>
        <p:spPr bwMode="auto">
          <a:xfrm>
            <a:off x="3459163" y="1830388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6158" name="Text Box 13"/>
          <p:cNvSpPr txBox="1">
            <a:spLocks noChangeArrowheads="1"/>
          </p:cNvSpPr>
          <p:nvPr/>
        </p:nvSpPr>
        <p:spPr bwMode="auto">
          <a:xfrm>
            <a:off x="5270500" y="1881188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6159" name="Text Box 14"/>
          <p:cNvSpPr txBox="1">
            <a:spLocks noChangeArrowheads="1"/>
          </p:cNvSpPr>
          <p:nvPr/>
        </p:nvSpPr>
        <p:spPr bwMode="auto">
          <a:xfrm>
            <a:off x="7289800" y="1677988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6160" name="Text Box 15"/>
          <p:cNvSpPr txBox="1">
            <a:spLocks noChangeArrowheads="1"/>
          </p:cNvSpPr>
          <p:nvPr/>
        </p:nvSpPr>
        <p:spPr bwMode="auto">
          <a:xfrm>
            <a:off x="6807200" y="22526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i</a:t>
            </a:r>
            <a:endParaRPr lang="cs-CZ" sz="2000" baseline="-25000"/>
          </a:p>
        </p:txBody>
      </p:sp>
      <p:sp>
        <p:nvSpPr>
          <p:cNvPr id="6161" name="Text Box 16"/>
          <p:cNvSpPr txBox="1">
            <a:spLocks noChangeArrowheads="1"/>
          </p:cNvSpPr>
          <p:nvPr/>
        </p:nvSpPr>
        <p:spPr bwMode="auto">
          <a:xfrm>
            <a:off x="4584700" y="23542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endParaRPr lang="cs-CZ" sz="2000" baseline="-25000"/>
          </a:p>
        </p:txBody>
      </p:sp>
      <p:sp>
        <p:nvSpPr>
          <p:cNvPr id="6162" name="Text Box 17"/>
          <p:cNvSpPr txBox="1">
            <a:spLocks noChangeArrowheads="1"/>
          </p:cNvSpPr>
          <p:nvPr/>
        </p:nvSpPr>
        <p:spPr bwMode="auto">
          <a:xfrm>
            <a:off x="2836863" y="22621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sp>
        <p:nvSpPr>
          <p:cNvPr id="6163" name="Text Box 16"/>
          <p:cNvSpPr txBox="1">
            <a:spLocks noChangeArrowheads="1"/>
          </p:cNvSpPr>
          <p:nvPr/>
        </p:nvSpPr>
        <p:spPr bwMode="auto">
          <a:xfrm>
            <a:off x="4625975" y="17446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6150" name="Object 6"/>
          <p:cNvGraphicFramePr>
            <a:graphicFrameLocks noChangeAspect="1"/>
          </p:cNvGraphicFramePr>
          <p:nvPr/>
        </p:nvGraphicFramePr>
        <p:xfrm>
          <a:off x="6483350" y="1373188"/>
          <a:ext cx="492125" cy="560387"/>
        </p:xfrm>
        <a:graphic>
          <a:graphicData uri="http://schemas.openxmlformats.org/presentationml/2006/ole">
            <p:oleObj spid="_x0000_s6150" name="Rovnice" r:id="rId8" imgW="190440" imgH="215640" progId="Equation.3">
              <p:embed/>
            </p:oleObj>
          </a:graphicData>
        </a:graphic>
      </p:graphicFrame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28600" y="935038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  <p:sp>
        <p:nvSpPr>
          <p:cNvPr id="616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1038"/>
          </a:xfrm>
          <a:noFill/>
        </p:spPr>
        <p:txBody>
          <a:bodyPr/>
          <a:lstStyle/>
          <a:p>
            <a:pPr eaLnBrk="1" hangingPunct="1"/>
            <a:r>
              <a:rPr lang="cs-CZ" sz="2200" b="1" smtClean="0"/>
              <a:t>Příklad návrhu regulátoru (regulace rychlosti malého ss motoru)</a:t>
            </a:r>
          </a:p>
        </p:txBody>
      </p:sp>
      <p:pic>
        <p:nvPicPr>
          <p:cNvPr id="6166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437063"/>
            <a:ext cx="913130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151" name="Object 7"/>
          <p:cNvGraphicFramePr>
            <a:graphicFrameLocks noChangeAspect="1"/>
          </p:cNvGraphicFramePr>
          <p:nvPr/>
        </p:nvGraphicFramePr>
        <p:xfrm>
          <a:off x="3370263" y="4784725"/>
          <a:ext cx="1198562" cy="708025"/>
        </p:xfrm>
        <a:graphic>
          <a:graphicData uri="http://schemas.openxmlformats.org/presentationml/2006/ole">
            <p:oleObj spid="_x0000_s6151" name="Rovnice" r:id="rId10" imgW="711000" imgH="419040" progId="Equation.3">
              <p:embed/>
            </p:oleObj>
          </a:graphicData>
        </a:graphic>
      </p:graphicFrame>
      <p:graphicFrame>
        <p:nvGraphicFramePr>
          <p:cNvPr id="6152" name="Object 8"/>
          <p:cNvGraphicFramePr>
            <a:graphicFrameLocks noChangeAspect="1"/>
          </p:cNvGraphicFramePr>
          <p:nvPr/>
        </p:nvGraphicFramePr>
        <p:xfrm>
          <a:off x="5597525" y="4673600"/>
          <a:ext cx="2093913" cy="923925"/>
        </p:xfrm>
        <a:graphic>
          <a:graphicData uri="http://schemas.openxmlformats.org/presentationml/2006/ole">
            <p:oleObj spid="_x0000_s6152" name="Rovnice" r:id="rId11" imgW="977760" imgH="431640" progId="Equation.3">
              <p:embed/>
            </p:oleObj>
          </a:graphicData>
        </a:graphic>
      </p:graphicFrame>
      <p:graphicFrame>
        <p:nvGraphicFramePr>
          <p:cNvPr id="6153" name="Object 11"/>
          <p:cNvGraphicFramePr>
            <a:graphicFrameLocks noChangeAspect="1"/>
          </p:cNvGraphicFramePr>
          <p:nvPr/>
        </p:nvGraphicFramePr>
        <p:xfrm>
          <a:off x="1900238" y="4868863"/>
          <a:ext cx="485775" cy="530225"/>
        </p:xfrm>
        <a:graphic>
          <a:graphicData uri="http://schemas.openxmlformats.org/presentationml/2006/ole">
            <p:oleObj spid="_x0000_s6153" name="Rovnice" r:id="rId12" imgW="152280" imgH="164880" progId="Equation.3">
              <p:embed/>
            </p:oleObj>
          </a:graphicData>
        </a:graphic>
      </p:graphicFrame>
      <p:sp>
        <p:nvSpPr>
          <p:cNvPr id="6167" name="Text Box 10"/>
          <p:cNvSpPr txBox="1">
            <a:spLocks noChangeArrowheads="1"/>
          </p:cNvSpPr>
          <p:nvPr/>
        </p:nvSpPr>
        <p:spPr bwMode="auto">
          <a:xfrm>
            <a:off x="0" y="46021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6168" name="Text Box 11"/>
          <p:cNvSpPr txBox="1">
            <a:spLocks noChangeArrowheads="1"/>
          </p:cNvSpPr>
          <p:nvPr/>
        </p:nvSpPr>
        <p:spPr bwMode="auto">
          <a:xfrm>
            <a:off x="8674100" y="472281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6169" name="Text Box 12"/>
          <p:cNvSpPr txBox="1">
            <a:spLocks noChangeArrowheads="1"/>
          </p:cNvSpPr>
          <p:nvPr/>
        </p:nvSpPr>
        <p:spPr bwMode="auto">
          <a:xfrm>
            <a:off x="3459163" y="4197350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6170" name="Text Box 16"/>
          <p:cNvSpPr txBox="1">
            <a:spLocks noChangeArrowheads="1"/>
          </p:cNvSpPr>
          <p:nvPr/>
        </p:nvSpPr>
        <p:spPr bwMode="auto">
          <a:xfrm>
            <a:off x="4584700" y="47212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endParaRPr lang="cs-CZ" sz="2000" baseline="-25000"/>
          </a:p>
        </p:txBody>
      </p:sp>
      <p:sp>
        <p:nvSpPr>
          <p:cNvPr id="6171" name="Text Box 17"/>
          <p:cNvSpPr txBox="1">
            <a:spLocks noChangeArrowheads="1"/>
          </p:cNvSpPr>
          <p:nvPr/>
        </p:nvSpPr>
        <p:spPr bwMode="auto">
          <a:xfrm>
            <a:off x="2836863" y="4629150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28600" y="568325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1038"/>
          </a:xfrm>
          <a:noFill/>
        </p:spPr>
        <p:txBody>
          <a:bodyPr/>
          <a:lstStyle/>
          <a:p>
            <a:pPr eaLnBrk="1" hangingPunct="1"/>
            <a:r>
              <a:rPr lang="cs-CZ" sz="2200" b="1" smtClean="0"/>
              <a:t>Příklad návrhu regulátoru (regulace rychlosti malého ss motoru)</a:t>
            </a:r>
          </a:p>
        </p:txBody>
      </p:sp>
      <p:sp>
        <p:nvSpPr>
          <p:cNvPr id="35" name="Rectangle 2"/>
          <p:cNvSpPr txBox="1">
            <a:spLocks noChangeArrowheads="1"/>
          </p:cNvSpPr>
          <p:nvPr/>
        </p:nvSpPr>
        <p:spPr bwMode="auto">
          <a:xfrm>
            <a:off x="923925" y="1168400"/>
            <a:ext cx="74834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charky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přenosu </a:t>
            </a:r>
          </a:p>
        </p:txBody>
      </p:sp>
      <p:graphicFrame>
        <p:nvGraphicFramePr>
          <p:cNvPr id="7170" name="Object 7"/>
          <p:cNvGraphicFramePr>
            <a:graphicFrameLocks noChangeAspect="1"/>
          </p:cNvGraphicFramePr>
          <p:nvPr/>
        </p:nvGraphicFramePr>
        <p:xfrm>
          <a:off x="3392488" y="1270000"/>
          <a:ext cx="2093912" cy="923925"/>
        </p:xfrm>
        <a:graphic>
          <a:graphicData uri="http://schemas.openxmlformats.org/presentationml/2006/ole">
            <p:oleObj spid="_x0000_s7170" name="Rovnice" r:id="rId3" imgW="977760" imgH="431640" progId="Equation.3">
              <p:embed/>
            </p:oleObj>
          </a:graphicData>
        </a:graphic>
      </p:graphicFrame>
      <p:sp>
        <p:nvSpPr>
          <p:cNvPr id="36" name="Rectangle 2"/>
          <p:cNvSpPr txBox="1">
            <a:spLocks noChangeArrowheads="1"/>
          </p:cNvSpPr>
          <p:nvPr/>
        </p:nvSpPr>
        <p:spPr bwMode="auto">
          <a:xfrm>
            <a:off x="923925" y="2641600"/>
            <a:ext cx="8220075" cy="216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lze i ručně, ale je to „drbání levou rukou za pravým uchem“</a:t>
            </a:r>
          </a:p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-metoda návrhu regulátoru pomocí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charek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+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Nyquistova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kritéria je určena pro prvotní nástřel pomocí jednoduchého náčrtku bez velkého počítání</a:t>
            </a:r>
          </a:p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-lze využít pro demonstraci, jak kreslit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charky</a:t>
            </a: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v </a:t>
            </a:r>
            <a:r>
              <a:rPr lang="cs-CZ" sz="20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Matlabu</a:t>
            </a: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8725"/>
            <a:ext cx="9155113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194" name="Object 5"/>
          <p:cNvGraphicFramePr>
            <a:graphicFrameLocks noChangeAspect="1"/>
          </p:cNvGraphicFramePr>
          <p:nvPr>
            <p:ph idx="1"/>
          </p:nvPr>
        </p:nvGraphicFramePr>
        <p:xfrm>
          <a:off x="3370263" y="5070475"/>
          <a:ext cx="1198562" cy="706438"/>
        </p:xfrm>
        <a:graphic>
          <a:graphicData uri="http://schemas.openxmlformats.org/presentationml/2006/ole">
            <p:oleObj spid="_x0000_s8194" name="Rovnice" r:id="rId4" imgW="711000" imgH="419040" progId="Equation.3">
              <p:embed/>
            </p:oleObj>
          </a:graphicData>
        </a:graphic>
      </p:graphicFrame>
      <p:graphicFrame>
        <p:nvGraphicFramePr>
          <p:cNvPr id="8195" name="Object 7"/>
          <p:cNvGraphicFramePr>
            <a:graphicFrameLocks noChangeAspect="1"/>
          </p:cNvGraphicFramePr>
          <p:nvPr/>
        </p:nvGraphicFramePr>
        <p:xfrm>
          <a:off x="5651500" y="5080000"/>
          <a:ext cx="1212850" cy="727075"/>
        </p:xfrm>
        <a:graphic>
          <a:graphicData uri="http://schemas.openxmlformats.org/presentationml/2006/ole">
            <p:oleObj spid="_x0000_s8195" name="Rovnice" r:id="rId5" imgW="698400" imgH="419040" progId="Equation.3">
              <p:embed/>
            </p:oleObj>
          </a:graphicData>
        </a:graphic>
      </p:graphicFrame>
      <p:graphicFrame>
        <p:nvGraphicFramePr>
          <p:cNvPr id="8196" name="Object 8"/>
          <p:cNvGraphicFramePr>
            <a:graphicFrameLocks noChangeAspect="1"/>
          </p:cNvGraphicFramePr>
          <p:nvPr/>
        </p:nvGraphicFramePr>
        <p:xfrm>
          <a:off x="7153275" y="4968875"/>
          <a:ext cx="1125538" cy="930275"/>
        </p:xfrm>
        <a:graphic>
          <a:graphicData uri="http://schemas.openxmlformats.org/presentationml/2006/ole">
            <p:oleObj spid="_x0000_s8196" name="Rovnice" r:id="rId6" imgW="507960" imgH="419040" progId="Equation.3">
              <p:embed/>
            </p:oleObj>
          </a:graphicData>
        </a:graphic>
      </p:graphicFrame>
      <p:graphicFrame>
        <p:nvGraphicFramePr>
          <p:cNvPr id="8197" name="Object 9"/>
          <p:cNvGraphicFramePr>
            <a:graphicFrameLocks noChangeAspect="1"/>
          </p:cNvGraphicFramePr>
          <p:nvPr/>
        </p:nvGraphicFramePr>
        <p:xfrm>
          <a:off x="1900238" y="5153025"/>
          <a:ext cx="485775" cy="530225"/>
        </p:xfrm>
        <a:graphic>
          <a:graphicData uri="http://schemas.openxmlformats.org/presentationml/2006/ole">
            <p:oleObj spid="_x0000_s8197" name="Rovnice" r:id="rId7" imgW="152280" imgH="164880" progId="Equation.3">
              <p:embed/>
            </p:oleObj>
          </a:graphicData>
        </a:graphic>
      </p:graphicFrame>
      <p:sp>
        <p:nvSpPr>
          <p:cNvPr id="8203" name="Text Box 10"/>
          <p:cNvSpPr txBox="1">
            <a:spLocks noChangeArrowheads="1"/>
          </p:cNvSpPr>
          <p:nvPr/>
        </p:nvSpPr>
        <p:spPr bwMode="auto">
          <a:xfrm>
            <a:off x="0" y="48863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8204" name="Text Box 11"/>
          <p:cNvSpPr txBox="1">
            <a:spLocks noChangeArrowheads="1"/>
          </p:cNvSpPr>
          <p:nvPr/>
        </p:nvSpPr>
        <p:spPr bwMode="auto">
          <a:xfrm>
            <a:off x="8674100" y="50085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8205" name="Text Box 12"/>
          <p:cNvSpPr txBox="1">
            <a:spLocks noChangeArrowheads="1"/>
          </p:cNvSpPr>
          <p:nvPr/>
        </p:nvSpPr>
        <p:spPr bwMode="auto">
          <a:xfrm>
            <a:off x="3459163" y="44815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8206" name="Text Box 13"/>
          <p:cNvSpPr txBox="1">
            <a:spLocks noChangeArrowheads="1"/>
          </p:cNvSpPr>
          <p:nvPr/>
        </p:nvSpPr>
        <p:spPr bwMode="auto">
          <a:xfrm>
            <a:off x="5270500" y="45323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8207" name="Text Box 14"/>
          <p:cNvSpPr txBox="1">
            <a:spLocks noChangeArrowheads="1"/>
          </p:cNvSpPr>
          <p:nvPr/>
        </p:nvSpPr>
        <p:spPr bwMode="auto">
          <a:xfrm>
            <a:off x="7289800" y="4329113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8208" name="Text Box 15"/>
          <p:cNvSpPr txBox="1">
            <a:spLocks noChangeArrowheads="1"/>
          </p:cNvSpPr>
          <p:nvPr/>
        </p:nvSpPr>
        <p:spPr bwMode="auto">
          <a:xfrm>
            <a:off x="6807200" y="4903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i</a:t>
            </a:r>
            <a:endParaRPr lang="cs-CZ" sz="2000" baseline="-25000"/>
          </a:p>
        </p:txBody>
      </p:sp>
      <p:sp>
        <p:nvSpPr>
          <p:cNvPr id="8209" name="Text Box 16"/>
          <p:cNvSpPr txBox="1">
            <a:spLocks noChangeArrowheads="1"/>
          </p:cNvSpPr>
          <p:nvPr/>
        </p:nvSpPr>
        <p:spPr bwMode="auto">
          <a:xfrm>
            <a:off x="4584700" y="50053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endParaRPr lang="cs-CZ" sz="2000" baseline="-25000"/>
          </a:p>
        </p:txBody>
      </p:sp>
      <p:sp>
        <p:nvSpPr>
          <p:cNvPr id="8210" name="Text Box 17"/>
          <p:cNvSpPr txBox="1">
            <a:spLocks noChangeArrowheads="1"/>
          </p:cNvSpPr>
          <p:nvPr/>
        </p:nvSpPr>
        <p:spPr bwMode="auto">
          <a:xfrm>
            <a:off x="2836863" y="491331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52438" y="1209675"/>
            <a:ext cx="82296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212" name="Text Box 16"/>
          <p:cNvSpPr txBox="1">
            <a:spLocks noChangeArrowheads="1"/>
          </p:cNvSpPr>
          <p:nvPr/>
        </p:nvSpPr>
        <p:spPr bwMode="auto">
          <a:xfrm>
            <a:off x="4625975" y="4395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8198" name="Object 6"/>
          <p:cNvGraphicFramePr>
            <a:graphicFrameLocks noChangeAspect="1"/>
          </p:cNvGraphicFramePr>
          <p:nvPr/>
        </p:nvGraphicFramePr>
        <p:xfrm>
          <a:off x="6434138" y="4073525"/>
          <a:ext cx="592137" cy="461963"/>
        </p:xfrm>
        <a:graphic>
          <a:graphicData uri="http://schemas.openxmlformats.org/presentationml/2006/ole">
            <p:oleObj spid="_x0000_s8198" name="Rovnice" r:id="rId8" imgW="228600" imgH="177480" progId="Equation.3">
              <p:embed/>
            </p:oleObj>
          </a:graphicData>
        </a:graphic>
      </p:graphicFrame>
      <p:graphicFrame>
        <p:nvGraphicFramePr>
          <p:cNvPr id="8199" name="Object 7"/>
          <p:cNvGraphicFramePr>
            <a:graphicFrameLocks noChangeAspect="1"/>
          </p:cNvGraphicFramePr>
          <p:nvPr/>
        </p:nvGraphicFramePr>
        <p:xfrm>
          <a:off x="6462713" y="3282950"/>
          <a:ext cx="492125" cy="560388"/>
        </p:xfrm>
        <a:graphic>
          <a:graphicData uri="http://schemas.openxmlformats.org/presentationml/2006/ole">
            <p:oleObj spid="_x0000_s8199" name="Rovnice" r:id="rId9" imgW="190440" imgH="215640" progId="Equation.3">
              <p:embed/>
            </p:oleObj>
          </a:graphicData>
        </a:graphic>
      </p:graphicFrame>
      <p:graphicFrame>
        <p:nvGraphicFramePr>
          <p:cNvPr id="8200" name="Object 8"/>
          <p:cNvGraphicFramePr>
            <a:graphicFrameLocks noChangeAspect="1"/>
          </p:cNvGraphicFramePr>
          <p:nvPr/>
        </p:nvGraphicFramePr>
        <p:xfrm>
          <a:off x="5988050" y="5957888"/>
          <a:ext cx="434975" cy="493712"/>
        </p:xfrm>
        <a:graphic>
          <a:graphicData uri="http://schemas.openxmlformats.org/presentationml/2006/ole">
            <p:oleObj spid="_x0000_s8200" name="Rovnice" r:id="rId10" imgW="190440" imgH="215640" progId="Equation.3">
              <p:embed/>
            </p:oleObj>
          </a:graphicData>
        </a:graphic>
      </p:graphicFrame>
      <p:graphicFrame>
        <p:nvGraphicFramePr>
          <p:cNvPr id="8201" name="Object 9"/>
          <p:cNvGraphicFramePr>
            <a:graphicFrameLocks noChangeAspect="1"/>
          </p:cNvGraphicFramePr>
          <p:nvPr/>
        </p:nvGraphicFramePr>
        <p:xfrm>
          <a:off x="7570788" y="5962650"/>
          <a:ext cx="450850" cy="508000"/>
        </p:xfrm>
        <a:graphic>
          <a:graphicData uri="http://schemas.openxmlformats.org/presentationml/2006/ole">
            <p:oleObj spid="_x0000_s8201" name="Rovnice" r:id="rId11" imgW="203040" imgH="228600" progId="Equation.3">
              <p:embed/>
            </p:oleObj>
          </a:graphicData>
        </a:graphic>
      </p:graphicFrame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(regulace rychlosti malého ss motoru)</a:t>
            </a: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39725" y="466725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325438" y="1397000"/>
          <a:ext cx="8422641" cy="1432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07547"/>
                <a:gridCol w="2807547"/>
                <a:gridCol w="28075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num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=0.1;</a:t>
                      </a:r>
                    </a:p>
                    <a:p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den=1;</a:t>
                      </a:r>
                    </a:p>
                    <a:p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Fa=</a:t>
                      </a:r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tf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num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,den);</a:t>
                      </a:r>
                    </a:p>
                    <a:p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bode(Fa,'b');</a:t>
                      </a:r>
                      <a:endParaRPr lang="cs-CZ" sz="2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num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=0.3;</a:t>
                      </a:r>
                    </a:p>
                    <a:p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den=[1e-2,1];</a:t>
                      </a:r>
                    </a:p>
                    <a:p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Fb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tf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num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,den);</a:t>
                      </a:r>
                    </a:p>
                    <a:p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bode(</a:t>
                      </a:r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Fb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,'c');</a:t>
                      </a:r>
                      <a:endParaRPr lang="cs-CZ" sz="2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num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=1;</a:t>
                      </a:r>
                    </a:p>
                    <a:p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den=[1e-3,0];</a:t>
                      </a:r>
                    </a:p>
                    <a:p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Fc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tf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num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,den);</a:t>
                      </a:r>
                    </a:p>
                    <a:p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bode(</a:t>
                      </a:r>
                      <a:r>
                        <a:rPr lang="cs-CZ" sz="2200" b="0" kern="1200" baseline="0" dirty="0" err="1" smtClean="0">
                          <a:solidFill>
                            <a:schemeClr val="tx1"/>
                          </a:solidFill>
                        </a:rPr>
                        <a:t>Fc</a:t>
                      </a:r>
                      <a:r>
                        <a:rPr lang="cs-CZ" sz="2200" b="0" kern="1200" baseline="0" dirty="0" smtClean="0">
                          <a:solidFill>
                            <a:schemeClr val="tx1"/>
                          </a:solidFill>
                        </a:rPr>
                        <a:t>,'m');</a:t>
                      </a:r>
                      <a:endParaRPr lang="cs-CZ" sz="2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" y="655638"/>
            <a:ext cx="8272463" cy="620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52438" y="1209675"/>
            <a:ext cx="82296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218" name="Object 7"/>
          <p:cNvGraphicFramePr>
            <a:graphicFrameLocks noChangeAspect="1"/>
          </p:cNvGraphicFramePr>
          <p:nvPr/>
        </p:nvGraphicFramePr>
        <p:xfrm>
          <a:off x="2846388" y="3070225"/>
          <a:ext cx="492125" cy="560388"/>
        </p:xfrm>
        <a:graphic>
          <a:graphicData uri="http://schemas.openxmlformats.org/presentationml/2006/ole">
            <p:oleObj spid="_x0000_s9218" name="Rovnice" r:id="rId4" imgW="190440" imgH="215640" progId="Equation.3">
              <p:embed/>
            </p:oleObj>
          </a:graphicData>
        </a:graphic>
      </p:graphicFrame>
      <p:graphicFrame>
        <p:nvGraphicFramePr>
          <p:cNvPr id="9219" name="Object 8"/>
          <p:cNvGraphicFramePr>
            <a:graphicFrameLocks noChangeAspect="1"/>
          </p:cNvGraphicFramePr>
          <p:nvPr/>
        </p:nvGraphicFramePr>
        <p:xfrm>
          <a:off x="6556375" y="3295650"/>
          <a:ext cx="434975" cy="493713"/>
        </p:xfrm>
        <a:graphic>
          <a:graphicData uri="http://schemas.openxmlformats.org/presentationml/2006/ole">
            <p:oleObj spid="_x0000_s9219" name="Rovnice" r:id="rId5" imgW="190440" imgH="215640" progId="Equation.3">
              <p:embed/>
            </p:oleObj>
          </a:graphicData>
        </a:graphic>
      </p:graphicFrame>
      <p:graphicFrame>
        <p:nvGraphicFramePr>
          <p:cNvPr id="9220" name="Object 9"/>
          <p:cNvGraphicFramePr>
            <a:graphicFrameLocks noChangeAspect="1"/>
          </p:cNvGraphicFramePr>
          <p:nvPr/>
        </p:nvGraphicFramePr>
        <p:xfrm>
          <a:off x="4095750" y="1827213"/>
          <a:ext cx="450850" cy="508000"/>
        </p:xfrm>
        <a:graphic>
          <a:graphicData uri="http://schemas.openxmlformats.org/presentationml/2006/ole">
            <p:oleObj spid="_x0000_s9220" name="Rovnice" r:id="rId6" imgW="203040" imgH="228600" progId="Equation.3">
              <p:embed/>
            </p:oleObj>
          </a:graphicData>
        </a:graphic>
      </p:graphicFrame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(regulace rychlosti malého ss motoru)</a:t>
            </a: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39725" y="466725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8" y="660400"/>
            <a:ext cx="8264526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52438" y="1209675"/>
            <a:ext cx="82296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47037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</a:t>
            </a:r>
            <a:endParaRPr lang="en-US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(regulace rychlosti malého </a:t>
            </a:r>
            <a:r>
              <a:rPr lang="cs-CZ" sz="2200" b="1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ss</a:t>
            </a:r>
            <a:r>
              <a:rPr lang="cs-CZ" sz="2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269875" y="538163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  <p:sp>
        <p:nvSpPr>
          <p:cNvPr id="23558" name="Obdélník 9"/>
          <p:cNvSpPr>
            <a:spLocks noChangeArrowheads="1"/>
          </p:cNvSpPr>
          <p:nvPr/>
        </p:nvSpPr>
        <p:spPr bwMode="auto">
          <a:xfrm>
            <a:off x="5262563" y="0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F1=Fb*Fc/(1+Fa*Fb*Fc); %skutecna</a:t>
            </a:r>
          </a:p>
          <a:p>
            <a:r>
              <a:rPr lang="cs-CZ" sz="2000"/>
              <a:t>bode(F1,'r');</a:t>
            </a:r>
          </a:p>
          <a:p>
            <a:r>
              <a:rPr lang="cs-CZ" sz="2000"/>
              <a:t>F2=Fb*Fc; %se zanedbanym Ui</a:t>
            </a:r>
          </a:p>
          <a:p>
            <a:r>
              <a:rPr lang="cs-CZ" sz="2000"/>
              <a:t>bode(F2,'b');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8725"/>
            <a:ext cx="9155113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42" name="Object 5"/>
          <p:cNvGraphicFramePr>
            <a:graphicFrameLocks noChangeAspect="1"/>
          </p:cNvGraphicFramePr>
          <p:nvPr>
            <p:ph idx="1"/>
          </p:nvPr>
        </p:nvGraphicFramePr>
        <p:xfrm>
          <a:off x="3370263" y="5070475"/>
          <a:ext cx="1198562" cy="706438"/>
        </p:xfrm>
        <a:graphic>
          <a:graphicData uri="http://schemas.openxmlformats.org/presentationml/2006/ole">
            <p:oleObj spid="_x0000_s10242" name="Rovnice" r:id="rId4" imgW="711000" imgH="419040" progId="Equation.3">
              <p:embed/>
            </p:oleObj>
          </a:graphicData>
        </a:graphic>
      </p:graphicFrame>
      <p:graphicFrame>
        <p:nvGraphicFramePr>
          <p:cNvPr id="10243" name="Object 7"/>
          <p:cNvGraphicFramePr>
            <a:graphicFrameLocks noChangeAspect="1"/>
          </p:cNvGraphicFramePr>
          <p:nvPr/>
        </p:nvGraphicFramePr>
        <p:xfrm>
          <a:off x="5651500" y="5080000"/>
          <a:ext cx="1212850" cy="727075"/>
        </p:xfrm>
        <a:graphic>
          <a:graphicData uri="http://schemas.openxmlformats.org/presentationml/2006/ole">
            <p:oleObj spid="_x0000_s10243" name="Rovnice" r:id="rId5" imgW="698400" imgH="419040" progId="Equation.3">
              <p:embed/>
            </p:oleObj>
          </a:graphicData>
        </a:graphic>
      </p:graphicFrame>
      <p:graphicFrame>
        <p:nvGraphicFramePr>
          <p:cNvPr id="10244" name="Object 8"/>
          <p:cNvGraphicFramePr>
            <a:graphicFrameLocks noChangeAspect="1"/>
          </p:cNvGraphicFramePr>
          <p:nvPr/>
        </p:nvGraphicFramePr>
        <p:xfrm>
          <a:off x="7153275" y="4968875"/>
          <a:ext cx="1125538" cy="930275"/>
        </p:xfrm>
        <a:graphic>
          <a:graphicData uri="http://schemas.openxmlformats.org/presentationml/2006/ole">
            <p:oleObj spid="_x0000_s10244" name="Rovnice" r:id="rId6" imgW="507960" imgH="419040" progId="Equation.3">
              <p:embed/>
            </p:oleObj>
          </a:graphicData>
        </a:graphic>
      </p:graphicFrame>
      <p:graphicFrame>
        <p:nvGraphicFramePr>
          <p:cNvPr id="10245" name="Object 9"/>
          <p:cNvGraphicFramePr>
            <a:graphicFrameLocks noChangeAspect="1"/>
          </p:cNvGraphicFramePr>
          <p:nvPr/>
        </p:nvGraphicFramePr>
        <p:xfrm>
          <a:off x="1900238" y="5153025"/>
          <a:ext cx="485775" cy="530225"/>
        </p:xfrm>
        <a:graphic>
          <a:graphicData uri="http://schemas.openxmlformats.org/presentationml/2006/ole">
            <p:oleObj spid="_x0000_s10245" name="Rovnice" r:id="rId7" imgW="152280" imgH="164880" progId="Equation.3">
              <p:embed/>
            </p:oleObj>
          </a:graphicData>
        </a:graphic>
      </p:graphicFrame>
      <p:sp>
        <p:nvSpPr>
          <p:cNvPr id="10251" name="Text Box 10"/>
          <p:cNvSpPr txBox="1">
            <a:spLocks noChangeArrowheads="1"/>
          </p:cNvSpPr>
          <p:nvPr/>
        </p:nvSpPr>
        <p:spPr bwMode="auto">
          <a:xfrm>
            <a:off x="0" y="48863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10252" name="Text Box 11"/>
          <p:cNvSpPr txBox="1">
            <a:spLocks noChangeArrowheads="1"/>
          </p:cNvSpPr>
          <p:nvPr/>
        </p:nvSpPr>
        <p:spPr bwMode="auto">
          <a:xfrm>
            <a:off x="8674100" y="50085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10253" name="Text Box 12"/>
          <p:cNvSpPr txBox="1">
            <a:spLocks noChangeArrowheads="1"/>
          </p:cNvSpPr>
          <p:nvPr/>
        </p:nvSpPr>
        <p:spPr bwMode="auto">
          <a:xfrm>
            <a:off x="3459163" y="44815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10254" name="Text Box 13"/>
          <p:cNvSpPr txBox="1">
            <a:spLocks noChangeArrowheads="1"/>
          </p:cNvSpPr>
          <p:nvPr/>
        </p:nvSpPr>
        <p:spPr bwMode="auto">
          <a:xfrm>
            <a:off x="5270500" y="45323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10255" name="Text Box 14"/>
          <p:cNvSpPr txBox="1">
            <a:spLocks noChangeArrowheads="1"/>
          </p:cNvSpPr>
          <p:nvPr/>
        </p:nvSpPr>
        <p:spPr bwMode="auto">
          <a:xfrm>
            <a:off x="7289800" y="4329113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10256" name="Text Box 15"/>
          <p:cNvSpPr txBox="1">
            <a:spLocks noChangeArrowheads="1"/>
          </p:cNvSpPr>
          <p:nvPr/>
        </p:nvSpPr>
        <p:spPr bwMode="auto">
          <a:xfrm>
            <a:off x="6807200" y="4903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i</a:t>
            </a:r>
            <a:endParaRPr lang="cs-CZ" sz="2000" baseline="-25000"/>
          </a:p>
        </p:txBody>
      </p:sp>
      <p:sp>
        <p:nvSpPr>
          <p:cNvPr id="10257" name="Text Box 16"/>
          <p:cNvSpPr txBox="1">
            <a:spLocks noChangeArrowheads="1"/>
          </p:cNvSpPr>
          <p:nvPr/>
        </p:nvSpPr>
        <p:spPr bwMode="auto">
          <a:xfrm>
            <a:off x="4584700" y="50053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endParaRPr lang="cs-CZ" sz="2000" baseline="-25000"/>
          </a:p>
        </p:txBody>
      </p:sp>
      <p:sp>
        <p:nvSpPr>
          <p:cNvPr id="10258" name="Text Box 17"/>
          <p:cNvSpPr txBox="1">
            <a:spLocks noChangeArrowheads="1"/>
          </p:cNvSpPr>
          <p:nvPr/>
        </p:nvSpPr>
        <p:spPr bwMode="auto">
          <a:xfrm>
            <a:off x="2836863" y="491331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52438" y="1209675"/>
            <a:ext cx="82296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260" name="Text Box 16"/>
          <p:cNvSpPr txBox="1">
            <a:spLocks noChangeArrowheads="1"/>
          </p:cNvSpPr>
          <p:nvPr/>
        </p:nvSpPr>
        <p:spPr bwMode="auto">
          <a:xfrm>
            <a:off x="4625975" y="4395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10246" name="Object 6"/>
          <p:cNvGraphicFramePr>
            <a:graphicFrameLocks noChangeAspect="1"/>
          </p:cNvGraphicFramePr>
          <p:nvPr/>
        </p:nvGraphicFramePr>
        <p:xfrm>
          <a:off x="6434138" y="4073525"/>
          <a:ext cx="592137" cy="461963"/>
        </p:xfrm>
        <a:graphic>
          <a:graphicData uri="http://schemas.openxmlformats.org/presentationml/2006/ole">
            <p:oleObj spid="_x0000_s10246" name="Rovnice" r:id="rId8" imgW="228600" imgH="177480" progId="Equation.3">
              <p:embed/>
            </p:oleObj>
          </a:graphicData>
        </a:graphic>
      </p:graphicFrame>
      <p:graphicFrame>
        <p:nvGraphicFramePr>
          <p:cNvPr id="10247" name="Object 7"/>
          <p:cNvGraphicFramePr>
            <a:graphicFrameLocks noChangeAspect="1"/>
          </p:cNvGraphicFramePr>
          <p:nvPr/>
        </p:nvGraphicFramePr>
        <p:xfrm>
          <a:off x="6462713" y="3282950"/>
          <a:ext cx="492125" cy="560388"/>
        </p:xfrm>
        <a:graphic>
          <a:graphicData uri="http://schemas.openxmlformats.org/presentationml/2006/ole">
            <p:oleObj spid="_x0000_s10247" name="Rovnice" r:id="rId9" imgW="190440" imgH="215640" progId="Equation.3">
              <p:embed/>
            </p:oleObj>
          </a:graphicData>
        </a:graphic>
      </p:graphicFrame>
      <p:graphicFrame>
        <p:nvGraphicFramePr>
          <p:cNvPr id="10248" name="Object 8"/>
          <p:cNvGraphicFramePr>
            <a:graphicFrameLocks noChangeAspect="1"/>
          </p:cNvGraphicFramePr>
          <p:nvPr/>
        </p:nvGraphicFramePr>
        <p:xfrm>
          <a:off x="5988050" y="5957888"/>
          <a:ext cx="434975" cy="493712"/>
        </p:xfrm>
        <a:graphic>
          <a:graphicData uri="http://schemas.openxmlformats.org/presentationml/2006/ole">
            <p:oleObj spid="_x0000_s10248" name="Rovnice" r:id="rId10" imgW="190440" imgH="215640" progId="Equation.3">
              <p:embed/>
            </p:oleObj>
          </a:graphicData>
        </a:graphic>
      </p:graphicFrame>
      <p:graphicFrame>
        <p:nvGraphicFramePr>
          <p:cNvPr id="10249" name="Object 9"/>
          <p:cNvGraphicFramePr>
            <a:graphicFrameLocks noChangeAspect="1"/>
          </p:cNvGraphicFramePr>
          <p:nvPr/>
        </p:nvGraphicFramePr>
        <p:xfrm>
          <a:off x="7570788" y="5962650"/>
          <a:ext cx="450850" cy="508000"/>
        </p:xfrm>
        <a:graphic>
          <a:graphicData uri="http://schemas.openxmlformats.org/presentationml/2006/ole">
            <p:oleObj spid="_x0000_s10249" name="Rovnice" r:id="rId11" imgW="203040" imgH="228600" progId="Equation.3">
              <p:embed/>
            </p:oleObj>
          </a:graphicData>
        </a:graphic>
      </p:graphicFrame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(regulace rychlosti malého ss motoru)</a:t>
            </a: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39725" y="466725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244475" y="1071563"/>
          <a:ext cx="8778240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98422"/>
                <a:gridCol w="527981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=1;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den=1;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Fkr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tf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,den);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=10;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den=[1e-4,1];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Fmenic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tf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,den);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Fkr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Fmenic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*F1;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bode(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,'b');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[MAG,PHASE,W] = bode(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PHASE=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reshape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(PHASE,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size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(PHASE,3),1);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Wrezu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=interp1(PHASE,W,-180+72);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8725"/>
            <a:ext cx="9155113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266" name="Object 5"/>
          <p:cNvGraphicFramePr>
            <a:graphicFrameLocks noChangeAspect="1"/>
          </p:cNvGraphicFramePr>
          <p:nvPr>
            <p:ph idx="1"/>
          </p:nvPr>
        </p:nvGraphicFramePr>
        <p:xfrm>
          <a:off x="3370263" y="5070475"/>
          <a:ext cx="1198562" cy="706438"/>
        </p:xfrm>
        <a:graphic>
          <a:graphicData uri="http://schemas.openxmlformats.org/presentationml/2006/ole">
            <p:oleObj spid="_x0000_s11266" name="Rovnice" r:id="rId4" imgW="711000" imgH="419040" progId="Equation.3">
              <p:embed/>
            </p:oleObj>
          </a:graphicData>
        </a:graphic>
      </p:graphicFrame>
      <p:graphicFrame>
        <p:nvGraphicFramePr>
          <p:cNvPr id="11267" name="Object 7"/>
          <p:cNvGraphicFramePr>
            <a:graphicFrameLocks noChangeAspect="1"/>
          </p:cNvGraphicFramePr>
          <p:nvPr/>
        </p:nvGraphicFramePr>
        <p:xfrm>
          <a:off x="5651500" y="5080000"/>
          <a:ext cx="1212850" cy="727075"/>
        </p:xfrm>
        <a:graphic>
          <a:graphicData uri="http://schemas.openxmlformats.org/presentationml/2006/ole">
            <p:oleObj spid="_x0000_s11267" name="Rovnice" r:id="rId5" imgW="698400" imgH="419040" progId="Equation.3">
              <p:embed/>
            </p:oleObj>
          </a:graphicData>
        </a:graphic>
      </p:graphicFrame>
      <p:graphicFrame>
        <p:nvGraphicFramePr>
          <p:cNvPr id="11268" name="Object 8"/>
          <p:cNvGraphicFramePr>
            <a:graphicFrameLocks noChangeAspect="1"/>
          </p:cNvGraphicFramePr>
          <p:nvPr/>
        </p:nvGraphicFramePr>
        <p:xfrm>
          <a:off x="7153275" y="4968875"/>
          <a:ext cx="1125538" cy="930275"/>
        </p:xfrm>
        <a:graphic>
          <a:graphicData uri="http://schemas.openxmlformats.org/presentationml/2006/ole">
            <p:oleObj spid="_x0000_s11268" name="Rovnice" r:id="rId6" imgW="507960" imgH="419040" progId="Equation.3">
              <p:embed/>
            </p:oleObj>
          </a:graphicData>
        </a:graphic>
      </p:graphicFrame>
      <p:graphicFrame>
        <p:nvGraphicFramePr>
          <p:cNvPr id="11269" name="Object 9"/>
          <p:cNvGraphicFramePr>
            <a:graphicFrameLocks noChangeAspect="1"/>
          </p:cNvGraphicFramePr>
          <p:nvPr/>
        </p:nvGraphicFramePr>
        <p:xfrm>
          <a:off x="1900238" y="5153025"/>
          <a:ext cx="485775" cy="530225"/>
        </p:xfrm>
        <a:graphic>
          <a:graphicData uri="http://schemas.openxmlformats.org/presentationml/2006/ole">
            <p:oleObj spid="_x0000_s11269" name="Rovnice" r:id="rId7" imgW="152280" imgH="164880" progId="Equation.3">
              <p:embed/>
            </p:oleObj>
          </a:graphicData>
        </a:graphic>
      </p:graphicFrame>
      <p:sp>
        <p:nvSpPr>
          <p:cNvPr id="11275" name="Text Box 10"/>
          <p:cNvSpPr txBox="1">
            <a:spLocks noChangeArrowheads="1"/>
          </p:cNvSpPr>
          <p:nvPr/>
        </p:nvSpPr>
        <p:spPr bwMode="auto">
          <a:xfrm>
            <a:off x="0" y="4886325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11276" name="Text Box 11"/>
          <p:cNvSpPr txBox="1">
            <a:spLocks noChangeArrowheads="1"/>
          </p:cNvSpPr>
          <p:nvPr/>
        </p:nvSpPr>
        <p:spPr bwMode="auto">
          <a:xfrm>
            <a:off x="8674100" y="50085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11277" name="Text Box 12"/>
          <p:cNvSpPr txBox="1">
            <a:spLocks noChangeArrowheads="1"/>
          </p:cNvSpPr>
          <p:nvPr/>
        </p:nvSpPr>
        <p:spPr bwMode="auto">
          <a:xfrm>
            <a:off x="3459163" y="44815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11278" name="Text Box 13"/>
          <p:cNvSpPr txBox="1">
            <a:spLocks noChangeArrowheads="1"/>
          </p:cNvSpPr>
          <p:nvPr/>
        </p:nvSpPr>
        <p:spPr bwMode="auto">
          <a:xfrm>
            <a:off x="5270500" y="4532313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11279" name="Text Box 14"/>
          <p:cNvSpPr txBox="1">
            <a:spLocks noChangeArrowheads="1"/>
          </p:cNvSpPr>
          <p:nvPr/>
        </p:nvSpPr>
        <p:spPr bwMode="auto">
          <a:xfrm>
            <a:off x="7289800" y="4329113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11280" name="Text Box 15"/>
          <p:cNvSpPr txBox="1">
            <a:spLocks noChangeArrowheads="1"/>
          </p:cNvSpPr>
          <p:nvPr/>
        </p:nvSpPr>
        <p:spPr bwMode="auto">
          <a:xfrm>
            <a:off x="6807200" y="4903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i</a:t>
            </a:r>
            <a:endParaRPr lang="cs-CZ" sz="2000" baseline="-25000"/>
          </a:p>
        </p:txBody>
      </p:sp>
      <p:sp>
        <p:nvSpPr>
          <p:cNvPr id="11281" name="Text Box 16"/>
          <p:cNvSpPr txBox="1">
            <a:spLocks noChangeArrowheads="1"/>
          </p:cNvSpPr>
          <p:nvPr/>
        </p:nvSpPr>
        <p:spPr bwMode="auto">
          <a:xfrm>
            <a:off x="4584700" y="50053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endParaRPr lang="cs-CZ" sz="2000" baseline="-25000"/>
          </a:p>
        </p:txBody>
      </p:sp>
      <p:sp>
        <p:nvSpPr>
          <p:cNvPr id="11282" name="Text Box 17"/>
          <p:cNvSpPr txBox="1">
            <a:spLocks noChangeArrowheads="1"/>
          </p:cNvSpPr>
          <p:nvPr/>
        </p:nvSpPr>
        <p:spPr bwMode="auto">
          <a:xfrm>
            <a:off x="2836863" y="491331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52438" y="1209675"/>
            <a:ext cx="82296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84" name="Text Box 16"/>
          <p:cNvSpPr txBox="1">
            <a:spLocks noChangeArrowheads="1"/>
          </p:cNvSpPr>
          <p:nvPr/>
        </p:nvSpPr>
        <p:spPr bwMode="auto">
          <a:xfrm>
            <a:off x="4625975" y="43957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11270" name="Object 6"/>
          <p:cNvGraphicFramePr>
            <a:graphicFrameLocks noChangeAspect="1"/>
          </p:cNvGraphicFramePr>
          <p:nvPr/>
        </p:nvGraphicFramePr>
        <p:xfrm>
          <a:off x="6434138" y="4073525"/>
          <a:ext cx="592137" cy="461963"/>
        </p:xfrm>
        <a:graphic>
          <a:graphicData uri="http://schemas.openxmlformats.org/presentationml/2006/ole">
            <p:oleObj spid="_x0000_s11270" name="Rovnice" r:id="rId8" imgW="228600" imgH="177480" progId="Equation.3">
              <p:embed/>
            </p:oleObj>
          </a:graphicData>
        </a:graphic>
      </p:graphicFrame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6462713" y="3282950"/>
          <a:ext cx="492125" cy="560388"/>
        </p:xfrm>
        <a:graphic>
          <a:graphicData uri="http://schemas.openxmlformats.org/presentationml/2006/ole">
            <p:oleObj spid="_x0000_s11271" name="Rovnice" r:id="rId9" imgW="190440" imgH="215640" progId="Equation.3">
              <p:embed/>
            </p:oleObj>
          </a:graphicData>
        </a:graphic>
      </p:graphicFrame>
      <p:graphicFrame>
        <p:nvGraphicFramePr>
          <p:cNvPr id="11272" name="Object 8"/>
          <p:cNvGraphicFramePr>
            <a:graphicFrameLocks noChangeAspect="1"/>
          </p:cNvGraphicFramePr>
          <p:nvPr/>
        </p:nvGraphicFramePr>
        <p:xfrm>
          <a:off x="5988050" y="5957888"/>
          <a:ext cx="434975" cy="493712"/>
        </p:xfrm>
        <a:graphic>
          <a:graphicData uri="http://schemas.openxmlformats.org/presentationml/2006/ole">
            <p:oleObj spid="_x0000_s11272" name="Rovnice" r:id="rId10" imgW="190440" imgH="215640" progId="Equation.3">
              <p:embed/>
            </p:oleObj>
          </a:graphicData>
        </a:graphic>
      </p:graphicFrame>
      <p:graphicFrame>
        <p:nvGraphicFramePr>
          <p:cNvPr id="11273" name="Object 9"/>
          <p:cNvGraphicFramePr>
            <a:graphicFrameLocks noChangeAspect="1"/>
          </p:cNvGraphicFramePr>
          <p:nvPr/>
        </p:nvGraphicFramePr>
        <p:xfrm>
          <a:off x="7570788" y="5962650"/>
          <a:ext cx="450850" cy="508000"/>
        </p:xfrm>
        <a:graphic>
          <a:graphicData uri="http://schemas.openxmlformats.org/presentationml/2006/ole">
            <p:oleObj spid="_x0000_s11273" name="Rovnice" r:id="rId11" imgW="203040" imgH="228600" progId="Equation.3">
              <p:embed/>
            </p:oleObj>
          </a:graphicData>
        </a:graphic>
      </p:graphicFrame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(regulace rychlosti malého ss motoru)</a:t>
            </a: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39725" y="466725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244475" y="1071563"/>
          <a:ext cx="8778240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100320"/>
                <a:gridCol w="3677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MAG=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reshape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(MAG,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size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(MAG,3),1);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krdB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=-interp1(W,MAG,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Wrezu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kr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=10^(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krdB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/20)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Taur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=1/(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Wrezu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/10)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kr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*[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Taur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,1];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den=[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Taur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,0];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Fpi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tf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,den);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bode(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Fpi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,'m');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</a:t>
                      </a:r>
                      <a:r>
                        <a:rPr lang="en-US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Fpi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bode(</a:t>
                      </a:r>
                      <a:r>
                        <a:rPr lang="cs-CZ" sz="20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</a:t>
                      </a:r>
                      <a:r>
                        <a:rPr lang="en-US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</a:t>
                      </a:r>
                      <a:r>
                        <a:rPr lang="cs-CZ" sz="20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,'r');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(regulace rychlosti malého ss motoru)</a:t>
            </a: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39725" y="466725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  <p:pic>
        <p:nvPicPr>
          <p:cNvPr id="12295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375" y="508000"/>
            <a:ext cx="8467725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290" name="Object 11"/>
          <p:cNvGraphicFramePr>
            <a:graphicFrameLocks noChangeAspect="1"/>
          </p:cNvGraphicFramePr>
          <p:nvPr/>
        </p:nvGraphicFramePr>
        <p:xfrm>
          <a:off x="5857875" y="2830513"/>
          <a:ext cx="766763" cy="514350"/>
        </p:xfrm>
        <a:graphic>
          <a:graphicData uri="http://schemas.openxmlformats.org/presentationml/2006/ole">
            <p:oleObj spid="_x0000_s12290" name="Rovnice" r:id="rId4" imgW="342720" imgH="228600" progId="Equation.3">
              <p:embed/>
            </p:oleObj>
          </a:graphicData>
        </a:graphic>
      </p:graphicFrame>
      <p:graphicFrame>
        <p:nvGraphicFramePr>
          <p:cNvPr id="12291" name="Object 12"/>
          <p:cNvGraphicFramePr>
            <a:graphicFrameLocks noChangeAspect="1"/>
          </p:cNvGraphicFramePr>
          <p:nvPr/>
        </p:nvGraphicFramePr>
        <p:xfrm>
          <a:off x="7043738" y="2538413"/>
          <a:ext cx="1165225" cy="514350"/>
        </p:xfrm>
        <a:graphic>
          <a:graphicData uri="http://schemas.openxmlformats.org/presentationml/2006/ole">
            <p:oleObj spid="_x0000_s12291" name="Rovnice" r:id="rId5" imgW="520560" imgH="228600" progId="Equation.3">
              <p:embed/>
            </p:oleObj>
          </a:graphicData>
        </a:graphic>
      </p:graphicFrame>
      <p:graphicFrame>
        <p:nvGraphicFramePr>
          <p:cNvPr id="12292" name="Object 13"/>
          <p:cNvGraphicFramePr>
            <a:graphicFrameLocks noChangeAspect="1"/>
          </p:cNvGraphicFramePr>
          <p:nvPr/>
        </p:nvGraphicFramePr>
        <p:xfrm>
          <a:off x="7180263" y="1841500"/>
          <a:ext cx="482600" cy="342900"/>
        </p:xfrm>
        <a:graphic>
          <a:graphicData uri="http://schemas.openxmlformats.org/presentationml/2006/ole">
            <p:oleObj spid="_x0000_s12292" name="Rovnice" r:id="rId6" imgW="215640" imgH="152280" progId="Equation.3">
              <p:embed/>
            </p:oleObj>
          </a:graphicData>
        </a:graphic>
      </p:graphicFrame>
      <p:sp>
        <p:nvSpPr>
          <p:cNvPr id="12296" name="Obdélník 28"/>
          <p:cNvSpPr>
            <a:spLocks noChangeArrowheads="1"/>
          </p:cNvSpPr>
          <p:nvPr/>
        </p:nvSpPr>
        <p:spPr bwMode="auto">
          <a:xfrm>
            <a:off x="5292725" y="4184650"/>
            <a:ext cx="25511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/>
              <a:t>kr =</a:t>
            </a:r>
            <a:r>
              <a:rPr lang="en-US" sz="2400"/>
              <a:t> </a:t>
            </a:r>
            <a:r>
              <a:rPr lang="cs-CZ" sz="2400"/>
              <a:t>0.0108</a:t>
            </a:r>
          </a:p>
          <a:p>
            <a:r>
              <a:rPr lang="cs-CZ" sz="2400"/>
              <a:t>Taur =</a:t>
            </a:r>
            <a:r>
              <a:rPr lang="en-US" sz="2400"/>
              <a:t> </a:t>
            </a:r>
            <a:r>
              <a:rPr lang="cs-CZ" sz="2400"/>
              <a:t>0.1353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7550"/>
            <a:ext cx="9144000" cy="487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(regulace rychlosti malého ss motoru)</a:t>
            </a: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39725" y="466725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 transformace blokových schémat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447675" y="1004888"/>
            <a:ext cx="8229600" cy="17843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200" dirty="0" err="1"/>
              <a:t>kr</a:t>
            </a:r>
            <a:r>
              <a:rPr lang="cs-CZ" sz="2200" dirty="0"/>
              <a:t> =</a:t>
            </a:r>
            <a:r>
              <a:rPr lang="en-US" sz="2200" dirty="0"/>
              <a:t> </a:t>
            </a:r>
            <a:r>
              <a:rPr lang="cs-CZ" sz="2200" dirty="0"/>
              <a:t>0.0108, </a:t>
            </a:r>
            <a:r>
              <a:rPr lang="cs-CZ" sz="2200" dirty="0" err="1"/>
              <a:t>Taur</a:t>
            </a:r>
            <a:r>
              <a:rPr lang="cs-CZ" sz="2200" dirty="0"/>
              <a:t> =</a:t>
            </a:r>
            <a:r>
              <a:rPr lang="en-US" sz="2200" dirty="0"/>
              <a:t> </a:t>
            </a:r>
            <a:r>
              <a:rPr lang="cs-CZ" sz="2200" dirty="0"/>
              <a:t>0.1353</a:t>
            </a:r>
            <a:endParaRPr lang="en-US" sz="2200" dirty="0"/>
          </a:p>
          <a:p>
            <a:pPr>
              <a:buFont typeface="Arial" pitchFamily="34" charset="0"/>
              <a:buChar char="•"/>
              <a:defRPr/>
            </a:pPr>
            <a:r>
              <a:rPr lang="en-US" sz="2200" dirty="0"/>
              <a:t>v </a:t>
            </a:r>
            <a:r>
              <a:rPr lang="en-US" sz="2200" dirty="0" err="1"/>
              <a:t>tomto</a:t>
            </a:r>
            <a:r>
              <a:rPr lang="en-US" sz="2200" dirty="0"/>
              <a:t> p</a:t>
            </a:r>
            <a:r>
              <a:rPr lang="cs-CZ" sz="2200" dirty="0" err="1"/>
              <a:t>řípadě</a:t>
            </a:r>
            <a:r>
              <a:rPr lang="cs-CZ" sz="2200" dirty="0"/>
              <a:t> vyšly obdobné parametry regulátoru jako při metodě 1. (</a:t>
            </a:r>
            <a:r>
              <a:rPr lang="cs-CZ" sz="2200" kern="0" dirty="0">
                <a:solidFill>
                  <a:schemeClr val="tx2"/>
                </a:solidFill>
              </a:rPr>
              <a:t>ignorovat nepohodlné části schématu při návrhu regulátoru)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cs-CZ" sz="2200" kern="0" dirty="0">
                <a:solidFill>
                  <a:schemeClr val="tx2"/>
                </a:solidFill>
              </a:rPr>
              <a:t>obdobným parametrům </a:t>
            </a:r>
            <a:r>
              <a:rPr lang="cs-CZ" sz="2200" kern="0" dirty="0" err="1">
                <a:solidFill>
                  <a:schemeClr val="tx2"/>
                </a:solidFill>
              </a:rPr>
              <a:t>Reg</a:t>
            </a:r>
            <a:r>
              <a:rPr lang="cs-CZ" sz="2200" kern="0" dirty="0">
                <a:solidFill>
                  <a:schemeClr val="tx2"/>
                </a:solidFill>
              </a:rPr>
              <a:t>. odpovídá obdobná časová odezva</a:t>
            </a:r>
            <a:endParaRPr lang="cs-CZ" sz="2200" dirty="0"/>
          </a:p>
        </p:txBody>
      </p:sp>
      <p:sp>
        <p:nvSpPr>
          <p:cNvPr id="24582" name="Obdélník 9"/>
          <p:cNvSpPr>
            <a:spLocks noChangeArrowheads="1"/>
          </p:cNvSpPr>
          <p:nvPr/>
        </p:nvSpPr>
        <p:spPr bwMode="auto">
          <a:xfrm>
            <a:off x="2560638" y="4946650"/>
            <a:ext cx="581183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200"/>
              <a:t>modrá – 1. ignorace Ui</a:t>
            </a:r>
          </a:p>
          <a:p>
            <a:r>
              <a:rPr lang="cs-CZ" sz="2200"/>
              <a:t>červená – 2. „poctivý“ návrh</a:t>
            </a:r>
          </a:p>
          <a:p>
            <a:r>
              <a:rPr lang="cs-CZ" sz="2200"/>
              <a:t>fialová – po úpravě Taur na základě simulace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5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22325"/>
            <a:ext cx="895032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14" name="Object 7"/>
          <p:cNvGraphicFramePr>
            <a:graphicFrameLocks noChangeAspect="1"/>
          </p:cNvGraphicFramePr>
          <p:nvPr/>
        </p:nvGraphicFramePr>
        <p:xfrm>
          <a:off x="5811838" y="2092325"/>
          <a:ext cx="982662" cy="579438"/>
        </p:xfrm>
        <a:graphic>
          <a:graphicData uri="http://schemas.openxmlformats.org/presentationml/2006/ole">
            <p:oleObj spid="_x0000_s13314" name="Rovnice" r:id="rId4" imgW="711000" imgH="419040" progId="Equation.3">
              <p:embed/>
            </p:oleObj>
          </a:graphicData>
        </a:graphic>
      </p:graphicFrame>
      <p:graphicFrame>
        <p:nvGraphicFramePr>
          <p:cNvPr id="13315" name="Object 8"/>
          <p:cNvGraphicFramePr>
            <a:graphicFrameLocks noChangeAspect="1"/>
          </p:cNvGraphicFramePr>
          <p:nvPr/>
        </p:nvGraphicFramePr>
        <p:xfrm>
          <a:off x="7162800" y="1992313"/>
          <a:ext cx="963613" cy="795337"/>
        </p:xfrm>
        <a:graphic>
          <a:graphicData uri="http://schemas.openxmlformats.org/presentationml/2006/ole">
            <p:oleObj spid="_x0000_s13315" name="Rovnice" r:id="rId5" imgW="507960" imgH="419040" progId="Equation.3">
              <p:embed/>
            </p:oleObj>
          </a:graphicData>
        </a:graphic>
      </p:graphicFrame>
      <p:graphicFrame>
        <p:nvGraphicFramePr>
          <p:cNvPr id="13316" name="Object 9"/>
          <p:cNvGraphicFramePr>
            <a:graphicFrameLocks noChangeAspect="1"/>
          </p:cNvGraphicFramePr>
          <p:nvPr/>
        </p:nvGraphicFramePr>
        <p:xfrm>
          <a:off x="1757363" y="2125663"/>
          <a:ext cx="485775" cy="530225"/>
        </p:xfrm>
        <a:graphic>
          <a:graphicData uri="http://schemas.openxmlformats.org/presentationml/2006/ole">
            <p:oleObj spid="_x0000_s13316" name="Rovnice" r:id="rId6" imgW="152280" imgH="164880" progId="Equation.3">
              <p:embed/>
            </p:oleObj>
          </a:graphicData>
        </a:graphic>
      </p:graphicFrame>
      <p:sp>
        <p:nvSpPr>
          <p:cNvPr id="13326" name="Text Box 10"/>
          <p:cNvSpPr txBox="1">
            <a:spLocks noChangeArrowheads="1"/>
          </p:cNvSpPr>
          <p:nvPr/>
        </p:nvSpPr>
        <p:spPr bwMode="auto">
          <a:xfrm>
            <a:off x="152400" y="18684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sp>
        <p:nvSpPr>
          <p:cNvPr id="13327" name="Text Box 11"/>
          <p:cNvSpPr txBox="1">
            <a:spLocks noChangeArrowheads="1"/>
          </p:cNvSpPr>
          <p:nvPr/>
        </p:nvSpPr>
        <p:spPr bwMode="auto">
          <a:xfrm>
            <a:off x="8512175" y="1909763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13328" name="Text Box 12"/>
          <p:cNvSpPr txBox="1">
            <a:spLocks noChangeArrowheads="1"/>
          </p:cNvSpPr>
          <p:nvPr/>
        </p:nvSpPr>
        <p:spPr bwMode="auto">
          <a:xfrm>
            <a:off x="3133725" y="1646238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sp>
        <p:nvSpPr>
          <p:cNvPr id="13329" name="Text Box 13"/>
          <p:cNvSpPr txBox="1">
            <a:spLocks noChangeArrowheads="1"/>
          </p:cNvSpPr>
          <p:nvPr/>
        </p:nvSpPr>
        <p:spPr bwMode="auto">
          <a:xfrm>
            <a:off x="5432425" y="1646238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kotva</a:t>
            </a:r>
            <a:endParaRPr lang="cs-CZ" sz="2000" baseline="-25000"/>
          </a:p>
        </p:txBody>
      </p:sp>
      <p:sp>
        <p:nvSpPr>
          <p:cNvPr id="13330" name="Text Box 14"/>
          <p:cNvSpPr txBox="1">
            <a:spLocks noChangeArrowheads="1"/>
          </p:cNvSpPr>
          <p:nvPr/>
        </p:nvSpPr>
        <p:spPr bwMode="auto">
          <a:xfrm>
            <a:off x="7269163" y="1270000"/>
            <a:ext cx="1295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13331" name="Text Box 17"/>
          <p:cNvSpPr txBox="1">
            <a:spLocks noChangeArrowheads="1"/>
          </p:cNvSpPr>
          <p:nvPr/>
        </p:nvSpPr>
        <p:spPr bwMode="auto">
          <a:xfrm>
            <a:off x="2552700" y="20081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52438" y="1066800"/>
            <a:ext cx="82296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endParaRPr lang="cs-CZ" sz="2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333" name="Text Box 16"/>
          <p:cNvSpPr txBox="1">
            <a:spLocks noChangeArrowheads="1"/>
          </p:cNvSpPr>
          <p:nvPr/>
        </p:nvSpPr>
        <p:spPr bwMode="auto">
          <a:xfrm>
            <a:off x="5022850" y="9921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6492875" y="1077913"/>
          <a:ext cx="492125" cy="560387"/>
        </p:xfrm>
        <a:graphic>
          <a:graphicData uri="http://schemas.openxmlformats.org/presentationml/2006/ole">
            <p:oleObj spid="_x0000_s13317" name="Rovnice" r:id="rId7" imgW="190440" imgH="215640" progId="Equation.3">
              <p:embed/>
            </p:oleObj>
          </a:graphicData>
        </a:graphic>
      </p:graphicFrame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(regulace rychlosti malého ss motoru)</a:t>
            </a: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39725" y="466725"/>
            <a:ext cx="82296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defRPr/>
            </a:pPr>
            <a:r>
              <a:rPr lang="cs-CZ" sz="2000" b="1" kern="0" dirty="0">
                <a:solidFill>
                  <a:schemeClr val="tx2"/>
                </a:solidFill>
              </a:rPr>
              <a:t>3.  kompenzace „poruchy</a:t>
            </a:r>
            <a:r>
              <a:rPr lang="cs-CZ" sz="2000" b="1" kern="0" dirty="0" smtClean="0">
                <a:solidFill>
                  <a:schemeClr val="tx2"/>
                </a:solidFill>
              </a:rPr>
              <a:t>“ (</a:t>
            </a:r>
            <a:r>
              <a:rPr lang="cs-CZ" sz="2000" b="1" kern="0" dirty="0" err="1" smtClean="0">
                <a:solidFill>
                  <a:schemeClr val="tx2"/>
                </a:solidFill>
              </a:rPr>
              <a:t>předvýpočet</a:t>
            </a:r>
            <a:r>
              <a:rPr lang="cs-CZ" sz="2000" b="1" kern="0" dirty="0" smtClean="0">
                <a:solidFill>
                  <a:schemeClr val="tx2"/>
                </a:solidFill>
              </a:rPr>
              <a:t>, </a:t>
            </a:r>
            <a:r>
              <a:rPr lang="cs-CZ" sz="2000" b="1" kern="0" dirty="0" err="1" smtClean="0">
                <a:solidFill>
                  <a:schemeClr val="tx2"/>
                </a:solidFill>
              </a:rPr>
              <a:t>feedforward</a:t>
            </a:r>
            <a:r>
              <a:rPr lang="cs-CZ" sz="2000" b="1" kern="0" dirty="0" smtClean="0">
                <a:solidFill>
                  <a:schemeClr val="tx2"/>
                </a:solidFill>
              </a:rPr>
              <a:t>)</a:t>
            </a:r>
            <a:endParaRPr lang="cs-CZ" sz="2000" b="1" kern="0" dirty="0">
              <a:solidFill>
                <a:schemeClr val="tx2"/>
              </a:solidFill>
            </a:endParaRPr>
          </a:p>
        </p:txBody>
      </p:sp>
      <p:sp>
        <p:nvSpPr>
          <p:cNvPr id="13336" name="Text Box 16"/>
          <p:cNvSpPr txBox="1">
            <a:spLocks noChangeArrowheads="1"/>
          </p:cNvSpPr>
          <p:nvPr/>
        </p:nvSpPr>
        <p:spPr bwMode="auto">
          <a:xfrm>
            <a:off x="4341813" y="992188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Ui</a:t>
            </a:r>
            <a:endParaRPr lang="cs-CZ" sz="2000" baseline="-25000"/>
          </a:p>
        </p:txBody>
      </p:sp>
      <p:graphicFrame>
        <p:nvGraphicFramePr>
          <p:cNvPr id="13318" name="Object 11"/>
          <p:cNvGraphicFramePr>
            <a:graphicFrameLocks noChangeAspect="1"/>
          </p:cNvGraphicFramePr>
          <p:nvPr/>
        </p:nvGraphicFramePr>
        <p:xfrm>
          <a:off x="3335338" y="2103438"/>
          <a:ext cx="590550" cy="560387"/>
        </p:xfrm>
        <a:graphic>
          <a:graphicData uri="http://schemas.openxmlformats.org/presentationml/2006/ole">
            <p:oleObj spid="_x0000_s13318" name="Rovnice" r:id="rId8" imgW="228600" imgH="215640" progId="Equation.3">
              <p:embed/>
            </p:oleObj>
          </a:graphicData>
        </a:graphic>
      </p:graphicFrame>
      <p:pic>
        <p:nvPicPr>
          <p:cNvPr id="13337" name="Picture 1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388" y="3860800"/>
            <a:ext cx="9091612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19" name="Object 13"/>
          <p:cNvGraphicFramePr>
            <a:graphicFrameLocks noChangeAspect="1"/>
          </p:cNvGraphicFramePr>
          <p:nvPr/>
        </p:nvGraphicFramePr>
        <p:xfrm>
          <a:off x="6054725" y="5130800"/>
          <a:ext cx="982663" cy="577850"/>
        </p:xfrm>
        <a:graphic>
          <a:graphicData uri="http://schemas.openxmlformats.org/presentationml/2006/ole">
            <p:oleObj spid="_x0000_s13319" name="Rovnice" r:id="rId10" imgW="711000" imgH="419040" progId="Equation.3">
              <p:embed/>
            </p:oleObj>
          </a:graphicData>
        </a:graphic>
      </p:graphicFrame>
      <p:graphicFrame>
        <p:nvGraphicFramePr>
          <p:cNvPr id="13320" name="Object 14"/>
          <p:cNvGraphicFramePr>
            <a:graphicFrameLocks noChangeAspect="1"/>
          </p:cNvGraphicFramePr>
          <p:nvPr/>
        </p:nvGraphicFramePr>
        <p:xfrm>
          <a:off x="7375525" y="4999038"/>
          <a:ext cx="963613" cy="796925"/>
        </p:xfrm>
        <a:graphic>
          <a:graphicData uri="http://schemas.openxmlformats.org/presentationml/2006/ole">
            <p:oleObj spid="_x0000_s13320" name="Rovnice" r:id="rId11" imgW="507960" imgH="419040" progId="Equation.3">
              <p:embed/>
            </p:oleObj>
          </a:graphicData>
        </a:graphic>
      </p:graphicFrame>
      <p:sp>
        <p:nvSpPr>
          <p:cNvPr id="13338" name="Text Box 14"/>
          <p:cNvSpPr txBox="1">
            <a:spLocks noChangeArrowheads="1"/>
          </p:cNvSpPr>
          <p:nvPr/>
        </p:nvSpPr>
        <p:spPr bwMode="auto">
          <a:xfrm>
            <a:off x="7472363" y="4318000"/>
            <a:ext cx="1295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/>
              <a:t>pohybová</a:t>
            </a:r>
          </a:p>
          <a:p>
            <a:r>
              <a:rPr lang="cs-CZ" sz="2000"/>
              <a:t>rovnice</a:t>
            </a:r>
            <a:endParaRPr lang="cs-CZ" sz="2000" baseline="-25000"/>
          </a:p>
        </p:txBody>
      </p:sp>
      <p:sp>
        <p:nvSpPr>
          <p:cNvPr id="13339" name="Text Box 11"/>
          <p:cNvSpPr txBox="1">
            <a:spLocks noChangeArrowheads="1"/>
          </p:cNvSpPr>
          <p:nvPr/>
        </p:nvSpPr>
        <p:spPr bwMode="auto">
          <a:xfrm>
            <a:off x="8674100" y="4978400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endParaRPr lang="cs-CZ" sz="2000" baseline="-25000"/>
          </a:p>
        </p:txBody>
      </p:sp>
      <p:sp>
        <p:nvSpPr>
          <p:cNvPr id="13340" name="Text Box 10"/>
          <p:cNvSpPr txBox="1">
            <a:spLocks noChangeArrowheads="1"/>
          </p:cNvSpPr>
          <p:nvPr/>
        </p:nvSpPr>
        <p:spPr bwMode="auto">
          <a:xfrm>
            <a:off x="284163" y="4927600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>
                <a:latin typeface="Symbol" pitchFamily="18" charset="2"/>
              </a:rPr>
              <a:t>w</a:t>
            </a:r>
            <a:r>
              <a:rPr lang="cs-CZ" sz="2000" baseline="-25000"/>
              <a:t>w</a:t>
            </a:r>
          </a:p>
        </p:txBody>
      </p:sp>
      <p:graphicFrame>
        <p:nvGraphicFramePr>
          <p:cNvPr id="13321" name="Object 15"/>
          <p:cNvGraphicFramePr>
            <a:graphicFrameLocks noChangeAspect="1"/>
          </p:cNvGraphicFramePr>
          <p:nvPr/>
        </p:nvGraphicFramePr>
        <p:xfrm>
          <a:off x="2043113" y="5173663"/>
          <a:ext cx="485775" cy="530225"/>
        </p:xfrm>
        <a:graphic>
          <a:graphicData uri="http://schemas.openxmlformats.org/presentationml/2006/ole">
            <p:oleObj spid="_x0000_s13321" name="Rovnice" r:id="rId12" imgW="152280" imgH="164880" progId="Equation.3">
              <p:embed/>
            </p:oleObj>
          </a:graphicData>
        </a:graphic>
      </p:graphicFrame>
      <p:graphicFrame>
        <p:nvGraphicFramePr>
          <p:cNvPr id="13322" name="Object 16"/>
          <p:cNvGraphicFramePr>
            <a:graphicFrameLocks noChangeAspect="1"/>
          </p:cNvGraphicFramePr>
          <p:nvPr/>
        </p:nvGraphicFramePr>
        <p:xfrm>
          <a:off x="1641475" y="4122738"/>
          <a:ext cx="1111250" cy="512762"/>
        </p:xfrm>
        <a:graphic>
          <a:graphicData uri="http://schemas.openxmlformats.org/presentationml/2006/ole">
            <p:oleObj spid="_x0000_s13322" name="Rovnice" r:id="rId13" imgW="469800" imgH="215640" progId="Equation.3">
              <p:embed/>
            </p:oleObj>
          </a:graphicData>
        </a:graphic>
      </p:graphicFrame>
      <p:sp>
        <p:nvSpPr>
          <p:cNvPr id="13341" name="Text Box 17"/>
          <p:cNvSpPr txBox="1">
            <a:spLocks noChangeArrowheads="1"/>
          </p:cNvSpPr>
          <p:nvPr/>
        </p:nvSpPr>
        <p:spPr bwMode="auto">
          <a:xfrm>
            <a:off x="2816225" y="4933950"/>
            <a:ext cx="631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u</a:t>
            </a:r>
            <a:r>
              <a:rPr lang="cs-CZ" sz="2000" baseline="-25000"/>
              <a:t>ř</a:t>
            </a:r>
          </a:p>
        </p:txBody>
      </p:sp>
      <p:graphicFrame>
        <p:nvGraphicFramePr>
          <p:cNvPr id="13323" name="Object 17"/>
          <p:cNvGraphicFramePr>
            <a:graphicFrameLocks noChangeAspect="1"/>
          </p:cNvGraphicFramePr>
          <p:nvPr/>
        </p:nvGraphicFramePr>
        <p:xfrm>
          <a:off x="4300538" y="5141913"/>
          <a:ext cx="590550" cy="560387"/>
        </p:xfrm>
        <a:graphic>
          <a:graphicData uri="http://schemas.openxmlformats.org/presentationml/2006/ole">
            <p:oleObj spid="_x0000_s13323" name="Rovnice" r:id="rId14" imgW="228600" imgH="215640" progId="Equation.3">
              <p:embed/>
            </p:oleObj>
          </a:graphicData>
        </a:graphic>
      </p:graphicFrame>
      <p:sp>
        <p:nvSpPr>
          <p:cNvPr id="13342" name="Text Box 12"/>
          <p:cNvSpPr txBox="1">
            <a:spLocks noChangeArrowheads="1"/>
          </p:cNvSpPr>
          <p:nvPr/>
        </p:nvSpPr>
        <p:spPr bwMode="auto">
          <a:xfrm>
            <a:off x="4059238" y="4552950"/>
            <a:ext cx="1025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měnič</a:t>
            </a:r>
            <a:endParaRPr lang="cs-CZ" sz="2000" baseline="-25000"/>
          </a:p>
        </p:txBody>
      </p:sp>
      <p:graphicFrame>
        <p:nvGraphicFramePr>
          <p:cNvPr id="13324" name="Object 18"/>
          <p:cNvGraphicFramePr>
            <a:graphicFrameLocks noChangeAspect="1"/>
          </p:cNvGraphicFramePr>
          <p:nvPr/>
        </p:nvGraphicFramePr>
        <p:xfrm>
          <a:off x="6686550" y="4125913"/>
          <a:ext cx="492125" cy="560387"/>
        </p:xfrm>
        <a:graphic>
          <a:graphicData uri="http://schemas.openxmlformats.org/presentationml/2006/ole">
            <p:oleObj spid="_x0000_s13324" name="Rovnice" r:id="rId15" imgW="19044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2200" b="1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Příklad návrhu regulátoru (regulace rychlosti malého ss motoru)</a:t>
            </a:r>
            <a:endParaRPr lang="cs-CZ" sz="2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39725" y="466725"/>
            <a:ext cx="82296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indent="-457200">
              <a:buFontTx/>
              <a:buAutoNum type="arabicPeriod" startAt="3"/>
              <a:defRPr/>
            </a:pPr>
            <a:r>
              <a:rPr lang="cs-CZ" sz="2000" b="1" kern="0" dirty="0">
                <a:solidFill>
                  <a:schemeClr val="tx2"/>
                </a:solidFill>
              </a:rPr>
              <a:t>kompenzace „poruchy“</a:t>
            </a:r>
          </a:p>
          <a:p>
            <a:pPr marL="457200" indent="-457200">
              <a:defRPr/>
            </a:pPr>
            <a:r>
              <a:rPr lang="cs-CZ" sz="2000" kern="0" dirty="0">
                <a:solidFill>
                  <a:schemeClr val="tx2"/>
                </a:solidFill>
              </a:rPr>
              <a:t>místo celého </a:t>
            </a:r>
            <a:r>
              <a:rPr lang="cs-CZ" sz="2000" kern="0" dirty="0" err="1">
                <a:solidFill>
                  <a:schemeClr val="tx2"/>
                </a:solidFill>
              </a:rPr>
              <a:t>Fm</a:t>
            </a:r>
            <a:r>
              <a:rPr lang="cs-CZ" sz="2000" kern="0" dirty="0">
                <a:solidFill>
                  <a:schemeClr val="tx2"/>
                </a:solidFill>
              </a:rPr>
              <a:t> zpravidla stačí jeho statické zesílení (vyhneme se problémům s derivací )</a:t>
            </a:r>
          </a:p>
        </p:txBody>
      </p:sp>
      <p:pic>
        <p:nvPicPr>
          <p:cNvPr id="2560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4163"/>
            <a:ext cx="9144000" cy="530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Ffwd</a:t>
            </a:r>
            <a:r>
              <a:rPr lang="cs-CZ" dirty="0" smtClean="0"/>
              <a:t> na w 1/</a:t>
            </a:r>
            <a:r>
              <a:rPr lang="cs-CZ" dirty="0" err="1" smtClean="0"/>
              <a:t>Fsoustavy</a:t>
            </a:r>
            <a:endParaRPr lang="cs-CZ" dirty="0" smtClean="0"/>
          </a:p>
          <a:p>
            <a:r>
              <a:rPr lang="cs-CZ" dirty="0" smtClean="0"/>
              <a:t>Dtto na poruchu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PI*(1+</a:t>
            </a:r>
            <a:r>
              <a:rPr lang="cs-CZ" dirty="0" err="1" smtClean="0"/>
              <a:t>pTd</a:t>
            </a:r>
            <a:r>
              <a:rPr lang="cs-CZ" dirty="0" smtClean="0"/>
              <a:t>)</a:t>
            </a:r>
          </a:p>
          <a:p>
            <a:r>
              <a:rPr lang="cs-CZ" dirty="0" smtClean="0"/>
              <a:t>Derivace sumu, skoku - </a:t>
            </a:r>
            <a:r>
              <a:rPr lang="cs-CZ" dirty="0" smtClean="0"/>
              <a:t>Filtrovat jen </a:t>
            </a:r>
            <a:r>
              <a:rPr lang="cs-CZ" dirty="0" err="1" smtClean="0"/>
              <a:t>signal</a:t>
            </a:r>
            <a:r>
              <a:rPr lang="cs-CZ" dirty="0" smtClean="0"/>
              <a:t> pro derivaci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Omezovač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439738" y="1801813"/>
            <a:ext cx="8247062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200">
                <a:solidFill>
                  <a:schemeClr val="tx2"/>
                </a:solidFill>
              </a:rPr>
              <a:t>Na omezen</a:t>
            </a:r>
            <a:r>
              <a:rPr lang="cs-CZ" sz="2200">
                <a:solidFill>
                  <a:schemeClr val="tx2"/>
                </a:solidFill>
              </a:rPr>
              <a:t>í např. nadproudu musí být omezovač před</a:t>
            </a:r>
            <a:r>
              <a:rPr lang="en-US" sz="2200">
                <a:solidFill>
                  <a:schemeClr val="tx2"/>
                </a:solidFill>
              </a:rPr>
              <a:t/>
            </a:r>
            <a:br>
              <a:rPr lang="en-US" sz="2200">
                <a:solidFill>
                  <a:schemeClr val="tx2"/>
                </a:solidFill>
              </a:rPr>
            </a:br>
            <a:r>
              <a:rPr lang="en-US" sz="2200">
                <a:solidFill>
                  <a:schemeClr val="tx2"/>
                </a:solidFill>
              </a:rPr>
              <a:t/>
            </a:r>
            <a:br>
              <a:rPr lang="en-US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>e=iw-i; %regulacni odchylka</a:t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>sum=sum+1/Taur*e*dt; %integrace reg. odchylky</a:t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>ur=kr*(e+sum);</a:t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/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>if ur&gt;urmax ur=urmax; end;</a:t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>if ur&lt;-urmax ur=-urmax; end;</a:t>
            </a:r>
            <a:br>
              <a:rPr lang="cs-CZ" sz="2200">
                <a:solidFill>
                  <a:schemeClr val="tx2"/>
                </a:solidFill>
              </a:rPr>
            </a:br>
            <a:endParaRPr lang="cs-CZ" sz="22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prube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Omezovač</a:t>
            </a: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439738" y="1801813"/>
            <a:ext cx="8247062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e=iw-i; %regulacni odchylka</a:t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rgbClr val="FF0000"/>
                </a:solidFill>
              </a:rPr>
              <a:t>if abs(ur)&lt;urmax</a:t>
            </a:r>
            <a:r>
              <a:rPr lang="cs-CZ" sz="2200">
                <a:solidFill>
                  <a:schemeClr val="tx2"/>
                </a:solidFill>
              </a:rPr>
              <a:t> sum=sum+1/Taur*e*dt; end</a:t>
            </a:r>
            <a:r>
              <a:rPr lang="en-US" sz="2200">
                <a:solidFill>
                  <a:schemeClr val="tx2"/>
                </a:solidFill>
              </a:rPr>
              <a:t>; </a:t>
            </a:r>
            <a:r>
              <a:rPr lang="cs-CZ" sz="2200">
                <a:solidFill>
                  <a:schemeClr val="tx2"/>
                </a:solidFill>
              </a:rPr>
              <a:t>%integrace reg. odchylky</a:t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>ur=kr*(e+sum);</a:t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/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>if ur&gt;urmax ur=urmax; end;</a:t>
            </a:r>
            <a:br>
              <a:rPr lang="cs-CZ" sz="2200">
                <a:solidFill>
                  <a:schemeClr val="tx2"/>
                </a:solidFill>
              </a:rPr>
            </a:br>
            <a:r>
              <a:rPr lang="cs-CZ" sz="2200">
                <a:solidFill>
                  <a:schemeClr val="tx2"/>
                </a:solidFill>
              </a:rPr>
              <a:t>if ur&lt;-urmax ur=-urmax; end;</a:t>
            </a:r>
            <a:br>
              <a:rPr lang="cs-CZ" sz="2200">
                <a:solidFill>
                  <a:schemeClr val="tx2"/>
                </a:solidFill>
              </a:rPr>
            </a:br>
            <a:endParaRPr lang="cs-CZ" sz="22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prube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1682"/>
          </a:xfrm>
        </p:spPr>
        <p:txBody>
          <a:bodyPr/>
          <a:lstStyle/>
          <a:p>
            <a:r>
              <a:rPr lang="cs-CZ" dirty="0" err="1" smtClean="0"/>
              <a:t>Drag</a:t>
            </a:r>
            <a:r>
              <a:rPr lang="cs-CZ" dirty="0" smtClean="0"/>
              <a:t> </a:t>
            </a:r>
            <a:r>
              <a:rPr lang="cs-CZ" dirty="0" err="1" smtClean="0"/>
              <a:t>race</a:t>
            </a:r>
            <a:r>
              <a:rPr lang="cs-CZ" dirty="0" smtClean="0"/>
              <a:t> v lineární regulaci</a:t>
            </a:r>
            <a:endParaRPr lang="cs-CZ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1680" y="1041316"/>
            <a:ext cx="3322320" cy="1417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 descr="Výsledek obrázku pro porsche silhouet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1186799"/>
            <a:ext cx="3759200" cy="1204551"/>
          </a:xfrm>
          <a:prstGeom prst="rect">
            <a:avLst/>
          </a:prstGeom>
          <a:noFill/>
        </p:spPr>
      </p:pic>
      <p:sp>
        <p:nvSpPr>
          <p:cNvPr id="6" name="Nadpis 1"/>
          <p:cNvSpPr txBox="1">
            <a:spLocks/>
          </p:cNvSpPr>
          <p:nvPr/>
        </p:nvSpPr>
        <p:spPr bwMode="auto">
          <a:xfrm>
            <a:off x="4135120" y="1361440"/>
            <a:ext cx="119888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vs.</a:t>
            </a:r>
            <a:endParaRPr kumimoji="0" lang="cs-CZ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" y="2456888"/>
            <a:ext cx="7833360" cy="4408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836613"/>
            <a:ext cx="7700962" cy="2947987"/>
          </a:xfrm>
        </p:spPr>
        <p:txBody>
          <a:bodyPr/>
          <a:lstStyle/>
          <a:p>
            <a:pPr eaLnBrk="1" hangingPunct="1"/>
            <a:r>
              <a:rPr lang="cs-CZ" b="1" smtClean="0"/>
              <a:t/>
            </a:r>
            <a:br>
              <a:rPr lang="cs-CZ" b="1" smtClean="0"/>
            </a:br>
            <a:r>
              <a:rPr lang="cs-CZ" b="1" smtClean="0"/>
              <a:t>F1=50(1+p1e-4)</a:t>
            </a:r>
            <a:br>
              <a:rPr lang="cs-CZ" b="1" smtClean="0"/>
            </a:br>
            <a:r>
              <a:rPr lang="cs-CZ" b="1" smtClean="0"/>
              <a:t>F2=1/(1+p0,05)</a:t>
            </a:r>
          </a:p>
        </p:txBody>
      </p:sp>
      <p:sp>
        <p:nvSpPr>
          <p:cNvPr id="3" name="Nadpis 1"/>
          <p:cNvSpPr txBox="1">
            <a:spLocks/>
          </p:cNvSpPr>
          <p:nvPr/>
        </p:nvSpPr>
        <p:spPr bwMode="auto">
          <a:xfrm>
            <a:off x="457200" y="274638"/>
            <a:ext cx="8229600" cy="761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Jiné metody návrhu regulátorů</a:t>
            </a:r>
            <a:endParaRPr kumimoji="0" lang="cs-CZ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fcharky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1600"/>
            <a:ext cx="9275763" cy="696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Line 6"/>
          <p:cNvSpPr>
            <a:spLocks noChangeShapeType="1"/>
          </p:cNvSpPr>
          <p:nvPr/>
        </p:nvSpPr>
        <p:spPr bwMode="auto">
          <a:xfrm>
            <a:off x="5184775" y="1085850"/>
            <a:ext cx="0" cy="408781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72" name="Line 7"/>
          <p:cNvSpPr>
            <a:spLocks noChangeShapeType="1"/>
          </p:cNvSpPr>
          <p:nvPr/>
        </p:nvSpPr>
        <p:spPr bwMode="auto">
          <a:xfrm>
            <a:off x="5184775" y="5165725"/>
            <a:ext cx="0" cy="8112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7173" name="Line 8"/>
          <p:cNvSpPr>
            <a:spLocks noChangeShapeType="1"/>
          </p:cNvSpPr>
          <p:nvPr/>
        </p:nvSpPr>
        <p:spPr bwMode="auto">
          <a:xfrm>
            <a:off x="1227138" y="5970588"/>
            <a:ext cx="40433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74" name="Text Box 9"/>
          <p:cNvSpPr txBox="1">
            <a:spLocks noChangeArrowheads="1"/>
          </p:cNvSpPr>
          <p:nvPr/>
        </p:nvSpPr>
        <p:spPr bwMode="auto">
          <a:xfrm>
            <a:off x="5310188" y="5322888"/>
            <a:ext cx="95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Symbol" pitchFamily="18" charset="2"/>
              </a:rPr>
              <a:t>j</a:t>
            </a:r>
            <a:r>
              <a:rPr lang="cs-CZ" baseline="-25000"/>
              <a:t>B</a:t>
            </a:r>
            <a:r>
              <a:rPr lang="cs-CZ"/>
              <a:t>=65°</a:t>
            </a:r>
          </a:p>
        </p:txBody>
      </p:sp>
      <p:sp>
        <p:nvSpPr>
          <p:cNvPr id="7175" name="Line 10"/>
          <p:cNvSpPr>
            <a:spLocks noChangeShapeType="1"/>
          </p:cNvSpPr>
          <p:nvPr/>
        </p:nvSpPr>
        <p:spPr bwMode="auto">
          <a:xfrm>
            <a:off x="1270000" y="1968500"/>
            <a:ext cx="50561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7176" name="Line 11"/>
          <p:cNvSpPr>
            <a:spLocks noChangeShapeType="1"/>
          </p:cNvSpPr>
          <p:nvPr/>
        </p:nvSpPr>
        <p:spPr bwMode="auto">
          <a:xfrm>
            <a:off x="4335463" y="1709738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7177" name="Text Box 12"/>
          <p:cNvSpPr txBox="1">
            <a:spLocks noChangeArrowheads="1"/>
          </p:cNvSpPr>
          <p:nvPr/>
        </p:nvSpPr>
        <p:spPr bwMode="auto">
          <a:xfrm>
            <a:off x="4078288" y="1236663"/>
            <a:ext cx="1077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Symbol" pitchFamily="18" charset="2"/>
              </a:rPr>
              <a:t>1</a:t>
            </a:r>
            <a:r>
              <a:rPr lang="cs-CZ"/>
              <a:t>dekáda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6770688" y="563563"/>
            <a:ext cx="14589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dirty="0" err="1">
                <a:latin typeface="+mn-lt"/>
              </a:rPr>
              <a:t>kr</a:t>
            </a:r>
            <a:r>
              <a:rPr lang="cs-CZ" sz="2400" dirty="0">
                <a:latin typeface="+mn-lt"/>
              </a:rPr>
              <a:t>=3,2</a:t>
            </a:r>
          </a:p>
          <a:p>
            <a:pPr>
              <a:spcBef>
                <a:spcPct val="50000"/>
              </a:spcBef>
              <a:defRPr/>
            </a:pPr>
            <a:r>
              <a:rPr lang="cs-CZ" sz="2400" b="1" dirty="0" err="1">
                <a:latin typeface="Symbol" pitchFamily="18" charset="2"/>
              </a:rPr>
              <a:t>t</a:t>
            </a:r>
            <a:r>
              <a:rPr lang="cs-CZ" sz="2400" dirty="0" err="1">
                <a:latin typeface="+mn-lt"/>
              </a:rPr>
              <a:t>r</a:t>
            </a:r>
            <a:r>
              <a:rPr lang="cs-CZ" sz="2400" dirty="0">
                <a:latin typeface="+mn-lt"/>
              </a:rPr>
              <a:t>=0,003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prube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15950"/>
          </a:xfrm>
        </p:spPr>
        <p:txBody>
          <a:bodyPr/>
          <a:lstStyle/>
          <a:p>
            <a:pPr eaLnBrk="1" hangingPunct="1"/>
            <a:r>
              <a:rPr lang="cs-CZ" sz="2400" smtClean="0"/>
              <a:t>Optimální modul, symetrické optimum</a:t>
            </a:r>
            <a:r>
              <a:rPr lang="cs-CZ" sz="3200" smtClean="0"/>
              <a:t> </a:t>
            </a:r>
            <a:r>
              <a:rPr lang="cs-CZ" sz="2400" smtClean="0"/>
              <a:t>(Siemens)</a:t>
            </a:r>
            <a:br>
              <a:rPr lang="cs-CZ" sz="2400" smtClean="0"/>
            </a:br>
            <a:r>
              <a:rPr lang="cs-CZ" sz="1400" smtClean="0"/>
              <a:t>Automatická regulace v elektrických pohonech / Karel Zeman ; Luděk Spíral. 1.část. -- 1. vyd.. -- Plzeň : VŠSE, 1987. -- 220 s</a:t>
            </a:r>
          </a:p>
        </p:txBody>
      </p:sp>
      <p:pic>
        <p:nvPicPr>
          <p:cNvPr id="9219" name="Picture 34" descr="OM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08100"/>
            <a:ext cx="9144000" cy="554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35"/>
          <p:cNvSpPr>
            <a:spLocks noChangeArrowheads="1"/>
          </p:cNvSpPr>
          <p:nvPr/>
        </p:nvSpPr>
        <p:spPr bwMode="auto">
          <a:xfrm>
            <a:off x="215900" y="4927600"/>
            <a:ext cx="8788400" cy="968375"/>
          </a:xfrm>
          <a:prstGeom prst="rect">
            <a:avLst/>
          </a:prstGeom>
          <a:noFill/>
          <a:ln w="2857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1836738"/>
          </a:xfrm>
        </p:spPr>
        <p:txBody>
          <a:bodyPr/>
          <a:lstStyle/>
          <a:p>
            <a:pPr eaLnBrk="1" hangingPunct="1"/>
            <a:r>
              <a:rPr lang="cs-CZ" sz="1600" smtClean="0"/>
              <a:t>T1=0,05s</a:t>
            </a:r>
          </a:p>
          <a:p>
            <a:pPr eaLnBrk="1" hangingPunct="1"/>
            <a:r>
              <a:rPr lang="cs-CZ" sz="1600" smtClean="0"/>
              <a:t>T</a:t>
            </a:r>
            <a:r>
              <a:rPr lang="cs-CZ" sz="1600" smtClean="0">
                <a:latin typeface="Symbol" pitchFamily="18" charset="2"/>
              </a:rPr>
              <a:t>s</a:t>
            </a:r>
            <a:r>
              <a:rPr lang="cs-CZ" sz="1600" smtClean="0"/>
              <a:t>=0,0001s</a:t>
            </a:r>
          </a:p>
          <a:p>
            <a:pPr eaLnBrk="1" hangingPunct="1"/>
            <a:r>
              <a:rPr lang="cs-CZ" sz="1600" smtClean="0"/>
              <a:t>k</a:t>
            </a:r>
            <a:r>
              <a:rPr lang="cs-CZ" sz="1600" baseline="-25000" smtClean="0"/>
              <a:t>k</a:t>
            </a:r>
            <a:r>
              <a:rPr lang="cs-CZ" sz="1600" smtClean="0"/>
              <a:t>=k</a:t>
            </a:r>
            <a:r>
              <a:rPr lang="cs-CZ" sz="1600" smtClean="0">
                <a:latin typeface="Symbol" pitchFamily="18" charset="2"/>
              </a:rPr>
              <a:t>t</a:t>
            </a:r>
            <a:r>
              <a:rPr lang="cs-CZ" sz="1600" smtClean="0"/>
              <a:t>=1 (korekční koeficienty pro přesnější výpočet)</a:t>
            </a:r>
          </a:p>
          <a:p>
            <a:pPr eaLnBrk="1" hangingPunct="1"/>
            <a:r>
              <a:rPr lang="cs-CZ" sz="1600" smtClean="0"/>
              <a:t>ks=50 </a:t>
            </a:r>
          </a:p>
          <a:p>
            <a:pPr eaLnBrk="1" hangingPunct="1"/>
            <a:r>
              <a:rPr lang="cs-CZ" sz="1600" smtClean="0"/>
              <a:t>kc=1</a:t>
            </a:r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  <a:p>
            <a:pPr eaLnBrk="1" hangingPunct="1"/>
            <a:endParaRPr lang="cs-CZ" sz="1600" smtClean="0"/>
          </a:p>
        </p:txBody>
      </p:sp>
      <p:graphicFrame>
        <p:nvGraphicFramePr>
          <p:cNvPr id="1026" name="Rectangle 4"/>
          <p:cNvGraphicFramePr>
            <a:graphicFrameLocks/>
          </p:cNvGraphicFramePr>
          <p:nvPr>
            <p:ph sz="quarter" idx="2"/>
          </p:nvPr>
        </p:nvGraphicFramePr>
        <p:xfrm>
          <a:off x="5027613" y="1600200"/>
          <a:ext cx="3279775" cy="2185988"/>
        </p:xfrm>
        <a:graphic>
          <a:graphicData uri="http://schemas.openxmlformats.org/presentationml/2006/ole">
            <p:oleObj spid="_x0000_s39938" name="Rovnice" r:id="rId3" imgW="0" imgH="0" progId="Equation.3">
              <p:embed/>
            </p:oleObj>
          </a:graphicData>
        </a:graphic>
      </p:graphicFrame>
      <p:graphicFrame>
        <p:nvGraphicFramePr>
          <p:cNvPr id="1027" name="Object 7"/>
          <p:cNvGraphicFramePr>
            <a:graphicFrameLocks noChangeAspect="1"/>
          </p:cNvGraphicFramePr>
          <p:nvPr>
            <p:ph sz="quarter" idx="3"/>
          </p:nvPr>
        </p:nvGraphicFramePr>
        <p:xfrm>
          <a:off x="690563" y="3521075"/>
          <a:ext cx="1743075" cy="1011238"/>
        </p:xfrm>
        <a:graphic>
          <a:graphicData uri="http://schemas.openxmlformats.org/presentationml/2006/ole">
            <p:oleObj spid="_x0000_s39939" name="Rovnice" r:id="rId4" imgW="1180800" imgH="685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 descr="fcharky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1279525" y="2033588"/>
            <a:ext cx="47561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44" name="Line 5"/>
          <p:cNvSpPr>
            <a:spLocks noChangeShapeType="1"/>
          </p:cNvSpPr>
          <p:nvPr/>
        </p:nvSpPr>
        <p:spPr bwMode="auto">
          <a:xfrm>
            <a:off x="1290638" y="5691188"/>
            <a:ext cx="4927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45" name="Line 6"/>
          <p:cNvSpPr>
            <a:spLocks noChangeShapeType="1"/>
          </p:cNvSpPr>
          <p:nvPr/>
        </p:nvSpPr>
        <p:spPr bwMode="auto">
          <a:xfrm>
            <a:off x="5357813" y="5045075"/>
            <a:ext cx="0" cy="646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0246" name="Text Box 7"/>
          <p:cNvSpPr txBox="1">
            <a:spLocks noChangeArrowheads="1"/>
          </p:cNvSpPr>
          <p:nvPr/>
        </p:nvSpPr>
        <p:spPr bwMode="auto">
          <a:xfrm>
            <a:off x="5729288" y="4911725"/>
            <a:ext cx="1700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Symbol" pitchFamily="18" charset="2"/>
              </a:rPr>
              <a:t>j</a:t>
            </a:r>
            <a:r>
              <a:rPr lang="cs-CZ" baseline="-25000"/>
              <a:t>B</a:t>
            </a:r>
            <a:r>
              <a:rPr lang="cs-CZ"/>
              <a:t>=64°/ 38°</a:t>
            </a:r>
          </a:p>
        </p:txBody>
      </p:sp>
      <p:sp>
        <p:nvSpPr>
          <p:cNvPr id="10247" name="Line 9"/>
          <p:cNvSpPr>
            <a:spLocks noChangeShapeType="1"/>
          </p:cNvSpPr>
          <p:nvPr/>
        </p:nvSpPr>
        <p:spPr bwMode="auto">
          <a:xfrm>
            <a:off x="5357813" y="1484313"/>
            <a:ext cx="0" cy="35496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48" name="Line 10"/>
          <p:cNvSpPr>
            <a:spLocks noChangeShapeType="1"/>
          </p:cNvSpPr>
          <p:nvPr/>
        </p:nvSpPr>
        <p:spPr bwMode="auto">
          <a:xfrm>
            <a:off x="5605463" y="1493838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49" name="Line 11"/>
          <p:cNvSpPr>
            <a:spLocks noChangeShapeType="1"/>
          </p:cNvSpPr>
          <p:nvPr/>
        </p:nvSpPr>
        <p:spPr bwMode="auto">
          <a:xfrm>
            <a:off x="5087938" y="1493838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50" name="Line 12"/>
          <p:cNvSpPr>
            <a:spLocks noChangeShapeType="1"/>
          </p:cNvSpPr>
          <p:nvPr/>
        </p:nvSpPr>
        <p:spPr bwMode="auto">
          <a:xfrm>
            <a:off x="5086350" y="1543050"/>
            <a:ext cx="266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0251" name="Line 13"/>
          <p:cNvSpPr>
            <a:spLocks noChangeShapeType="1"/>
          </p:cNvSpPr>
          <p:nvPr/>
        </p:nvSpPr>
        <p:spPr bwMode="auto">
          <a:xfrm>
            <a:off x="5334000" y="1543050"/>
            <a:ext cx="266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0252" name="Text Box 14"/>
          <p:cNvSpPr txBox="1">
            <a:spLocks noChangeArrowheads="1"/>
          </p:cNvSpPr>
          <p:nvPr/>
        </p:nvSpPr>
        <p:spPr bwMode="auto">
          <a:xfrm>
            <a:off x="4610100" y="904875"/>
            <a:ext cx="13716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400"/>
              <a:t>Stejné vzdálenosti</a:t>
            </a:r>
            <a:endParaRPr lang="cs-CZ" sz="14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rube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15950"/>
          </a:xfrm>
        </p:spPr>
        <p:txBody>
          <a:bodyPr/>
          <a:lstStyle/>
          <a:p>
            <a:pPr eaLnBrk="1" hangingPunct="1"/>
            <a:r>
              <a:rPr lang="cs-CZ" sz="3200" smtClean="0"/>
              <a:t>Optimální modul, symetrické optimum</a:t>
            </a:r>
            <a:br>
              <a:rPr lang="cs-CZ" sz="3200" smtClean="0"/>
            </a:br>
            <a:r>
              <a:rPr lang="cs-CZ" sz="1400" smtClean="0"/>
              <a:t>Automatická regulace v elektrických pohonech / Karel Zeman ; Luděk Spíral. 1.část. -- 1. vyd.. -- Plzeň : VŠSE, 1987. -- 220 s</a:t>
            </a:r>
          </a:p>
        </p:txBody>
      </p:sp>
      <p:pic>
        <p:nvPicPr>
          <p:cNvPr id="12291" name="Picture 3" descr="OM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08100"/>
            <a:ext cx="9144000" cy="554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31775" y="3146425"/>
            <a:ext cx="8788400" cy="968375"/>
          </a:xfrm>
          <a:prstGeom prst="rect">
            <a:avLst/>
          </a:prstGeom>
          <a:noFill/>
          <a:ln w="2857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3" descr="fcharky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Line 3"/>
          <p:cNvSpPr>
            <a:spLocks noChangeShapeType="1"/>
          </p:cNvSpPr>
          <p:nvPr/>
        </p:nvSpPr>
        <p:spPr bwMode="auto">
          <a:xfrm>
            <a:off x="1279525" y="2033588"/>
            <a:ext cx="47561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>
            <a:off x="1290638" y="5691188"/>
            <a:ext cx="4927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5357813" y="5045075"/>
            <a:ext cx="0" cy="646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5729288" y="4911725"/>
            <a:ext cx="1700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Symbol" pitchFamily="18" charset="2"/>
              </a:rPr>
              <a:t>j</a:t>
            </a:r>
            <a:r>
              <a:rPr lang="cs-CZ" baseline="-25000"/>
              <a:t>B</a:t>
            </a:r>
            <a:r>
              <a:rPr lang="cs-CZ"/>
              <a:t>=64°</a:t>
            </a: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5357813" y="1846263"/>
            <a:ext cx="0" cy="31877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prube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4" descr="prubehITA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44575"/>
            <a:ext cx="7319963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200" smtClean="0"/>
              <a:t>ITAE (</a:t>
            </a:r>
            <a:r>
              <a:rPr lang="en-US" sz="3200" smtClean="0"/>
              <a:t>Integral of Time and Absolute Error</a:t>
            </a:r>
            <a:r>
              <a:rPr lang="cs-CZ" sz="3200" smtClean="0"/>
              <a:t>)</a:t>
            </a:r>
          </a:p>
        </p:txBody>
      </p:sp>
      <p:graphicFrame>
        <p:nvGraphicFramePr>
          <p:cNvPr id="2050" name="Object 32"/>
          <p:cNvGraphicFramePr>
            <a:graphicFrameLocks noChangeAspect="1"/>
          </p:cNvGraphicFramePr>
          <p:nvPr>
            <p:ph idx="1"/>
          </p:nvPr>
        </p:nvGraphicFramePr>
        <p:xfrm>
          <a:off x="6764338" y="2611438"/>
          <a:ext cx="2130425" cy="2790825"/>
        </p:xfrm>
        <a:graphic>
          <a:graphicData uri="http://schemas.openxmlformats.org/presentationml/2006/ole">
            <p:oleObj spid="_x0000_s40962" name="Rovnice" r:id="rId4" imgW="1104840" imgH="14475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368300" y="0"/>
            <a:ext cx="8229600" cy="825500"/>
          </a:xfrm>
        </p:spPr>
        <p:txBody>
          <a:bodyPr/>
          <a:lstStyle/>
          <a:p>
            <a:r>
              <a:rPr lang="cs-CZ" sz="2400" smtClean="0"/>
              <a:t>přechodové charky v závislosti na kr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0675" y="906463"/>
            <a:ext cx="65341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5225" y="2798763"/>
            <a:ext cx="65341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5575" y="4475163"/>
            <a:ext cx="65341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368300" y="0"/>
            <a:ext cx="8229600" cy="825500"/>
          </a:xfrm>
        </p:spPr>
        <p:txBody>
          <a:bodyPr/>
          <a:lstStyle/>
          <a:p>
            <a:r>
              <a:rPr lang="cs-CZ" sz="2400" smtClean="0"/>
              <a:t>přechodové charky v závislosti na kr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58888"/>
            <a:ext cx="9144000" cy="559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44600"/>
            <a:ext cx="933450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smtClean="0"/>
              <a:t>velikost integr</a:t>
            </a:r>
            <a:r>
              <a:rPr lang="cs-CZ" sz="2400" smtClean="0"/>
              <a:t>álu odchylky v závislosti na metodě a kr</a:t>
            </a:r>
          </a:p>
        </p:txBody>
      </p:sp>
      <p:sp>
        <p:nvSpPr>
          <p:cNvPr id="9" name="Zaoblený obdélníkový popisek 8"/>
          <p:cNvSpPr/>
          <p:nvPr/>
        </p:nvSpPr>
        <p:spPr>
          <a:xfrm>
            <a:off x="5486400" y="2463800"/>
            <a:ext cx="1346200" cy="546100"/>
          </a:xfrm>
          <a:prstGeom prst="wedgeRoundRectCallout">
            <a:avLst>
              <a:gd name="adj1" fmla="val 2752"/>
              <a:gd name="adj2" fmla="val 109012"/>
              <a:gd name="adj3" fmla="val 16667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da-DK" dirty="0">
                <a:solidFill>
                  <a:schemeClr val="tx1"/>
                </a:solidFill>
              </a:rPr>
              <a:t>kr =</a:t>
            </a:r>
            <a:r>
              <a:rPr lang="cs-CZ" dirty="0">
                <a:solidFill>
                  <a:schemeClr val="tx1"/>
                </a:solidFill>
              </a:rPr>
              <a:t> 16,59</a:t>
            </a:r>
            <a:endParaRPr lang="da-DK" dirty="0">
              <a:solidFill>
                <a:schemeClr val="tx1"/>
              </a:solidFill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6261100" y="3784600"/>
            <a:ext cx="1206500" cy="533400"/>
          </a:xfrm>
          <a:prstGeom prst="wedgeRoundRectCallout">
            <a:avLst>
              <a:gd name="adj1" fmla="val -17675"/>
              <a:gd name="adj2" fmla="val 86310"/>
              <a:gd name="adj3" fmla="val 16667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da-DK" dirty="0">
                <a:solidFill>
                  <a:schemeClr val="tx1"/>
                </a:solidFill>
              </a:rPr>
              <a:t>kr =</a:t>
            </a:r>
            <a:r>
              <a:rPr lang="cs-CZ" dirty="0">
                <a:solidFill>
                  <a:schemeClr val="tx1"/>
                </a:solidFill>
              </a:rPr>
              <a:t> 24</a:t>
            </a:r>
            <a:endParaRPr lang="da-DK" dirty="0">
              <a:solidFill>
                <a:schemeClr val="tx1"/>
              </a:solidFill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5486400" y="4711700"/>
            <a:ext cx="1346200" cy="546100"/>
          </a:xfrm>
          <a:prstGeom prst="wedgeRoundRectCallout">
            <a:avLst>
              <a:gd name="adj1" fmla="val 2752"/>
              <a:gd name="adj2" fmla="val 109012"/>
              <a:gd name="adj3" fmla="val 16667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da-DK" dirty="0">
                <a:solidFill>
                  <a:schemeClr val="tx1"/>
                </a:solidFill>
              </a:rPr>
              <a:t>kr =</a:t>
            </a:r>
            <a:r>
              <a:rPr lang="cs-CZ" dirty="0">
                <a:solidFill>
                  <a:schemeClr val="tx1"/>
                </a:solidFill>
              </a:rPr>
              <a:t> 16,59</a:t>
            </a:r>
            <a:endParaRPr lang="da-DK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smtClean="0"/>
              <a:t>přechodové charky v závislosti na metodě ITAE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57300"/>
            <a:ext cx="9145588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smtClean="0"/>
              <a:t>ITAE</a:t>
            </a:r>
            <a:r>
              <a:rPr lang="en-US" sz="2400" smtClean="0"/>
              <a:t> </a:t>
            </a:r>
            <a:r>
              <a:rPr lang="cs-CZ" sz="2400" smtClean="0"/>
              <a:t>  </a:t>
            </a:r>
            <a:r>
              <a:rPr lang="cs-CZ" sz="2800" smtClean="0"/>
              <a:t>∫</a:t>
            </a:r>
            <a:r>
              <a:rPr lang="en-US" sz="2400" smtClean="0"/>
              <a:t>|e|dt= f(kr,Tr</a:t>
            </a:r>
            <a:r>
              <a:rPr lang="cs-CZ" sz="2400" smtClean="0"/>
              <a:t>)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63" y="1247775"/>
            <a:ext cx="9015412" cy="552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aoblený obdélníkový popisek 4"/>
          <p:cNvSpPr/>
          <p:nvPr/>
        </p:nvSpPr>
        <p:spPr>
          <a:xfrm>
            <a:off x="6489700" y="825500"/>
            <a:ext cx="1346200" cy="838200"/>
          </a:xfrm>
          <a:prstGeom prst="wedgeRoundRectCallout">
            <a:avLst>
              <a:gd name="adj1" fmla="val -64229"/>
              <a:gd name="adj2" fmla="val 380789"/>
              <a:gd name="adj3" fmla="val 16667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da-DK" dirty="0">
                <a:solidFill>
                  <a:schemeClr val="tx1"/>
                </a:solidFill>
              </a:rPr>
              <a:t>kr =</a:t>
            </a:r>
            <a:r>
              <a:rPr lang="cs-CZ" dirty="0">
                <a:solidFill>
                  <a:schemeClr val="tx1"/>
                </a:solidFill>
              </a:rPr>
              <a:t> 23,7</a:t>
            </a:r>
          </a:p>
          <a:p>
            <a:pPr>
              <a:defRPr/>
            </a:pPr>
            <a:r>
              <a:rPr lang="cs-CZ" dirty="0" err="1">
                <a:solidFill>
                  <a:schemeClr val="tx1"/>
                </a:solidFill>
              </a:rPr>
              <a:t>Tr</a:t>
            </a:r>
            <a:r>
              <a:rPr lang="cs-CZ" dirty="0">
                <a:solidFill>
                  <a:schemeClr val="tx1"/>
                </a:solidFill>
              </a:rPr>
              <a:t>=0,0008</a:t>
            </a:r>
          </a:p>
          <a:p>
            <a:pPr>
              <a:defRPr/>
            </a:pPr>
            <a:endParaRPr lang="da-DK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smtClean="0"/>
              <a:t>přechodová charakteristika soustavy pro PI navržený podle ITAE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6625" y="1882775"/>
            <a:ext cx="737235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Geometrické místo kořenů</a:t>
            </a:r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>
            <p:ph idx="1"/>
          </p:nvPr>
        </p:nvGraphicFramePr>
        <p:xfrm>
          <a:off x="1130300" y="1343025"/>
          <a:ext cx="5103813" cy="1992313"/>
        </p:xfrm>
        <a:graphic>
          <a:graphicData uri="http://schemas.openxmlformats.org/presentationml/2006/ole">
            <p:oleObj spid="_x0000_s41986" name="Rovnice" r:id="rId3" imgW="2374560" imgH="927000" progId="Equation.3">
              <p:embed/>
            </p:oleObj>
          </a:graphicData>
        </a:graphic>
      </p:graphicFrame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879475" y="3914775"/>
            <a:ext cx="7005638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200"/>
              <a:t>Charakteristická rovnice, její kořeny=„póly“</a:t>
            </a:r>
          </a:p>
          <a:p>
            <a:pPr>
              <a:spcBef>
                <a:spcPct val="50000"/>
              </a:spcBef>
            </a:pPr>
            <a:r>
              <a:rPr lang="cs-CZ" sz="2200"/>
              <a:t>reálný kořen </a:t>
            </a:r>
            <a:r>
              <a:rPr lang="cs-CZ" sz="2200">
                <a:latin typeface="Symbol" pitchFamily="18" charset="2"/>
              </a:rPr>
              <a:t>a</a:t>
            </a:r>
            <a:r>
              <a:rPr lang="cs-CZ" sz="2200"/>
              <a:t> </a:t>
            </a:r>
            <a:r>
              <a:rPr lang="cs-CZ" sz="2200">
                <a:cs typeface="Arial" charset="0"/>
              </a:rPr>
              <a:t>→</a:t>
            </a:r>
            <a:r>
              <a:rPr lang="cs-CZ" sz="2200"/>
              <a:t> složka e</a:t>
            </a:r>
            <a:r>
              <a:rPr lang="cs-CZ" sz="2200" baseline="30000">
                <a:latin typeface="Symbol" pitchFamily="18" charset="2"/>
              </a:rPr>
              <a:t>a</a:t>
            </a:r>
            <a:r>
              <a:rPr lang="cs-CZ" sz="2200" baseline="30000"/>
              <a:t>t</a:t>
            </a:r>
          </a:p>
          <a:p>
            <a:pPr>
              <a:spcBef>
                <a:spcPct val="50000"/>
              </a:spcBef>
            </a:pPr>
            <a:r>
              <a:rPr lang="cs-CZ" sz="2200"/>
              <a:t>komplexně sdružené koženy </a:t>
            </a:r>
            <a:r>
              <a:rPr lang="cs-CZ" sz="2200">
                <a:latin typeface="Symbol" pitchFamily="18" charset="2"/>
              </a:rPr>
              <a:t>a</a:t>
            </a:r>
            <a:r>
              <a:rPr lang="en-US" sz="2200">
                <a:cs typeface="Arial" charset="0"/>
              </a:rPr>
              <a:t>±</a:t>
            </a:r>
            <a:r>
              <a:rPr lang="cs-CZ" sz="2200"/>
              <a:t>j</a:t>
            </a:r>
            <a:r>
              <a:rPr lang="cs-CZ" sz="2200">
                <a:latin typeface="Symbol" pitchFamily="18" charset="2"/>
              </a:rPr>
              <a:t>w</a:t>
            </a:r>
            <a:r>
              <a:rPr lang="cs-CZ" sz="2200"/>
              <a:t> → e</a:t>
            </a:r>
            <a:r>
              <a:rPr lang="cs-CZ" sz="2200" baseline="30000">
                <a:latin typeface="Symbol" pitchFamily="18" charset="2"/>
              </a:rPr>
              <a:t>at </a:t>
            </a:r>
            <a:r>
              <a:rPr lang="cs-CZ" sz="2200"/>
              <a:t>sin(</a:t>
            </a:r>
            <a:r>
              <a:rPr lang="cs-CZ" sz="2200">
                <a:latin typeface="Symbol" pitchFamily="18" charset="2"/>
              </a:rPr>
              <a:t>w</a:t>
            </a:r>
            <a:r>
              <a:rPr lang="cs-CZ" sz="2200"/>
              <a:t>t+</a:t>
            </a:r>
            <a:r>
              <a:rPr lang="cs-CZ" sz="2200">
                <a:latin typeface="Symbol" pitchFamily="18" charset="2"/>
              </a:rPr>
              <a:t>j</a:t>
            </a:r>
            <a:r>
              <a:rPr lang="cs-CZ" sz="2200"/>
              <a:t>)</a:t>
            </a:r>
          </a:p>
          <a:p>
            <a:pPr>
              <a:spcBef>
                <a:spcPct val="50000"/>
              </a:spcBef>
            </a:pPr>
            <a:endParaRPr lang="cs-CZ" sz="2200"/>
          </a:p>
          <a:p>
            <a:pPr>
              <a:spcBef>
                <a:spcPct val="50000"/>
              </a:spcBef>
            </a:pPr>
            <a:r>
              <a:rPr lang="cs-CZ" sz="2200">
                <a:latin typeface="Symbol" pitchFamily="18" charset="2"/>
              </a:rPr>
              <a:t>a</a:t>
            </a:r>
            <a:r>
              <a:rPr lang="en-US" sz="2200"/>
              <a:t>&gt;0 – nestabiln</a:t>
            </a:r>
            <a:r>
              <a:rPr lang="cs-CZ" sz="2200"/>
              <a:t>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13"/>
          <p:cNvSpPr>
            <a:spLocks noChangeArrowheads="1"/>
          </p:cNvSpPr>
          <p:nvPr/>
        </p:nvSpPr>
        <p:spPr bwMode="auto">
          <a:xfrm>
            <a:off x="1936750" y="3151188"/>
            <a:ext cx="1144588" cy="1144587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1507" name="AutoShape 14"/>
          <p:cNvSpPr>
            <a:spLocks noChangeArrowheads="1"/>
          </p:cNvSpPr>
          <p:nvPr/>
        </p:nvSpPr>
        <p:spPr bwMode="auto">
          <a:xfrm flipV="1">
            <a:off x="1936750" y="4305300"/>
            <a:ext cx="1144588" cy="1144588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1508" name="AutoShape 15"/>
          <p:cNvSpPr>
            <a:spLocks noChangeArrowheads="1"/>
          </p:cNvSpPr>
          <p:nvPr/>
        </p:nvSpPr>
        <p:spPr bwMode="auto">
          <a:xfrm rot="5400000" flipV="1">
            <a:off x="1944688" y="3135313"/>
            <a:ext cx="1144587" cy="1144587"/>
          </a:xfrm>
          <a:prstGeom prst="rtTriangle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1509" name="AutoShape 16"/>
          <p:cNvSpPr>
            <a:spLocks noChangeArrowheads="1"/>
          </p:cNvSpPr>
          <p:nvPr/>
        </p:nvSpPr>
        <p:spPr bwMode="auto">
          <a:xfrm rot="-5400000">
            <a:off x="1954213" y="4314825"/>
            <a:ext cx="1144588" cy="1144587"/>
          </a:xfrm>
          <a:prstGeom prst="rtTriangle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1510" name="Rectangle 17"/>
          <p:cNvSpPr>
            <a:spLocks noChangeArrowheads="1"/>
          </p:cNvSpPr>
          <p:nvPr/>
        </p:nvSpPr>
        <p:spPr bwMode="auto">
          <a:xfrm>
            <a:off x="3116263" y="3133725"/>
            <a:ext cx="1314450" cy="231775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15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Geometrické místo kořenů</a:t>
            </a:r>
          </a:p>
        </p:txBody>
      </p:sp>
      <p:sp>
        <p:nvSpPr>
          <p:cNvPr id="21512" name="Text Box 4"/>
          <p:cNvSpPr txBox="1">
            <a:spLocks noChangeArrowheads="1"/>
          </p:cNvSpPr>
          <p:nvPr/>
        </p:nvSpPr>
        <p:spPr bwMode="auto">
          <a:xfrm>
            <a:off x="311150" y="1287463"/>
            <a:ext cx="7005638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e</a:t>
            </a:r>
            <a:r>
              <a:rPr lang="cs-CZ" baseline="30000">
                <a:latin typeface="Symbol" pitchFamily="18" charset="2"/>
              </a:rPr>
              <a:t>at </a:t>
            </a:r>
            <a:r>
              <a:rPr lang="cs-CZ"/>
              <a:t>sin(</a:t>
            </a:r>
            <a:r>
              <a:rPr lang="cs-CZ">
                <a:latin typeface="Symbol" pitchFamily="18" charset="2"/>
              </a:rPr>
              <a:t>w</a:t>
            </a:r>
            <a:r>
              <a:rPr lang="cs-CZ"/>
              <a:t>t+</a:t>
            </a:r>
            <a:r>
              <a:rPr lang="cs-CZ">
                <a:latin typeface="Symbol" pitchFamily="18" charset="2"/>
              </a:rPr>
              <a:t>j</a:t>
            </a:r>
            <a:r>
              <a:rPr lang="cs-CZ"/>
              <a:t>) … kmity zaniknou cca za 3/</a:t>
            </a:r>
            <a:r>
              <a:rPr lang="cs-CZ">
                <a:latin typeface="Symbol" pitchFamily="18" charset="2"/>
              </a:rPr>
              <a:t>a</a:t>
            </a:r>
          </a:p>
          <a:p>
            <a:pPr>
              <a:spcBef>
                <a:spcPct val="50000"/>
              </a:spcBef>
            </a:pPr>
            <a:r>
              <a:rPr lang="cs-CZ"/>
              <a:t>perioda kmitů T=2</a:t>
            </a:r>
            <a:r>
              <a:rPr lang="cs-CZ">
                <a:latin typeface="Symbol" pitchFamily="18" charset="2"/>
              </a:rPr>
              <a:t>p/w=6/w</a:t>
            </a:r>
          </a:p>
          <a:p>
            <a:pPr>
              <a:spcBef>
                <a:spcPct val="50000"/>
              </a:spcBef>
            </a:pPr>
            <a:r>
              <a:rPr lang="cs-CZ"/>
              <a:t>pro </a:t>
            </a:r>
            <a:r>
              <a:rPr lang="cs-CZ">
                <a:latin typeface="Symbol" pitchFamily="18" charset="2"/>
              </a:rPr>
              <a:t>a</a:t>
            </a:r>
            <a:r>
              <a:rPr lang="cs-CZ"/>
              <a:t>=</a:t>
            </a:r>
            <a:r>
              <a:rPr lang="cs-CZ">
                <a:latin typeface="Symbol" pitchFamily="18" charset="2"/>
              </a:rPr>
              <a:t>w</a:t>
            </a:r>
            <a:r>
              <a:rPr lang="cs-CZ"/>
              <a:t> kmity zaniknou za T/2, tedy skoro nevzniknou</a:t>
            </a:r>
          </a:p>
        </p:txBody>
      </p:sp>
      <p:sp>
        <p:nvSpPr>
          <p:cNvPr id="21513" name="Line 7"/>
          <p:cNvSpPr>
            <a:spLocks noChangeShapeType="1"/>
          </p:cNvSpPr>
          <p:nvPr/>
        </p:nvSpPr>
        <p:spPr bwMode="auto">
          <a:xfrm>
            <a:off x="3106738" y="2921000"/>
            <a:ext cx="0" cy="31321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1514" name="Line 8"/>
          <p:cNvSpPr>
            <a:spLocks noChangeShapeType="1"/>
          </p:cNvSpPr>
          <p:nvPr/>
        </p:nvSpPr>
        <p:spPr bwMode="auto">
          <a:xfrm>
            <a:off x="1252538" y="4297363"/>
            <a:ext cx="37814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1515" name="Text Box 9"/>
          <p:cNvSpPr txBox="1">
            <a:spLocks noChangeArrowheads="1"/>
          </p:cNvSpPr>
          <p:nvPr/>
        </p:nvSpPr>
        <p:spPr bwMode="auto">
          <a:xfrm>
            <a:off x="3143250" y="2779713"/>
            <a:ext cx="6937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Im</a:t>
            </a:r>
          </a:p>
        </p:txBody>
      </p:sp>
      <p:sp>
        <p:nvSpPr>
          <p:cNvPr id="21516" name="Text Box 10"/>
          <p:cNvSpPr txBox="1">
            <a:spLocks noChangeArrowheads="1"/>
          </p:cNvSpPr>
          <p:nvPr/>
        </p:nvSpPr>
        <p:spPr bwMode="auto">
          <a:xfrm>
            <a:off x="4714875" y="3906838"/>
            <a:ext cx="6937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Re</a:t>
            </a:r>
          </a:p>
        </p:txBody>
      </p:sp>
      <p:sp>
        <p:nvSpPr>
          <p:cNvPr id="21517" name="Line 11"/>
          <p:cNvSpPr>
            <a:spLocks noChangeShapeType="1"/>
          </p:cNvSpPr>
          <p:nvPr/>
        </p:nvSpPr>
        <p:spPr bwMode="auto">
          <a:xfrm flipH="1" flipV="1">
            <a:off x="1954213" y="3160713"/>
            <a:ext cx="1144587" cy="1144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1518" name="Line 12"/>
          <p:cNvSpPr>
            <a:spLocks noChangeShapeType="1"/>
          </p:cNvSpPr>
          <p:nvPr/>
        </p:nvSpPr>
        <p:spPr bwMode="auto">
          <a:xfrm flipH="1">
            <a:off x="1979613" y="4305300"/>
            <a:ext cx="1119187" cy="1119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1519" name="Line 18"/>
          <p:cNvSpPr>
            <a:spLocks noChangeShapeType="1"/>
          </p:cNvSpPr>
          <p:nvPr/>
        </p:nvSpPr>
        <p:spPr bwMode="auto">
          <a:xfrm>
            <a:off x="3098800" y="5867400"/>
            <a:ext cx="11890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20" name="Text Box 19"/>
          <p:cNvSpPr txBox="1">
            <a:spLocks noChangeArrowheads="1"/>
          </p:cNvSpPr>
          <p:nvPr/>
        </p:nvSpPr>
        <p:spPr bwMode="auto">
          <a:xfrm>
            <a:off x="3178175" y="6000750"/>
            <a:ext cx="1171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nestabilní</a:t>
            </a:r>
          </a:p>
        </p:txBody>
      </p:sp>
      <p:sp>
        <p:nvSpPr>
          <p:cNvPr id="21521" name="Line 21"/>
          <p:cNvSpPr>
            <a:spLocks noChangeShapeType="1"/>
          </p:cNvSpPr>
          <p:nvPr/>
        </p:nvSpPr>
        <p:spPr bwMode="auto">
          <a:xfrm flipH="1">
            <a:off x="1900238" y="5867400"/>
            <a:ext cx="11890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22" name="Text Box 22"/>
          <p:cNvSpPr txBox="1">
            <a:spLocks noChangeArrowheads="1"/>
          </p:cNvSpPr>
          <p:nvPr/>
        </p:nvSpPr>
        <p:spPr bwMode="auto">
          <a:xfrm>
            <a:off x="2068513" y="6010275"/>
            <a:ext cx="1171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stabilní</a:t>
            </a:r>
          </a:p>
        </p:txBody>
      </p:sp>
      <p:sp>
        <p:nvSpPr>
          <p:cNvPr id="21523" name="AutoShape 23"/>
          <p:cNvSpPr>
            <a:spLocks noChangeArrowheads="1"/>
          </p:cNvSpPr>
          <p:nvPr/>
        </p:nvSpPr>
        <p:spPr bwMode="auto">
          <a:xfrm>
            <a:off x="425450" y="3311525"/>
            <a:ext cx="1349375" cy="682625"/>
          </a:xfrm>
          <a:prstGeom prst="wedgeRoundRectCallout">
            <a:avLst>
              <a:gd name="adj1" fmla="val 70472"/>
              <a:gd name="adj2" fmla="val 1418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600"/>
              <a:t>aperiodický průběh</a:t>
            </a:r>
          </a:p>
        </p:txBody>
      </p:sp>
      <p:sp>
        <p:nvSpPr>
          <p:cNvPr id="21524" name="AutoShape 26"/>
          <p:cNvSpPr>
            <a:spLocks noChangeArrowheads="1"/>
          </p:cNvSpPr>
          <p:nvPr/>
        </p:nvSpPr>
        <p:spPr bwMode="auto">
          <a:xfrm>
            <a:off x="1784350" y="2520950"/>
            <a:ext cx="1090613" cy="550863"/>
          </a:xfrm>
          <a:prstGeom prst="wedgeRoundRectCallout">
            <a:avLst>
              <a:gd name="adj1" fmla="val 33116"/>
              <a:gd name="adj2" fmla="val 105333"/>
              <a:gd name="adj3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600"/>
              <a:t>kmitavý průběh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463550"/>
          </a:xfrm>
        </p:spPr>
        <p:txBody>
          <a:bodyPr/>
          <a:lstStyle/>
          <a:p>
            <a:pPr eaLnBrk="1" hangingPunct="1"/>
            <a:r>
              <a:rPr lang="cs-CZ" sz="1400" smtClean="0"/>
              <a:t>Stanislav Kubík, Zdeněk Kotek, Miroslav Šalamon.: Teorie regulace. I, Lineární regulace / Stanislav Kubík, Zdeněk Kotek, Miroslav Šalamon. -- Vyd. 1. -- Praha : SNTL, 1968. -- 267 s</a:t>
            </a:r>
          </a:p>
        </p:txBody>
      </p:sp>
      <p:pic>
        <p:nvPicPr>
          <p:cNvPr id="22531" name="Picture 4" descr="Obraz07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5938"/>
            <a:ext cx="4757738" cy="634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5" descr="Obraz078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8963" y="531813"/>
            <a:ext cx="4745037" cy="632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23863" y="1598613"/>
            <a:ext cx="8143875" cy="48641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syms p</a:t>
            </a:r>
            <a:br>
              <a:rPr lang="cs-CZ" sz="1200" smtClean="0"/>
            </a:br>
            <a:r>
              <a:rPr lang="cs-CZ" sz="1200" smtClean="0"/>
              <a:t> </a:t>
            </a:r>
            <a:br>
              <a:rPr lang="cs-CZ" sz="1200" smtClean="0"/>
            </a:br>
            <a:r>
              <a:rPr lang="cs-CZ" sz="1200" smtClean="0"/>
              <a:t>x=[];</a:t>
            </a:r>
            <a:br>
              <a:rPr lang="cs-CZ" sz="1200" smtClean="0"/>
            </a:br>
            <a:r>
              <a:rPr lang="cs-CZ" sz="1200" smtClean="0"/>
              <a:t>y=[];</a:t>
            </a:r>
            <a:br>
              <a:rPr lang="cs-CZ" sz="1200" smtClean="0"/>
            </a:br>
            <a:r>
              <a:rPr lang="cs-CZ" sz="1200" smtClean="0"/>
              <a:t> </a:t>
            </a:r>
            <a:br>
              <a:rPr lang="cs-CZ" sz="1200" smtClean="0"/>
            </a:br>
            <a:r>
              <a:rPr lang="cs-CZ" sz="1200" smtClean="0"/>
              <a:t>menic=50/(1+1e-4*p);</a:t>
            </a:r>
            <a:br>
              <a:rPr lang="cs-CZ" sz="1200" smtClean="0"/>
            </a:br>
            <a:r>
              <a:rPr lang="cs-CZ" sz="1200" smtClean="0"/>
              <a:t>motor=1/(1+0.05*p);</a:t>
            </a:r>
            <a:br>
              <a:rPr lang="cs-CZ" sz="1200" smtClean="0"/>
            </a:br>
            <a:r>
              <a:rPr lang="cs-CZ" sz="1200" smtClean="0"/>
              <a:t>kr=[0.5:0.5:10];</a:t>
            </a:r>
            <a:br>
              <a:rPr lang="cs-CZ" sz="1200" smtClean="0"/>
            </a:br>
            <a:r>
              <a:rPr lang="cs-CZ" sz="1200" smtClean="0"/>
              <a:t> </a:t>
            </a:r>
            <a:br>
              <a:rPr lang="cs-CZ" sz="1200" smtClean="0"/>
            </a:br>
            <a:r>
              <a:rPr lang="cs-CZ" sz="1200" smtClean="0"/>
              <a:t>for i=1:size(k</a:t>
            </a:r>
            <a:r>
              <a:rPr lang="en-US" sz="1200" smtClean="0"/>
              <a:t>r</a:t>
            </a:r>
            <a:r>
              <a:rPr lang="cs-CZ" sz="1200" smtClean="0"/>
              <a:t>,2)</a:t>
            </a:r>
            <a:br>
              <a:rPr lang="cs-CZ" sz="1200" smtClean="0"/>
            </a:br>
            <a:r>
              <a:rPr lang="cs-CZ" sz="1200" smtClean="0"/>
              <a:t>    CharR=1+</a:t>
            </a:r>
            <a:r>
              <a:rPr lang="en-US" sz="1200" smtClean="0"/>
              <a:t>menic</a:t>
            </a:r>
            <a:r>
              <a:rPr lang="cs-CZ" sz="1200" smtClean="0"/>
              <a:t>*</a:t>
            </a:r>
            <a:r>
              <a:rPr lang="en-US" sz="1200" smtClean="0"/>
              <a:t>motor</a:t>
            </a:r>
            <a:r>
              <a:rPr lang="cs-CZ" sz="1200" smtClean="0"/>
              <a:t>*k</a:t>
            </a:r>
            <a:r>
              <a:rPr lang="en-US" sz="1200" smtClean="0"/>
              <a:t>r</a:t>
            </a:r>
            <a:r>
              <a:rPr lang="cs-CZ" sz="1200" smtClean="0"/>
              <a:t>(i);</a:t>
            </a:r>
            <a:br>
              <a:rPr lang="cs-CZ" sz="1200" smtClean="0"/>
            </a:br>
            <a:r>
              <a:rPr lang="cs-CZ" sz="1200" smtClean="0"/>
              <a:t>    koren=solve(CharR,'p');</a:t>
            </a:r>
            <a:br>
              <a:rPr lang="cs-CZ" sz="1200" smtClean="0"/>
            </a:br>
            <a:r>
              <a:rPr lang="cs-CZ" sz="1200" smtClean="0"/>
              <a:t>    x=[x eval(real(koren))];</a:t>
            </a:r>
            <a:br>
              <a:rPr lang="cs-CZ" sz="1200" smtClean="0"/>
            </a:br>
            <a:r>
              <a:rPr lang="cs-CZ" sz="1200" smtClean="0"/>
              <a:t>    y=[y eval(imag(koren))];</a:t>
            </a:r>
            <a:br>
              <a:rPr lang="cs-CZ" sz="1200" smtClean="0"/>
            </a:br>
            <a:r>
              <a:rPr lang="cs-CZ" sz="1200" smtClean="0"/>
              <a:t> end;</a:t>
            </a:r>
            <a:br>
              <a:rPr lang="cs-CZ" sz="1200" smtClean="0"/>
            </a:br>
            <a:r>
              <a:rPr lang="cs-CZ" sz="1200" smtClean="0"/>
              <a:t> </a:t>
            </a:r>
            <a:br>
              <a:rPr lang="cs-CZ" sz="1200" smtClean="0"/>
            </a:br>
            <a:r>
              <a:rPr lang="cs-CZ" sz="1200" smtClean="0"/>
              <a:t>set(gca,'FontName','Helvetica','FontSize',15);</a:t>
            </a:r>
            <a:br>
              <a:rPr lang="cs-CZ" sz="1200" smtClean="0"/>
            </a:br>
            <a:r>
              <a:rPr lang="cs-CZ" sz="1200" smtClean="0"/>
              <a:t>plot(x,y,'rx');</a:t>
            </a:r>
            <a:br>
              <a:rPr lang="cs-CZ" sz="1200" smtClean="0"/>
            </a:br>
            <a:r>
              <a:rPr lang="cs-CZ" sz="1200" smtClean="0"/>
              <a:t>hold on;</a:t>
            </a:r>
            <a:br>
              <a:rPr lang="cs-CZ" sz="1200" smtClean="0"/>
            </a:br>
            <a:r>
              <a:rPr lang="cs-CZ" sz="1200" smtClean="0"/>
              <a:t>plot([0 -1e4],[0,1e4],'k--');</a:t>
            </a:r>
            <a:br>
              <a:rPr lang="cs-CZ" sz="1200" smtClean="0"/>
            </a:br>
            <a:r>
              <a:rPr lang="cs-CZ" sz="1200" smtClean="0"/>
              <a:t>hold off;</a:t>
            </a:r>
            <a:br>
              <a:rPr lang="cs-CZ" sz="1200" smtClean="0"/>
            </a:br>
            <a:r>
              <a:rPr lang="cs-CZ" sz="1200" smtClean="0"/>
              <a:t>axis equal;</a:t>
            </a:r>
            <a:br>
              <a:rPr lang="cs-CZ" sz="1200" smtClean="0"/>
            </a:br>
            <a:r>
              <a:rPr lang="cs-CZ" sz="1200" smtClean="0"/>
              <a:t> </a:t>
            </a:r>
            <a:br>
              <a:rPr lang="cs-CZ" sz="1200" smtClean="0"/>
            </a:br>
            <a:r>
              <a:rPr lang="cs-CZ" sz="1200" smtClean="0"/>
              <a:t>print( gcf, '-dpng', 'gmk');</a:t>
            </a:r>
            <a:br>
              <a:rPr lang="cs-CZ" sz="1200" smtClean="0"/>
            </a:br>
            <a:endParaRPr lang="cs-CZ" sz="1200" smtClean="0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4400">
                <a:solidFill>
                  <a:schemeClr val="tx2"/>
                </a:solidFill>
              </a:rPr>
              <a:t>Matlab – symbolic math toolbox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gm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682625"/>
            <a:ext cx="7319963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AutoShape 6"/>
          <p:cNvSpPr>
            <a:spLocks/>
          </p:cNvSpPr>
          <p:nvPr/>
        </p:nvSpPr>
        <p:spPr bwMode="auto">
          <a:xfrm>
            <a:off x="2063750" y="3908425"/>
            <a:ext cx="1044575" cy="382588"/>
          </a:xfrm>
          <a:prstGeom prst="callout2">
            <a:avLst>
              <a:gd name="adj1" fmla="val 29875"/>
              <a:gd name="adj2" fmla="val 107296"/>
              <a:gd name="adj3" fmla="val 29875"/>
              <a:gd name="adj4" fmla="val 127963"/>
              <a:gd name="adj5" fmla="val -107884"/>
              <a:gd name="adj6" fmla="val 149546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/>
              <a:t>k</a:t>
            </a:r>
            <a:r>
              <a:rPr lang="cs-CZ" baseline="-25000"/>
              <a:t>R</a:t>
            </a:r>
            <a:r>
              <a:rPr lang="cs-CZ"/>
              <a:t>=0,5</a:t>
            </a:r>
          </a:p>
        </p:txBody>
      </p:sp>
      <p:sp>
        <p:nvSpPr>
          <p:cNvPr id="24580" name="Line 7"/>
          <p:cNvSpPr>
            <a:spLocks noChangeShapeType="1"/>
          </p:cNvSpPr>
          <p:nvPr/>
        </p:nvSpPr>
        <p:spPr bwMode="auto">
          <a:xfrm flipH="1">
            <a:off x="3398838" y="3506788"/>
            <a:ext cx="2366962" cy="5064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4581" name="AutoShape 12"/>
          <p:cNvSpPr>
            <a:spLocks/>
          </p:cNvSpPr>
          <p:nvPr/>
        </p:nvSpPr>
        <p:spPr bwMode="auto">
          <a:xfrm>
            <a:off x="6423025" y="3187700"/>
            <a:ext cx="1139825" cy="609600"/>
          </a:xfrm>
          <a:prstGeom prst="callout1">
            <a:avLst>
              <a:gd name="adj1" fmla="val 18750"/>
              <a:gd name="adj2" fmla="val -6685"/>
              <a:gd name="adj3" fmla="val -295315"/>
              <a:gd name="adj4" fmla="val -14916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/>
              <a:t>k</a:t>
            </a:r>
            <a:r>
              <a:rPr lang="cs-CZ" baseline="-25000"/>
              <a:t>R</a:t>
            </a:r>
            <a:r>
              <a:rPr lang="cs-CZ"/>
              <a:t>=10</a:t>
            </a:r>
          </a:p>
        </p:txBody>
      </p:sp>
      <p:sp>
        <p:nvSpPr>
          <p:cNvPr id="24582" name="Line 13"/>
          <p:cNvSpPr>
            <a:spLocks noChangeShapeType="1"/>
          </p:cNvSpPr>
          <p:nvPr/>
        </p:nvSpPr>
        <p:spPr bwMode="auto">
          <a:xfrm flipH="1">
            <a:off x="4743450" y="3314700"/>
            <a:ext cx="1604963" cy="22367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4583" name="AutoShape 14"/>
          <p:cNvSpPr>
            <a:spLocks/>
          </p:cNvSpPr>
          <p:nvPr/>
        </p:nvSpPr>
        <p:spPr bwMode="auto">
          <a:xfrm>
            <a:off x="2516188" y="2027238"/>
            <a:ext cx="914400" cy="384175"/>
          </a:xfrm>
          <a:prstGeom prst="callout2">
            <a:avLst>
              <a:gd name="adj1" fmla="val 29750"/>
              <a:gd name="adj2" fmla="val 108333"/>
              <a:gd name="adj3" fmla="val 29750"/>
              <a:gd name="adj4" fmla="val 168926"/>
              <a:gd name="adj5" fmla="val 68597"/>
              <a:gd name="adj6" fmla="val 2317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/>
              <a:t>k</a:t>
            </a:r>
            <a:r>
              <a:rPr lang="cs-CZ" baseline="-25000"/>
              <a:t>R</a:t>
            </a:r>
            <a:r>
              <a:rPr lang="cs-CZ"/>
              <a:t>=5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rube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3" descr="gm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1365250"/>
            <a:ext cx="7319963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AutoShape 3"/>
          <p:cNvSpPr>
            <a:spLocks/>
          </p:cNvSpPr>
          <p:nvPr/>
        </p:nvSpPr>
        <p:spPr bwMode="auto">
          <a:xfrm>
            <a:off x="1406525" y="2806700"/>
            <a:ext cx="1238250" cy="382588"/>
          </a:xfrm>
          <a:prstGeom prst="callout2">
            <a:avLst>
              <a:gd name="adj1" fmla="val 29875"/>
              <a:gd name="adj2" fmla="val 106153"/>
              <a:gd name="adj3" fmla="val 29875"/>
              <a:gd name="adj4" fmla="val 112949"/>
              <a:gd name="adj5" fmla="val 296681"/>
              <a:gd name="adj6" fmla="val 12013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cs-CZ">
                <a:latin typeface="Symbol" pitchFamily="18" charset="2"/>
              </a:rPr>
              <a:t>t</a:t>
            </a:r>
            <a:r>
              <a:rPr lang="cs-CZ" baseline="-25000"/>
              <a:t>R</a:t>
            </a:r>
            <a:r>
              <a:rPr lang="cs-CZ"/>
              <a:t>=10</a:t>
            </a:r>
            <a:r>
              <a:rPr lang="cs-CZ" baseline="30000"/>
              <a:t>-4,5</a:t>
            </a: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 flipH="1">
            <a:off x="2827338" y="1824038"/>
            <a:ext cx="3613150" cy="1087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29" name="AutoShape 5"/>
          <p:cNvSpPr>
            <a:spLocks/>
          </p:cNvSpPr>
          <p:nvPr/>
        </p:nvSpPr>
        <p:spPr bwMode="auto">
          <a:xfrm>
            <a:off x="6335713" y="3795713"/>
            <a:ext cx="1139825" cy="609600"/>
          </a:xfrm>
          <a:prstGeom prst="callout1">
            <a:avLst>
              <a:gd name="adj1" fmla="val 18750"/>
              <a:gd name="adj2" fmla="val -6685"/>
              <a:gd name="adj3" fmla="val -136458"/>
              <a:gd name="adj4" fmla="val -12172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>
                <a:latin typeface="Symbol" pitchFamily="18" charset="2"/>
              </a:rPr>
              <a:t>t</a:t>
            </a:r>
            <a:r>
              <a:rPr lang="cs-CZ" baseline="-25000"/>
              <a:t>R</a:t>
            </a:r>
            <a:r>
              <a:rPr lang="cs-CZ"/>
              <a:t>=10</a:t>
            </a:r>
            <a:r>
              <a:rPr lang="cs-CZ" baseline="30000"/>
              <a:t>-1</a:t>
            </a:r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 flipH="1">
            <a:off x="6065838" y="3924300"/>
            <a:ext cx="18415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31" name="Line 9"/>
          <p:cNvSpPr>
            <a:spLocks noChangeShapeType="1"/>
          </p:cNvSpPr>
          <p:nvPr/>
        </p:nvSpPr>
        <p:spPr bwMode="auto">
          <a:xfrm flipH="1">
            <a:off x="4927600" y="3946525"/>
            <a:ext cx="1292225" cy="1127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32" name="Line 10"/>
          <p:cNvSpPr>
            <a:spLocks noChangeShapeType="1"/>
          </p:cNvSpPr>
          <p:nvPr/>
        </p:nvSpPr>
        <p:spPr bwMode="auto">
          <a:xfrm flipH="1" flipV="1">
            <a:off x="2795588" y="2933700"/>
            <a:ext cx="3592512" cy="3279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6633" name="Rectangle 11"/>
          <p:cNvSpPr>
            <a:spLocks noChangeArrowheads="1"/>
          </p:cNvSpPr>
          <p:nvPr/>
        </p:nvSpPr>
        <p:spPr bwMode="auto">
          <a:xfrm>
            <a:off x="1201738" y="336550"/>
            <a:ext cx="34925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kr=5;</a:t>
            </a:r>
          </a:p>
          <a:p>
            <a:r>
              <a:rPr lang="cs-CZ"/>
              <a:t>taur=[-4.5:0.1:-2.5 -2.25:0.25:-1];</a:t>
            </a:r>
          </a:p>
          <a:p>
            <a:r>
              <a:rPr lang="cs-CZ"/>
              <a:t>taur=10.^taur;</a:t>
            </a:r>
          </a:p>
          <a:p>
            <a:endParaRPr lang="cs-CZ"/>
          </a:p>
          <a:p>
            <a:endParaRPr lang="cs-CZ" baseline="30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gm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0" y="1365250"/>
            <a:ext cx="7319963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AutoShape 7"/>
          <p:cNvSpPr>
            <a:spLocks/>
          </p:cNvSpPr>
          <p:nvPr/>
        </p:nvSpPr>
        <p:spPr bwMode="auto">
          <a:xfrm>
            <a:off x="2667000" y="2911475"/>
            <a:ext cx="1473200" cy="384175"/>
          </a:xfrm>
          <a:prstGeom prst="callout2">
            <a:avLst>
              <a:gd name="adj1" fmla="val 29750"/>
              <a:gd name="adj2" fmla="val 105171"/>
              <a:gd name="adj3" fmla="val 29750"/>
              <a:gd name="adj4" fmla="val 155713"/>
              <a:gd name="adj5" fmla="val 160745"/>
              <a:gd name="adj6" fmla="val 2080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>
                <a:latin typeface="Symbol" pitchFamily="18" charset="2"/>
              </a:rPr>
              <a:t>t</a:t>
            </a:r>
            <a:r>
              <a:rPr lang="cs-CZ" baseline="-25000"/>
              <a:t>R</a:t>
            </a:r>
            <a:r>
              <a:rPr lang="cs-CZ"/>
              <a:t>=10</a:t>
            </a:r>
            <a:r>
              <a:rPr lang="cs-CZ" baseline="30000"/>
              <a:t>-3,35</a:t>
            </a:r>
          </a:p>
        </p:txBody>
      </p:sp>
      <p:sp>
        <p:nvSpPr>
          <p:cNvPr id="27652" name="Rectangle 10"/>
          <p:cNvSpPr>
            <a:spLocks noChangeArrowheads="1"/>
          </p:cNvSpPr>
          <p:nvPr/>
        </p:nvSpPr>
        <p:spPr bwMode="auto">
          <a:xfrm>
            <a:off x="1201738" y="336550"/>
            <a:ext cx="34925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kr=3;</a:t>
            </a:r>
          </a:p>
          <a:p>
            <a:r>
              <a:rPr lang="cs-CZ"/>
              <a:t>taur=[-4.5:0.1:-2.5 -2.25:0.25:-1];</a:t>
            </a:r>
          </a:p>
          <a:p>
            <a:r>
              <a:rPr lang="cs-CZ"/>
              <a:t>taur=10.^taur;</a:t>
            </a:r>
          </a:p>
          <a:p>
            <a:endParaRPr lang="cs-CZ"/>
          </a:p>
          <a:p>
            <a:endParaRPr lang="cs-CZ" baseline="30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prube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Ziegler-Nichols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29575" cy="1019175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cs-CZ" sz="1600" dirty="0" err="1" smtClean="0">
                <a:latin typeface="Symbol" pitchFamily="18" charset="2"/>
              </a:rPr>
              <a:t>t</a:t>
            </a:r>
            <a:r>
              <a:rPr lang="cs-CZ" sz="1600" baseline="-25000" dirty="0" err="1" smtClean="0"/>
              <a:t>RI</a:t>
            </a:r>
            <a:r>
              <a:rPr lang="cs-CZ" sz="1600" dirty="0" smtClean="0"/>
              <a:t>, </a:t>
            </a:r>
            <a:r>
              <a:rPr lang="cs-CZ" sz="1600" dirty="0" err="1" smtClean="0">
                <a:latin typeface="Symbol" pitchFamily="18" charset="2"/>
              </a:rPr>
              <a:t>t</a:t>
            </a:r>
            <a:r>
              <a:rPr lang="cs-CZ" sz="1600" baseline="-25000" dirty="0" err="1" smtClean="0"/>
              <a:t>RD</a:t>
            </a:r>
            <a:r>
              <a:rPr lang="cs-CZ" sz="1600" dirty="0" smtClean="0">
                <a:cs typeface="Arial" charset="0"/>
              </a:rPr>
              <a:t>→∞, zvětšovat </a:t>
            </a:r>
            <a:r>
              <a:rPr lang="cs-CZ" sz="1600" dirty="0" err="1" smtClean="0">
                <a:cs typeface="Arial" charset="0"/>
              </a:rPr>
              <a:t>k</a:t>
            </a:r>
            <a:r>
              <a:rPr lang="cs-CZ" sz="1600" baseline="-25000" dirty="0" err="1" smtClean="0">
                <a:cs typeface="Arial" charset="0"/>
              </a:rPr>
              <a:t>R</a:t>
            </a:r>
            <a:r>
              <a:rPr lang="cs-CZ" sz="1600" dirty="0" smtClean="0">
                <a:cs typeface="Arial" charset="0"/>
              </a:rPr>
              <a:t>, dokud nebude na mezi stability – hodnota </a:t>
            </a:r>
            <a:r>
              <a:rPr lang="cs-CZ" sz="1600" dirty="0" err="1" smtClean="0">
                <a:cs typeface="Arial" charset="0"/>
              </a:rPr>
              <a:t>k</a:t>
            </a:r>
            <a:r>
              <a:rPr lang="cs-CZ" sz="1600" baseline="-25000" dirty="0" err="1" smtClean="0">
                <a:cs typeface="Arial" charset="0"/>
              </a:rPr>
              <a:t>U</a:t>
            </a:r>
            <a:endParaRPr lang="cs-CZ" sz="1600" baseline="-25000" dirty="0" smtClean="0">
              <a:cs typeface="Arial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cs-CZ" sz="1600" dirty="0" smtClean="0">
                <a:cs typeface="Arial" charset="0"/>
              </a:rPr>
              <a:t>změřit periodu samobuzených kmitů – hodnota P</a:t>
            </a:r>
            <a:r>
              <a:rPr lang="cs-CZ" sz="1600" baseline="-25000" dirty="0" smtClean="0">
                <a:cs typeface="Arial" charset="0"/>
              </a:rPr>
              <a:t>U</a:t>
            </a:r>
          </a:p>
          <a:p>
            <a:pPr marL="609600" indent="-609600" eaLnBrk="1" hangingPunct="1">
              <a:buFontTx/>
              <a:buAutoNum type="arabicPeriod"/>
            </a:pPr>
            <a:endParaRPr lang="cs-CZ" sz="1600" baseline="-25000" dirty="0" smtClean="0">
              <a:cs typeface="Arial" charset="0"/>
            </a:endParaRPr>
          </a:p>
        </p:txBody>
      </p:sp>
      <p:graphicFrame>
        <p:nvGraphicFramePr>
          <p:cNvPr id="38039" name="Group 151"/>
          <p:cNvGraphicFramePr>
            <a:graphicFrameLocks noGrp="1"/>
          </p:cNvGraphicFramePr>
          <p:nvPr>
            <p:ph sz="half" idx="2"/>
          </p:nvPr>
        </p:nvGraphicFramePr>
        <p:xfrm>
          <a:off x="1709738" y="3363913"/>
          <a:ext cx="5114925" cy="1463040"/>
        </p:xfrm>
        <a:graphic>
          <a:graphicData uri="http://schemas.openxmlformats.org/drawingml/2006/table">
            <a:tbl>
              <a:tblPr/>
              <a:tblGrid>
                <a:gridCol w="1570037"/>
                <a:gridCol w="1181100"/>
                <a:gridCol w="1181100"/>
                <a:gridCol w="1182688"/>
              </a:tblGrid>
              <a:tr h="3460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</a:t>
                      </a:r>
                      <a:endParaRPr kumimoji="0" lang="cs-CZ" sz="1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Arial" charset="0"/>
                        </a:rPr>
                        <a:t>t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RI</a:t>
                      </a:r>
                      <a:endParaRPr kumimoji="0" lang="cs-CZ" sz="1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Arial" charset="0"/>
                        </a:rPr>
                        <a:t>t</a:t>
                      </a:r>
                      <a:r>
                        <a:rPr kumimoji="0" lang="cs-CZ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RD</a:t>
                      </a:r>
                      <a:endParaRPr kumimoji="0" lang="cs-CZ" sz="1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Ku/2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PI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Ku/2.2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Pu/1.2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PID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Ku/1.7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Pu/2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Pu/8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0" descr="fcharky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prube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1231900"/>
            <a:ext cx="7319963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30262"/>
          </a:xfrm>
          <a:noFill/>
        </p:spPr>
        <p:txBody>
          <a:bodyPr/>
          <a:lstStyle/>
          <a:p>
            <a:pPr eaLnBrk="1" hangingPunct="1"/>
            <a:r>
              <a:rPr lang="cs-CZ" sz="1800" smtClean="0"/>
              <a:t>k</a:t>
            </a:r>
            <a:r>
              <a:rPr lang="cs-CZ" sz="1800" baseline="-25000" smtClean="0"/>
              <a:t>U</a:t>
            </a:r>
            <a:r>
              <a:rPr lang="cs-CZ" sz="1800" smtClean="0"/>
              <a:t>=0,003, Pu=3,5 </a:t>
            </a:r>
            <a:r>
              <a:rPr lang="cs-CZ" sz="1800" smtClean="0">
                <a:cs typeface="Arial" charset="0"/>
              </a:rPr>
              <a:t>→ k</a:t>
            </a:r>
            <a:r>
              <a:rPr lang="cs-CZ" sz="1800" baseline="-25000" smtClean="0">
                <a:cs typeface="Arial" charset="0"/>
              </a:rPr>
              <a:t>R</a:t>
            </a:r>
            <a:r>
              <a:rPr lang="cs-CZ" sz="1800" smtClean="0">
                <a:cs typeface="Arial" charset="0"/>
              </a:rPr>
              <a:t>=0,0015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fcharky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Line 4"/>
          <p:cNvSpPr>
            <a:spLocks noChangeShapeType="1"/>
          </p:cNvSpPr>
          <p:nvPr/>
        </p:nvSpPr>
        <p:spPr bwMode="auto">
          <a:xfrm>
            <a:off x="1247775" y="1096963"/>
            <a:ext cx="20875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2772" name="Line 5"/>
          <p:cNvSpPr>
            <a:spLocks noChangeShapeType="1"/>
          </p:cNvSpPr>
          <p:nvPr/>
        </p:nvSpPr>
        <p:spPr bwMode="auto">
          <a:xfrm>
            <a:off x="3022600" y="946150"/>
            <a:ext cx="0" cy="484187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2773" name="Oval 6"/>
          <p:cNvSpPr>
            <a:spLocks noChangeArrowheads="1"/>
          </p:cNvSpPr>
          <p:nvPr/>
        </p:nvSpPr>
        <p:spPr bwMode="auto">
          <a:xfrm>
            <a:off x="2711450" y="5357813"/>
            <a:ext cx="461963" cy="473075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2774" name="Text Box 7"/>
          <p:cNvSpPr txBox="1">
            <a:spLocks noChangeArrowheads="1"/>
          </p:cNvSpPr>
          <p:nvPr/>
        </p:nvSpPr>
        <p:spPr bwMode="auto">
          <a:xfrm>
            <a:off x="3087688" y="5067300"/>
            <a:ext cx="958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Symbol" pitchFamily="18" charset="2"/>
              </a:rPr>
              <a:t>j</a:t>
            </a:r>
            <a:r>
              <a:rPr lang="cs-CZ" baseline="-25000"/>
              <a:t>B</a:t>
            </a:r>
            <a:endParaRPr lang="cs-CZ"/>
          </a:p>
        </p:txBody>
      </p:sp>
      <p:sp>
        <p:nvSpPr>
          <p:cNvPr id="32775" name="Rectangle 8"/>
          <p:cNvSpPr>
            <a:spLocks noChangeArrowheads="1"/>
          </p:cNvSpPr>
          <p:nvPr/>
        </p:nvSpPr>
        <p:spPr bwMode="auto">
          <a:xfrm>
            <a:off x="4032250" y="0"/>
            <a:ext cx="1239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2"/>
                </a:solidFill>
              </a:rPr>
              <a:t>k</a:t>
            </a:r>
            <a:r>
              <a:rPr lang="cs-CZ" baseline="-25000">
                <a:solidFill>
                  <a:schemeClr val="tx2"/>
                </a:solidFill>
              </a:rPr>
              <a:t>R</a:t>
            </a:r>
            <a:r>
              <a:rPr lang="cs-CZ">
                <a:solidFill>
                  <a:schemeClr val="tx2"/>
                </a:solidFill>
              </a:rPr>
              <a:t>=0,0015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7" descr="fcharky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Line 4"/>
          <p:cNvSpPr>
            <a:spLocks noChangeShapeType="1"/>
          </p:cNvSpPr>
          <p:nvPr/>
        </p:nvSpPr>
        <p:spPr bwMode="auto">
          <a:xfrm>
            <a:off x="5842000" y="1752600"/>
            <a:ext cx="0" cy="40354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3796" name="Oval 5"/>
          <p:cNvSpPr>
            <a:spLocks noChangeArrowheads="1"/>
          </p:cNvSpPr>
          <p:nvPr/>
        </p:nvSpPr>
        <p:spPr bwMode="auto">
          <a:xfrm>
            <a:off x="5454650" y="4830763"/>
            <a:ext cx="1009650" cy="1033462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3797" name="Text Box 6"/>
          <p:cNvSpPr txBox="1">
            <a:spLocks noChangeArrowheads="1"/>
          </p:cNvSpPr>
          <p:nvPr/>
        </p:nvSpPr>
        <p:spPr bwMode="auto">
          <a:xfrm>
            <a:off x="6130925" y="4518025"/>
            <a:ext cx="958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latin typeface="Symbol" pitchFamily="18" charset="2"/>
              </a:rPr>
              <a:t>j</a:t>
            </a:r>
            <a:r>
              <a:rPr lang="cs-CZ" baseline="-25000"/>
              <a:t>B</a:t>
            </a:r>
            <a:endParaRPr lang="cs-CZ"/>
          </a:p>
        </p:txBody>
      </p:sp>
      <p:sp>
        <p:nvSpPr>
          <p:cNvPr id="33798" name="Line 8"/>
          <p:cNvSpPr>
            <a:spLocks noChangeShapeType="1"/>
          </p:cNvSpPr>
          <p:nvPr/>
        </p:nvSpPr>
        <p:spPr bwMode="auto">
          <a:xfrm>
            <a:off x="1225550" y="1924050"/>
            <a:ext cx="51212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3799" name="Rectangle 9"/>
          <p:cNvSpPr>
            <a:spLocks noChangeArrowheads="1"/>
          </p:cNvSpPr>
          <p:nvPr/>
        </p:nvSpPr>
        <p:spPr bwMode="auto">
          <a:xfrm>
            <a:off x="4032250" y="0"/>
            <a:ext cx="922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2"/>
                </a:solidFill>
              </a:rPr>
              <a:t>k</a:t>
            </a:r>
            <a:r>
              <a:rPr lang="cs-CZ" baseline="-25000">
                <a:solidFill>
                  <a:schemeClr val="tx2"/>
                </a:solidFill>
              </a:rPr>
              <a:t>R</a:t>
            </a:r>
            <a:r>
              <a:rPr lang="cs-CZ">
                <a:solidFill>
                  <a:schemeClr val="tx2"/>
                </a:solidFill>
              </a:rPr>
              <a:t>=166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801687"/>
          </a:xfrm>
        </p:spPr>
        <p:txBody>
          <a:bodyPr/>
          <a:lstStyle/>
          <a:p>
            <a:pPr eaLnBrk="1" hangingPunct="1"/>
            <a:r>
              <a:rPr lang="en-US" smtClean="0"/>
              <a:t>Stavov</a:t>
            </a:r>
            <a:r>
              <a:rPr lang="cs-CZ" smtClean="0"/>
              <a:t>é rovnice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11125" y="981075"/>
            <a:ext cx="8861425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 dirty="0">
                <a:solidFill>
                  <a:schemeClr val="tx2"/>
                </a:solidFill>
              </a:rPr>
              <a:t>Popis systému: </a:t>
            </a:r>
          </a:p>
          <a:p>
            <a:pPr>
              <a:buFont typeface="Arial" charset="0"/>
              <a:buChar char="•"/>
            </a:pPr>
            <a:r>
              <a:rPr lang="cs-CZ" sz="2200" dirty="0">
                <a:solidFill>
                  <a:schemeClr val="tx2"/>
                </a:solidFill>
              </a:rPr>
              <a:t>vnější – </a:t>
            </a:r>
            <a:r>
              <a:rPr lang="cs-CZ" sz="2200" dirty="0" err="1">
                <a:solidFill>
                  <a:schemeClr val="tx2"/>
                </a:solidFill>
              </a:rPr>
              <a:t>dif</a:t>
            </a:r>
            <a:r>
              <a:rPr lang="cs-CZ" sz="2200" dirty="0">
                <a:solidFill>
                  <a:schemeClr val="tx2"/>
                </a:solidFill>
              </a:rPr>
              <a:t>. rovnice, přenos, frekvenční charakteristiky … „zajímá nás vztah mezi vstupem a výstupem bloku, ne co se děje uvnitř“</a:t>
            </a:r>
          </a:p>
          <a:p>
            <a:pPr>
              <a:buFont typeface="Arial" charset="0"/>
              <a:buChar char="•"/>
            </a:pPr>
            <a:r>
              <a:rPr lang="cs-CZ" sz="2200" dirty="0">
                <a:solidFill>
                  <a:schemeClr val="tx2"/>
                </a:solidFill>
              </a:rPr>
              <a:t>vnitřní – stavové rovnice … „co se děje uvnitř“</a:t>
            </a:r>
          </a:p>
          <a:p>
            <a:pPr lvl="1">
              <a:buFont typeface="Wingdings" pitchFamily="2" charset="2"/>
              <a:buChar char="ü"/>
            </a:pPr>
            <a:r>
              <a:rPr lang="cs-CZ" sz="2200" dirty="0">
                <a:solidFill>
                  <a:schemeClr val="tx2"/>
                </a:solidFill>
              </a:rPr>
              <a:t>výborné pro simulaci systému</a:t>
            </a:r>
          </a:p>
          <a:p>
            <a:pPr lvl="1">
              <a:buFont typeface="Wingdings" pitchFamily="2" charset="2"/>
              <a:buChar char="ü"/>
            </a:pPr>
            <a:r>
              <a:rPr lang="cs-CZ" sz="2200" dirty="0">
                <a:solidFill>
                  <a:schemeClr val="tx2"/>
                </a:solidFill>
              </a:rPr>
              <a:t>používáno v modernějších metodách návrhu regulátoru (stavové </a:t>
            </a:r>
            <a:r>
              <a:rPr lang="cs-CZ" sz="2200" dirty="0" smtClean="0">
                <a:solidFill>
                  <a:schemeClr val="tx2"/>
                </a:solidFill>
              </a:rPr>
              <a:t>regulátory, prediktivní…</a:t>
            </a:r>
            <a:endParaRPr lang="cs-CZ" sz="2200" dirty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Char char="ü"/>
            </a:pPr>
            <a:r>
              <a:rPr lang="cs-CZ" sz="2200" dirty="0">
                <a:solidFill>
                  <a:schemeClr val="tx2"/>
                </a:solidFill>
              </a:rPr>
              <a:t>obvykle v maticovém zápisu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801687"/>
          </a:xfrm>
        </p:spPr>
        <p:txBody>
          <a:bodyPr/>
          <a:lstStyle/>
          <a:p>
            <a:pPr eaLnBrk="1" hangingPunct="1"/>
            <a:r>
              <a:rPr lang="en-US" smtClean="0"/>
              <a:t>Stavov</a:t>
            </a:r>
            <a:r>
              <a:rPr lang="cs-CZ" smtClean="0"/>
              <a:t>é rovnice</a:t>
            </a:r>
          </a:p>
        </p:txBody>
      </p:sp>
      <p:sp>
        <p:nvSpPr>
          <p:cNvPr id="1028" name="Rectangle 3"/>
          <p:cNvSpPr>
            <a:spLocks noChangeArrowheads="1"/>
          </p:cNvSpPr>
          <p:nvPr/>
        </p:nvSpPr>
        <p:spPr bwMode="auto">
          <a:xfrm>
            <a:off x="111125" y="981075"/>
            <a:ext cx="8861425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lvl="1">
              <a:buFont typeface="Wingdings" pitchFamily="2" charset="2"/>
              <a:buChar char="ü"/>
            </a:pPr>
            <a:r>
              <a:rPr lang="cs-CZ" sz="2200">
                <a:solidFill>
                  <a:schemeClr val="tx2"/>
                </a:solidFill>
              </a:rPr>
              <a:t>obvykle v maticovém zápisu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1011238" y="1504950"/>
          <a:ext cx="6475412" cy="3033713"/>
        </p:xfrm>
        <a:graphic>
          <a:graphicData uri="http://schemas.openxmlformats.org/presentationml/2006/ole">
            <p:oleObj spid="_x0000_s64514" name="Rovnice" r:id="rId3" imgW="3035160" imgH="1422360" progId="Equation.3">
              <p:embed/>
            </p:oleObj>
          </a:graphicData>
        </a:graphic>
      </p:graphicFrame>
      <p:sp>
        <p:nvSpPr>
          <p:cNvPr id="1029" name="Rectangle 3"/>
          <p:cNvSpPr>
            <a:spLocks noChangeArrowheads="1"/>
          </p:cNvSpPr>
          <p:nvPr/>
        </p:nvSpPr>
        <p:spPr bwMode="auto">
          <a:xfrm>
            <a:off x="111125" y="4410075"/>
            <a:ext cx="8861425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x – stav, y – výstup, u – vstup (řízení) (obecně všechno vektory, v RT pouze </a:t>
            </a:r>
            <a:r>
              <a:rPr lang="cs-CZ" sz="2200" b="1">
                <a:solidFill>
                  <a:schemeClr val="tx2"/>
                </a:solidFill>
              </a:rPr>
              <a:t>S</a:t>
            </a:r>
            <a:r>
              <a:rPr lang="cs-CZ" sz="2200">
                <a:solidFill>
                  <a:schemeClr val="tx2"/>
                </a:solidFill>
              </a:rPr>
              <a:t>ingle </a:t>
            </a:r>
            <a:r>
              <a:rPr lang="cs-CZ" sz="2200" b="1">
                <a:solidFill>
                  <a:schemeClr val="tx2"/>
                </a:solidFill>
              </a:rPr>
              <a:t>I</a:t>
            </a:r>
            <a:r>
              <a:rPr lang="cs-CZ" sz="2200">
                <a:solidFill>
                  <a:schemeClr val="tx2"/>
                </a:solidFill>
              </a:rPr>
              <a:t>input </a:t>
            </a:r>
            <a:r>
              <a:rPr lang="cs-CZ" sz="2200" b="1">
                <a:solidFill>
                  <a:schemeClr val="tx2"/>
                </a:solidFill>
              </a:rPr>
              <a:t>S</a:t>
            </a:r>
            <a:r>
              <a:rPr lang="cs-CZ" sz="2200">
                <a:solidFill>
                  <a:schemeClr val="tx2"/>
                </a:solidFill>
              </a:rPr>
              <a:t>ingle </a:t>
            </a:r>
            <a:r>
              <a:rPr lang="cs-CZ" sz="2200" b="1">
                <a:solidFill>
                  <a:schemeClr val="tx2"/>
                </a:solidFill>
              </a:rPr>
              <a:t>O</a:t>
            </a:r>
            <a:r>
              <a:rPr lang="cs-CZ" sz="2200">
                <a:solidFill>
                  <a:schemeClr val="tx2"/>
                </a:solidFill>
              </a:rPr>
              <a:t>utput, tedy jen x je vektor, velikost ≈ řádu systému</a:t>
            </a:r>
          </a:p>
          <a:p>
            <a:endParaRPr lang="cs-CZ" sz="2200">
              <a:solidFill>
                <a:schemeClr val="tx2"/>
              </a:solidFill>
            </a:endParaRPr>
          </a:p>
          <a:p>
            <a:r>
              <a:rPr lang="cs-CZ" sz="2200">
                <a:solidFill>
                  <a:schemeClr val="tx2"/>
                </a:solidFill>
              </a:rPr>
              <a:t>A – matice dynamiky, B - , </a:t>
            </a:r>
          </a:p>
          <a:p>
            <a:r>
              <a:rPr lang="cs-CZ" sz="2200">
                <a:solidFill>
                  <a:schemeClr val="tx2"/>
                </a:solidFill>
              </a:rPr>
              <a:t>C - , D – (matice) přímého působení vstupu na výstup (většinou 0)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801687"/>
          </a:xfrm>
        </p:spPr>
        <p:txBody>
          <a:bodyPr/>
          <a:lstStyle/>
          <a:p>
            <a:pPr eaLnBrk="1" hangingPunct="1"/>
            <a:r>
              <a:rPr lang="en-US" smtClean="0"/>
              <a:t>Stavov</a:t>
            </a:r>
            <a:r>
              <a:rPr lang="cs-CZ" smtClean="0"/>
              <a:t>é rovnice</a:t>
            </a:r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79388" y="715963"/>
            <a:ext cx="8861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příklad:</a:t>
            </a:r>
          </a:p>
        </p:txBody>
      </p:sp>
      <p:grpSp>
        <p:nvGrpSpPr>
          <p:cNvPr id="2" name="Skupina 48"/>
          <p:cNvGrpSpPr>
            <a:grpSpLocks/>
          </p:cNvGrpSpPr>
          <p:nvPr/>
        </p:nvGrpSpPr>
        <p:grpSpPr bwMode="auto">
          <a:xfrm>
            <a:off x="957263" y="1230313"/>
            <a:ext cx="6451600" cy="1393825"/>
            <a:chOff x="957129" y="1230593"/>
            <a:chExt cx="6452074" cy="1392965"/>
          </a:xfrm>
        </p:grpSpPr>
        <p:cxnSp>
          <p:nvCxnSpPr>
            <p:cNvPr id="7" name="Přímá spojovací čára 6"/>
            <p:cNvCxnSpPr/>
            <p:nvPr/>
          </p:nvCxnSpPr>
          <p:spPr>
            <a:xfrm>
              <a:off x="957129" y="1495541"/>
              <a:ext cx="1119269" cy="15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bdélník 7"/>
            <p:cNvSpPr/>
            <p:nvPr/>
          </p:nvSpPr>
          <p:spPr>
            <a:xfrm>
              <a:off x="2093863" y="1341649"/>
              <a:ext cx="555666" cy="325236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cxnSp>
          <p:nvCxnSpPr>
            <p:cNvPr id="10" name="Přímá spojovací čára 9"/>
            <p:cNvCxnSpPr>
              <a:stCxn id="8" idx="3"/>
            </p:cNvCxnSpPr>
            <p:nvPr/>
          </p:nvCxnSpPr>
          <p:spPr>
            <a:xfrm flipV="1">
              <a:off x="2649528" y="1495541"/>
              <a:ext cx="409605" cy="793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blouk 10"/>
            <p:cNvSpPr/>
            <p:nvPr/>
          </p:nvSpPr>
          <p:spPr>
            <a:xfrm flipH="1">
              <a:off x="3041669" y="1230593"/>
              <a:ext cx="530264" cy="529898"/>
            </a:xfrm>
            <a:prstGeom prst="arc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2" name="Oblouk 11"/>
            <p:cNvSpPr/>
            <p:nvPr/>
          </p:nvSpPr>
          <p:spPr>
            <a:xfrm>
              <a:off x="3033732" y="1230593"/>
              <a:ext cx="530264" cy="529898"/>
            </a:xfrm>
            <a:prstGeom prst="arc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3" name="Oblouk 12"/>
            <p:cNvSpPr/>
            <p:nvPr/>
          </p:nvSpPr>
          <p:spPr>
            <a:xfrm flipH="1">
              <a:off x="3563996" y="1230593"/>
              <a:ext cx="528676" cy="529898"/>
            </a:xfrm>
            <a:prstGeom prst="arc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4" name="Oblouk 13"/>
            <p:cNvSpPr/>
            <p:nvPr/>
          </p:nvSpPr>
          <p:spPr>
            <a:xfrm>
              <a:off x="3554470" y="1230593"/>
              <a:ext cx="530264" cy="529898"/>
            </a:xfrm>
            <a:prstGeom prst="arc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8" name="Oblouk 17"/>
            <p:cNvSpPr/>
            <p:nvPr/>
          </p:nvSpPr>
          <p:spPr>
            <a:xfrm flipH="1">
              <a:off x="4076795" y="1230593"/>
              <a:ext cx="528677" cy="529898"/>
            </a:xfrm>
            <a:prstGeom prst="arc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9" name="Oblouk 18"/>
            <p:cNvSpPr/>
            <p:nvPr/>
          </p:nvSpPr>
          <p:spPr>
            <a:xfrm>
              <a:off x="4067269" y="1230593"/>
              <a:ext cx="530264" cy="529898"/>
            </a:xfrm>
            <a:prstGeom prst="arc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0" name="Oblouk 19"/>
            <p:cNvSpPr/>
            <p:nvPr/>
          </p:nvSpPr>
          <p:spPr>
            <a:xfrm flipH="1">
              <a:off x="4597533" y="1230593"/>
              <a:ext cx="530264" cy="529898"/>
            </a:xfrm>
            <a:prstGeom prst="arc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1" name="Oblouk 20"/>
            <p:cNvSpPr/>
            <p:nvPr/>
          </p:nvSpPr>
          <p:spPr>
            <a:xfrm>
              <a:off x="4589596" y="1230593"/>
              <a:ext cx="528676" cy="529898"/>
            </a:xfrm>
            <a:prstGeom prst="arc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ln>
                  <a:solidFill>
                    <a:schemeClr val="tx1"/>
                  </a:solidFill>
                </a:ln>
              </a:endParaRPr>
            </a:p>
          </p:txBody>
        </p:sp>
        <p:cxnSp>
          <p:nvCxnSpPr>
            <p:cNvPr id="23" name="Přímá spojovací čára 22"/>
            <p:cNvCxnSpPr>
              <a:stCxn id="21" idx="2"/>
            </p:cNvCxnSpPr>
            <p:nvPr/>
          </p:nvCxnSpPr>
          <p:spPr>
            <a:xfrm rot="5400000" flipH="1" flipV="1">
              <a:off x="5951782" y="627128"/>
              <a:ext cx="34903" cy="170192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rot="5400000">
              <a:off x="5767767" y="1717654"/>
              <a:ext cx="461677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>
              <a:off x="5648536" y="1957219"/>
              <a:ext cx="743005" cy="158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 flipV="1">
              <a:off x="982531" y="2539472"/>
              <a:ext cx="5802738" cy="8408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ovací čára 30"/>
            <p:cNvCxnSpPr/>
            <p:nvPr/>
          </p:nvCxnSpPr>
          <p:spPr>
            <a:xfrm rot="16200000" flipV="1">
              <a:off x="5777293" y="2298320"/>
              <a:ext cx="461677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 flipV="1">
              <a:off x="5658061" y="2058757"/>
              <a:ext cx="743005" cy="158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ovací šipka 44"/>
            <p:cNvCxnSpPr/>
            <p:nvPr/>
          </p:nvCxnSpPr>
          <p:spPr>
            <a:xfrm rot="16200000" flipH="1">
              <a:off x="6306073" y="2007984"/>
              <a:ext cx="761530" cy="952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2" name="TextovéPole 45"/>
            <p:cNvSpPr txBox="1">
              <a:spLocks noChangeArrowheads="1"/>
            </p:cNvSpPr>
            <p:nvPr/>
          </p:nvSpPr>
          <p:spPr bwMode="auto">
            <a:xfrm>
              <a:off x="6853726" y="1786071"/>
              <a:ext cx="55547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u</a:t>
              </a:r>
              <a:r>
                <a:rPr lang="cs-CZ" baseline="-25000"/>
                <a:t>2</a:t>
              </a:r>
            </a:p>
          </p:txBody>
        </p:sp>
        <p:cxnSp>
          <p:nvCxnSpPr>
            <p:cNvPr id="47" name="Přímá spojovací šipka 46"/>
            <p:cNvCxnSpPr/>
            <p:nvPr/>
          </p:nvCxnSpPr>
          <p:spPr>
            <a:xfrm rot="16200000" flipH="1">
              <a:off x="631931" y="2007984"/>
              <a:ext cx="761530" cy="952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4" name="TextovéPole 47"/>
            <p:cNvSpPr txBox="1">
              <a:spLocks noChangeArrowheads="1"/>
            </p:cNvSpPr>
            <p:nvPr/>
          </p:nvSpPr>
          <p:spPr bwMode="auto">
            <a:xfrm>
              <a:off x="1179319" y="1786071"/>
              <a:ext cx="55547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/>
                <a:t>u</a:t>
              </a:r>
              <a:r>
                <a:rPr lang="cs-CZ" baseline="-25000"/>
                <a:t>1</a:t>
              </a:r>
            </a:p>
          </p:txBody>
        </p:sp>
      </p:grp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655763" y="2700338"/>
          <a:ext cx="4652962" cy="3897312"/>
        </p:xfrm>
        <a:graphic>
          <a:graphicData uri="http://schemas.openxmlformats.org/presentationml/2006/ole">
            <p:oleObj spid="_x0000_s65538" name="Rovnice" r:id="rId3" imgW="2400120" imgH="2006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2205038" y="3375025"/>
            <a:ext cx="4281487" cy="1247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801687"/>
          </a:xfrm>
        </p:spPr>
        <p:txBody>
          <a:bodyPr/>
          <a:lstStyle/>
          <a:p>
            <a:pPr eaLnBrk="1" hangingPunct="1"/>
            <a:r>
              <a:rPr lang="en-US" smtClean="0"/>
              <a:t>Stavov</a:t>
            </a:r>
            <a:r>
              <a:rPr lang="cs-CZ" smtClean="0"/>
              <a:t>é rovnice</a:t>
            </a:r>
          </a:p>
        </p:txBody>
      </p:sp>
      <p:sp>
        <p:nvSpPr>
          <p:cNvPr id="3077" name="Rectangle 3"/>
          <p:cNvSpPr>
            <a:spLocks noChangeArrowheads="1"/>
          </p:cNvSpPr>
          <p:nvPr/>
        </p:nvSpPr>
        <p:spPr bwMode="auto">
          <a:xfrm>
            <a:off x="179388" y="715963"/>
            <a:ext cx="8861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příklad:</a:t>
            </a: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1947863" y="1627188"/>
          <a:ext cx="4529137" cy="3006725"/>
        </p:xfrm>
        <a:graphic>
          <a:graphicData uri="http://schemas.openxmlformats.org/presentationml/2006/ole">
            <p:oleObj spid="_x0000_s66562" name="Rovnice" r:id="rId3" imgW="2336760" imgH="15490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801687"/>
          </a:xfrm>
        </p:spPr>
        <p:txBody>
          <a:bodyPr/>
          <a:lstStyle/>
          <a:p>
            <a:pPr eaLnBrk="1" hangingPunct="1"/>
            <a:r>
              <a:rPr lang="en-US" smtClean="0"/>
              <a:t>Stavov</a:t>
            </a:r>
            <a:r>
              <a:rPr lang="cs-CZ" smtClean="0"/>
              <a:t>é rovnice</a:t>
            </a: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179388" y="715963"/>
            <a:ext cx="8861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příklad:</a:t>
            </a:r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1574800" y="1179513"/>
          <a:ext cx="5168900" cy="3351212"/>
        </p:xfrm>
        <a:graphic>
          <a:graphicData uri="http://schemas.openxmlformats.org/presentationml/2006/ole">
            <p:oleObj spid="_x0000_s67586" name="Rovnice" r:id="rId3" imgW="2666880" imgH="17269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801687"/>
          </a:xfrm>
        </p:spPr>
        <p:txBody>
          <a:bodyPr/>
          <a:lstStyle/>
          <a:p>
            <a:pPr eaLnBrk="1" hangingPunct="1"/>
            <a:r>
              <a:rPr lang="en-US" smtClean="0"/>
              <a:t>Stavov</a:t>
            </a:r>
            <a:r>
              <a:rPr lang="cs-CZ" smtClean="0"/>
              <a:t>é rovnice</a:t>
            </a: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>
            <a:off x="179388" y="715963"/>
            <a:ext cx="8861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příklad:</a:t>
            </a:r>
          </a:p>
        </p:txBody>
      </p:sp>
      <p:sp>
        <p:nvSpPr>
          <p:cNvPr id="5125" name="Rectangle 3"/>
          <p:cNvSpPr>
            <a:spLocks noChangeArrowheads="1"/>
          </p:cNvSpPr>
          <p:nvPr/>
        </p:nvSpPr>
        <p:spPr bwMode="auto">
          <a:xfrm>
            <a:off x="179388" y="1212850"/>
            <a:ext cx="88614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lépe volit za stavové veličiny ty, které je možno měřit, nebo alespoň mají nějaký fyzikální význam</a:t>
            </a:r>
          </a:p>
        </p:txBody>
      </p:sp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231775" y="1982788"/>
          <a:ext cx="6697663" cy="2908300"/>
        </p:xfrm>
        <a:graphic>
          <a:graphicData uri="http://schemas.openxmlformats.org/presentationml/2006/ole">
            <p:oleObj spid="_x0000_s68610" name="Rovnice" r:id="rId3" imgW="3454200" imgH="14983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1409700" y="3402013"/>
            <a:ext cx="3051175" cy="341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449263" y="0"/>
            <a:ext cx="8229600" cy="460375"/>
          </a:xfrm>
        </p:spPr>
        <p:txBody>
          <a:bodyPr/>
          <a:lstStyle/>
          <a:p>
            <a:pPr eaLnBrk="1" hangingPunct="1"/>
            <a:r>
              <a:rPr lang="en-US" smtClean="0"/>
              <a:t>Stavov</a:t>
            </a:r>
            <a:r>
              <a:rPr lang="cs-CZ" smtClean="0"/>
              <a:t>é rovnice</a:t>
            </a: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103188" y="487363"/>
            <a:ext cx="8861425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Hlavní využití pro studenta FEL: př.: numerické řešení odezvy RLC na skok:</a:t>
            </a:r>
          </a:p>
        </p:txBody>
      </p:sp>
      <p:sp>
        <p:nvSpPr>
          <p:cNvPr id="9221" name="Obdélník 6"/>
          <p:cNvSpPr>
            <a:spLocks noChangeArrowheads="1"/>
          </p:cNvSpPr>
          <p:nvPr/>
        </p:nvSpPr>
        <p:spPr bwMode="auto">
          <a:xfrm>
            <a:off x="1106488" y="1182688"/>
            <a:ext cx="6592887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/>
              <a:t>h=1e-5; L=1e-4; R=0.1; C=1e-3;</a:t>
            </a:r>
          </a:p>
          <a:p>
            <a:r>
              <a:rPr lang="cs-CZ" dirty="0"/>
              <a:t> </a:t>
            </a:r>
          </a:p>
          <a:p>
            <a:r>
              <a:rPr lang="pl-PL" dirty="0"/>
              <a:t>u=0; uc=0; i=0; t=0; index=1;</a:t>
            </a:r>
          </a:p>
          <a:p>
            <a:r>
              <a:rPr lang="cs-CZ" dirty="0" err="1"/>
              <a:t>tkonec</a:t>
            </a:r>
            <a:r>
              <a:rPr lang="cs-CZ" dirty="0"/>
              <a:t>=1e-2; </a:t>
            </a:r>
            <a:r>
              <a:rPr lang="cs-CZ" dirty="0" err="1"/>
              <a:t>vysl</a:t>
            </a:r>
            <a:r>
              <a:rPr lang="cs-CZ" dirty="0"/>
              <a:t>=</a:t>
            </a:r>
            <a:r>
              <a:rPr lang="cs-CZ" dirty="0" err="1"/>
              <a:t>zeros</a:t>
            </a:r>
            <a:r>
              <a:rPr lang="cs-CZ" dirty="0"/>
              <a:t>(</a:t>
            </a:r>
            <a:r>
              <a:rPr lang="cs-CZ" dirty="0" err="1"/>
              <a:t>floor</a:t>
            </a:r>
            <a:r>
              <a:rPr lang="cs-CZ" dirty="0"/>
              <a:t>(</a:t>
            </a:r>
            <a:r>
              <a:rPr lang="cs-CZ" dirty="0" err="1"/>
              <a:t>tkonec</a:t>
            </a:r>
            <a:r>
              <a:rPr lang="cs-CZ" dirty="0"/>
              <a:t>/h)+10,4);</a:t>
            </a:r>
          </a:p>
          <a:p>
            <a:r>
              <a:rPr lang="cs-CZ" dirty="0"/>
              <a:t> </a:t>
            </a:r>
          </a:p>
          <a:p>
            <a:r>
              <a:rPr lang="cs-CZ" dirty="0" err="1"/>
              <a:t>while</a:t>
            </a:r>
            <a:r>
              <a:rPr lang="cs-CZ" dirty="0"/>
              <a:t> t&lt;</a:t>
            </a:r>
            <a:r>
              <a:rPr lang="cs-CZ" dirty="0" err="1"/>
              <a:t>tkonec</a:t>
            </a:r>
            <a:endParaRPr lang="cs-CZ" dirty="0"/>
          </a:p>
          <a:p>
            <a:r>
              <a:rPr lang="cs-CZ" dirty="0"/>
              <a:t>    </a:t>
            </a:r>
            <a:r>
              <a:rPr lang="cs-CZ" dirty="0" err="1"/>
              <a:t>if</a:t>
            </a:r>
            <a:r>
              <a:rPr lang="cs-CZ" dirty="0"/>
              <a:t> t&gt;</a:t>
            </a:r>
            <a:r>
              <a:rPr lang="cs-CZ" dirty="0" err="1"/>
              <a:t>tkonec</a:t>
            </a:r>
            <a:r>
              <a:rPr lang="cs-CZ" dirty="0"/>
              <a:t>/10 u=1; </a:t>
            </a:r>
            <a:r>
              <a:rPr lang="cs-CZ" dirty="0" err="1"/>
              <a:t>end</a:t>
            </a:r>
            <a:r>
              <a:rPr lang="cs-CZ" dirty="0"/>
              <a:t>;</a:t>
            </a:r>
          </a:p>
          <a:p>
            <a:r>
              <a:rPr lang="cs-CZ" dirty="0"/>
              <a:t>    </a:t>
            </a:r>
          </a:p>
          <a:p>
            <a:r>
              <a:rPr lang="cs-CZ" dirty="0"/>
              <a:t>    </a:t>
            </a:r>
            <a:r>
              <a:rPr lang="cs-CZ" dirty="0" err="1"/>
              <a:t>di</a:t>
            </a:r>
            <a:r>
              <a:rPr lang="cs-CZ" dirty="0"/>
              <a:t>=1/L*(u-R*i-</a:t>
            </a:r>
            <a:r>
              <a:rPr lang="cs-CZ" dirty="0" err="1"/>
              <a:t>uc</a:t>
            </a:r>
            <a:r>
              <a:rPr lang="cs-CZ" dirty="0"/>
              <a:t>); duc=1/C*i;</a:t>
            </a:r>
          </a:p>
          <a:p>
            <a:r>
              <a:rPr lang="cs-CZ" dirty="0"/>
              <a:t>    </a:t>
            </a:r>
          </a:p>
          <a:p>
            <a:r>
              <a:rPr lang="cs-CZ" dirty="0"/>
              <a:t>    i=i+</a:t>
            </a:r>
            <a:r>
              <a:rPr lang="cs-CZ" dirty="0" err="1"/>
              <a:t>di</a:t>
            </a:r>
            <a:r>
              <a:rPr lang="cs-CZ" dirty="0"/>
              <a:t>*h; </a:t>
            </a:r>
            <a:r>
              <a:rPr lang="cs-CZ" dirty="0" err="1"/>
              <a:t>uc</a:t>
            </a:r>
            <a:r>
              <a:rPr lang="cs-CZ" dirty="0"/>
              <a:t>=</a:t>
            </a:r>
            <a:r>
              <a:rPr lang="cs-CZ" dirty="0" err="1"/>
              <a:t>uc</a:t>
            </a:r>
            <a:r>
              <a:rPr lang="cs-CZ" dirty="0"/>
              <a:t>+duc*h;</a:t>
            </a:r>
          </a:p>
          <a:p>
            <a:r>
              <a:rPr lang="cs-CZ" dirty="0"/>
              <a:t>    </a:t>
            </a:r>
          </a:p>
          <a:p>
            <a:r>
              <a:rPr lang="cs-CZ" dirty="0"/>
              <a:t>    </a:t>
            </a:r>
            <a:r>
              <a:rPr lang="cs-CZ" dirty="0" err="1"/>
              <a:t>vysl</a:t>
            </a:r>
            <a:r>
              <a:rPr lang="cs-CZ" dirty="0"/>
              <a:t>(index,:)=[t,u,i,</a:t>
            </a:r>
            <a:r>
              <a:rPr lang="cs-CZ" dirty="0" err="1"/>
              <a:t>uc</a:t>
            </a:r>
            <a:r>
              <a:rPr lang="cs-CZ" dirty="0"/>
              <a:t>];  index=index+1;</a:t>
            </a:r>
          </a:p>
          <a:p>
            <a:r>
              <a:rPr lang="cs-CZ" dirty="0"/>
              <a:t>    t=t+h;</a:t>
            </a:r>
          </a:p>
          <a:p>
            <a:r>
              <a:rPr lang="cs-CZ" dirty="0" err="1"/>
              <a:t>end</a:t>
            </a:r>
            <a:r>
              <a:rPr lang="cs-CZ" dirty="0"/>
              <a:t>;</a:t>
            </a:r>
          </a:p>
          <a:p>
            <a:r>
              <a:rPr lang="cs-CZ" dirty="0"/>
              <a:t> </a:t>
            </a:r>
          </a:p>
          <a:p>
            <a:r>
              <a:rPr lang="cs-CZ" dirty="0" err="1"/>
              <a:t>vysl</a:t>
            </a:r>
            <a:r>
              <a:rPr lang="cs-CZ" dirty="0"/>
              <a:t>=</a:t>
            </a:r>
            <a:r>
              <a:rPr lang="cs-CZ" dirty="0" err="1"/>
              <a:t>vysl</a:t>
            </a:r>
            <a:r>
              <a:rPr lang="cs-CZ" dirty="0"/>
              <a:t>(1:index-1,:);</a:t>
            </a:r>
          </a:p>
          <a:p>
            <a:r>
              <a:rPr lang="cs-CZ" dirty="0"/>
              <a:t>plot(</a:t>
            </a:r>
            <a:r>
              <a:rPr lang="cs-CZ" dirty="0" err="1"/>
              <a:t>vysl</a:t>
            </a:r>
            <a:r>
              <a:rPr lang="cs-CZ" dirty="0"/>
              <a:t>(:,1),</a:t>
            </a:r>
            <a:r>
              <a:rPr lang="cs-CZ" dirty="0" err="1"/>
              <a:t>vysl</a:t>
            </a:r>
            <a:r>
              <a:rPr lang="cs-CZ" dirty="0"/>
              <a:t>(:,2:</a:t>
            </a:r>
            <a:r>
              <a:rPr lang="cs-CZ" dirty="0" err="1"/>
              <a:t>end</a:t>
            </a:r>
            <a:r>
              <a:rPr lang="cs-CZ" dirty="0"/>
              <a:t>)); legend('u','i','</a:t>
            </a:r>
            <a:r>
              <a:rPr lang="cs-CZ" dirty="0" err="1"/>
              <a:t>uc</a:t>
            </a:r>
            <a:r>
              <a:rPr lang="cs-CZ" dirty="0"/>
              <a:t>');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801687"/>
          </a:xfrm>
        </p:spPr>
        <p:txBody>
          <a:bodyPr/>
          <a:lstStyle/>
          <a:p>
            <a:pPr eaLnBrk="1" hangingPunct="1"/>
            <a:r>
              <a:rPr lang="en-US" smtClean="0"/>
              <a:t>Stavov</a:t>
            </a:r>
            <a:r>
              <a:rPr lang="cs-CZ" smtClean="0"/>
              <a:t>é rovnice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79388" y="715963"/>
            <a:ext cx="8861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Hlavní využití pro studenta FEL:</a:t>
            </a: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504825" y="1152525"/>
            <a:ext cx="886142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200">
                <a:solidFill>
                  <a:schemeClr val="tx2"/>
                </a:solidFill>
              </a:rPr>
              <a:t>př.: numerické řešení odezvy RLC na skok</a:t>
            </a:r>
          </a:p>
        </p:txBody>
      </p:sp>
      <p:pic>
        <p:nvPicPr>
          <p:cNvPr id="1024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33525"/>
            <a:ext cx="91440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19808</TotalTime>
  <Words>1383</Words>
  <Application>Microsoft Office PowerPoint</Application>
  <PresentationFormat>Předvádění na obrazovce (4:3)</PresentationFormat>
  <Paragraphs>336</Paragraphs>
  <Slides>67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67</vt:i4>
      </vt:variant>
    </vt:vector>
  </HeadingPairs>
  <TitlesOfParts>
    <vt:vector size="70" baseType="lpstr">
      <vt:lpstr>Výchozí návrh</vt:lpstr>
      <vt:lpstr>Rovnice</vt:lpstr>
      <vt:lpstr>Editor rovnic 3.0</vt:lpstr>
      <vt:lpstr>Opravit prenosy (kfi posunout do kotvy) KEV/RT 8. přednáška</vt:lpstr>
      <vt:lpstr>Snímek 2</vt:lpstr>
      <vt:lpstr>Příklad návrhu regulátoru (regulace rychlosti malého ss motoru)</vt:lpstr>
      <vt:lpstr>Příklad návrhu regulátoru (regulace rychlosti malého ss motoru)</vt:lpstr>
      <vt:lpstr>Příklad návrhu regulátoru (regulace rychlosti malého ss motoru)</vt:lpstr>
      <vt:lpstr>Příklad návrhu regulátoru (regulace rychlosti malého ss motoru)</vt:lpstr>
      <vt:lpstr>Příklad návrhu regulátoru (regulace rychlosti malého ss motoru)</vt:lpstr>
      <vt:lpstr>Příklad návrhu regulátoru (regulace rychlosti malého ss motoru)</vt:lpstr>
      <vt:lpstr>Příklad návrhu regulátoru (regulace rychlosti malého ss motoru)</vt:lpstr>
      <vt:lpstr>Příklad návrhu regulátoru (regulace rychlosti malého ss motoru)</vt:lpstr>
      <vt:lpstr>Příklad návrhu regulátoru (regulace rychlosti malého ss motoru)</vt:lpstr>
      <vt:lpstr>Příklad návrhu regulátoru (regulace rychlosti malého ss motoru)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Omezovač</vt:lpstr>
      <vt:lpstr>Snímek 25</vt:lpstr>
      <vt:lpstr>Omezovač</vt:lpstr>
      <vt:lpstr>Snímek 27</vt:lpstr>
      <vt:lpstr>Drag race v lineární regulaci</vt:lpstr>
      <vt:lpstr> F1=50(1+p1e-4) F2=1/(1+p0,05)</vt:lpstr>
      <vt:lpstr>Snímek 30</vt:lpstr>
      <vt:lpstr>Snímek 31</vt:lpstr>
      <vt:lpstr>Optimální modul, symetrické optimum (Siemens) Automatická regulace v elektrických pohonech / Karel Zeman ; Luděk Spíral. 1.část. -- 1. vyd.. -- Plzeň : VŠSE, 1987. -- 220 s</vt:lpstr>
      <vt:lpstr>Snímek 33</vt:lpstr>
      <vt:lpstr>Snímek 34</vt:lpstr>
      <vt:lpstr>Snímek 35</vt:lpstr>
      <vt:lpstr>Optimální modul, symetrické optimum Automatická regulace v elektrických pohonech / Karel Zeman ; Luděk Spíral. 1.část. -- 1. vyd.. -- Plzeň : VŠSE, 1987. -- 220 s</vt:lpstr>
      <vt:lpstr>Snímek 37</vt:lpstr>
      <vt:lpstr>Snímek 38</vt:lpstr>
      <vt:lpstr>ITAE (Integral of Time and Absolute Error)</vt:lpstr>
      <vt:lpstr>přechodové charky v závislosti na kr</vt:lpstr>
      <vt:lpstr>přechodové charky v závislosti na kr</vt:lpstr>
      <vt:lpstr>velikost integrálu odchylky v závislosti na metodě a kr</vt:lpstr>
      <vt:lpstr>přechodové charky v závislosti na metodě ITAE</vt:lpstr>
      <vt:lpstr>ITAE   ∫|e|dt= f(kr,Tr)</vt:lpstr>
      <vt:lpstr>přechodová charakteristika soustavy pro PI navržený podle ITAE</vt:lpstr>
      <vt:lpstr>Geometrické místo kořenů</vt:lpstr>
      <vt:lpstr>Geometrické místo kořenů</vt:lpstr>
      <vt:lpstr>Stanislav Kubík, Zdeněk Kotek, Miroslav Šalamon.: Teorie regulace. I, Lineární regulace / Stanislav Kubík, Zdeněk Kotek, Miroslav Šalamon. -- Vyd. 1. -- Praha : SNTL, 1968. -- 267 s</vt:lpstr>
      <vt:lpstr>syms p   x=[]; y=[];   menic=50/(1+1e-4*p); motor=1/(1+0.05*p); kr=[0.5:0.5:10];   for i=1:size(kr,2)     CharR=1+menic*motor*kr(i);     koren=solve(CharR,'p');     x=[x eval(real(koren))];     y=[y eval(imag(koren))];  end;   set(gca,'FontName','Helvetica','FontSize',15); plot(x,y,'rx'); hold on; plot([0 -1e4],[0,1e4],'k--'); hold off; axis equal;   print( gcf, '-dpng', 'gmk'); </vt:lpstr>
      <vt:lpstr>Snímek 50</vt:lpstr>
      <vt:lpstr>Snímek 51</vt:lpstr>
      <vt:lpstr>Snímek 52</vt:lpstr>
      <vt:lpstr>Snímek 53</vt:lpstr>
      <vt:lpstr>Snímek 54</vt:lpstr>
      <vt:lpstr>Ziegler-Nichols</vt:lpstr>
      <vt:lpstr>Snímek 56</vt:lpstr>
      <vt:lpstr>kU=0,003, Pu=3,5 → kR=0,0015</vt:lpstr>
      <vt:lpstr>Snímek 58</vt:lpstr>
      <vt:lpstr>Snímek 59</vt:lpstr>
      <vt:lpstr>Stavové rovnice</vt:lpstr>
      <vt:lpstr>Stavové rovnice</vt:lpstr>
      <vt:lpstr>Stavové rovnice</vt:lpstr>
      <vt:lpstr>Stavové rovnice</vt:lpstr>
      <vt:lpstr>Stavové rovnice</vt:lpstr>
      <vt:lpstr>Stavové rovnice</vt:lpstr>
      <vt:lpstr>Stavové rovnice</vt:lpstr>
      <vt:lpstr>Stavové rovnice</vt:lpstr>
    </vt:vector>
  </TitlesOfParts>
  <Company>ZCU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jandam</dc:creator>
  <cp:lastModifiedBy>mJanda</cp:lastModifiedBy>
  <cp:revision>411</cp:revision>
  <dcterms:created xsi:type="dcterms:W3CDTF">2011-09-21T09:14:02Z</dcterms:created>
  <dcterms:modified xsi:type="dcterms:W3CDTF">2018-04-19T08:49:31Z</dcterms:modified>
</cp:coreProperties>
</file>