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1" r:id="rId4"/>
    <p:sldId id="262" r:id="rId5"/>
    <p:sldId id="258" r:id="rId6"/>
    <p:sldId id="259" r:id="rId7"/>
    <p:sldId id="260" r:id="rId8"/>
    <p:sldId id="267" r:id="rId9"/>
    <p:sldId id="263" r:id="rId10"/>
    <p:sldId id="264" r:id="rId11"/>
    <p:sldId id="265" r:id="rId12"/>
    <p:sldId id="266"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7" name="Přímá spojnice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Nadpis 28"/>
          <p:cNvSpPr>
            <a:spLocks noGrp="1"/>
          </p:cNvSpPr>
          <p:nvPr>
            <p:ph type="ctrTitle"/>
          </p:nvPr>
        </p:nvSpPr>
        <p:spPr>
          <a:xfrm>
            <a:off x="381000" y="4853411"/>
            <a:ext cx="8458200" cy="1222375"/>
          </a:xfrm>
        </p:spPr>
        <p:txBody>
          <a:bodyPr anchor="t"/>
          <a:lstStyle/>
          <a:p>
            <a:r>
              <a:rPr kumimoji="0" lang="cs-CZ" smtClean="0"/>
              <a:t>Kliknutím lze upravit styl.</a:t>
            </a:r>
            <a:endParaRPr kumimoji="0" lang="en-US"/>
          </a:p>
        </p:txBody>
      </p:sp>
      <p:sp>
        <p:nvSpPr>
          <p:cNvPr id="9" name="Podnadpis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16" name="Zástupný symbol pro datum 15"/>
          <p:cNvSpPr>
            <a:spLocks noGrp="1"/>
          </p:cNvSpPr>
          <p:nvPr>
            <p:ph type="dt" sz="half" idx="10"/>
          </p:nvPr>
        </p:nvSpPr>
        <p:spPr/>
        <p:txBody>
          <a:bodyPr/>
          <a:lstStyle/>
          <a:p>
            <a:fld id="{86902076-1C8C-41A9-8B4C-F672D8282114}" type="datetimeFigureOut">
              <a:rPr lang="cs-CZ" smtClean="0"/>
              <a:t>3.4.2013</a:t>
            </a:fld>
            <a:endParaRPr lang="cs-CZ"/>
          </a:p>
        </p:txBody>
      </p:sp>
      <p:sp>
        <p:nvSpPr>
          <p:cNvPr id="2" name="Zástupný symbol pro zápatí 1"/>
          <p:cNvSpPr>
            <a:spLocks noGrp="1"/>
          </p:cNvSpPr>
          <p:nvPr>
            <p:ph type="ftr" sz="quarter" idx="11"/>
          </p:nvPr>
        </p:nvSpPr>
        <p:spPr/>
        <p:txBody>
          <a:bodyPr/>
          <a:lstStyle/>
          <a:p>
            <a:endParaRPr lang="cs-CZ"/>
          </a:p>
        </p:txBody>
      </p:sp>
      <p:sp>
        <p:nvSpPr>
          <p:cNvPr id="15" name="Zástupný symbol pro číslo snímku 14"/>
          <p:cNvSpPr>
            <a:spLocks noGrp="1"/>
          </p:cNvSpPr>
          <p:nvPr>
            <p:ph type="sldNum" sz="quarter" idx="12"/>
          </p:nvPr>
        </p:nvSpPr>
        <p:spPr>
          <a:xfrm>
            <a:off x="8229600" y="6473952"/>
            <a:ext cx="758952" cy="246888"/>
          </a:xfrm>
        </p:spPr>
        <p:txBody>
          <a:bodyPr/>
          <a:lstStyle/>
          <a:p>
            <a:fld id="{0BDF4ED2-31A6-4960-9387-4D3481B7AF43}"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2" name="Nadpis 21"/>
          <p:cNvSpPr>
            <a:spLocks noGrp="1"/>
          </p:cNvSpPr>
          <p:nvPr>
            <p:ph type="title"/>
          </p:nvPr>
        </p:nvSpPr>
        <p:spPr/>
        <p:txBody>
          <a:bodyPr/>
          <a:lstStyle/>
          <a:p>
            <a:r>
              <a:rPr kumimoji="0" lang="cs-CZ" smtClean="0"/>
              <a:t>Kliknutím lze upravit styl.</a:t>
            </a:r>
            <a:endParaRPr kumimoji="0" lang="en-US"/>
          </a:p>
        </p:txBody>
      </p:sp>
      <p:sp>
        <p:nvSpPr>
          <p:cNvPr id="27" name="Zástupný symbol pro obsah 26"/>
          <p:cNvSpPr>
            <a:spLocks noGrp="1"/>
          </p:cNvSpPr>
          <p:nvPr>
            <p:ph idx="1"/>
          </p:nvPr>
        </p:nvSpPr>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Zástupný symbol pro datum 24"/>
          <p:cNvSpPr>
            <a:spLocks noGrp="1"/>
          </p:cNvSpPr>
          <p:nvPr>
            <p:ph type="dt" sz="half" idx="10"/>
          </p:nvPr>
        </p:nvSpPr>
        <p:spPr/>
        <p:txBody>
          <a:bodyPr/>
          <a:lstStyle/>
          <a:p>
            <a:fld id="{86902076-1C8C-41A9-8B4C-F672D8282114}" type="datetimeFigureOut">
              <a:rPr lang="cs-CZ" smtClean="0"/>
              <a:t>3.4.2013</a:t>
            </a:fld>
            <a:endParaRPr lang="cs-CZ"/>
          </a:p>
        </p:txBody>
      </p:sp>
      <p:sp>
        <p:nvSpPr>
          <p:cNvPr id="19" name="Zástupný symbol pro zápatí 18"/>
          <p:cNvSpPr>
            <a:spLocks noGrp="1"/>
          </p:cNvSpPr>
          <p:nvPr>
            <p:ph type="ftr" sz="quarter" idx="11"/>
          </p:nvPr>
        </p:nvSpPr>
        <p:spPr>
          <a:xfrm>
            <a:off x="3581400" y="76200"/>
            <a:ext cx="2895600" cy="288925"/>
          </a:xfrm>
        </p:spPr>
        <p:txBody>
          <a:bodyPr/>
          <a:lstStyle/>
          <a:p>
            <a:endParaRPr lang="cs-CZ"/>
          </a:p>
        </p:txBody>
      </p:sp>
      <p:sp>
        <p:nvSpPr>
          <p:cNvPr id="16" name="Zástupný symbol pro číslo snímku 15"/>
          <p:cNvSpPr>
            <a:spLocks noGrp="1"/>
          </p:cNvSpPr>
          <p:nvPr>
            <p:ph type="sldNum" sz="quarter" idx="12"/>
          </p:nvPr>
        </p:nvSpPr>
        <p:spPr>
          <a:xfrm>
            <a:off x="8229600" y="6473952"/>
            <a:ext cx="758952" cy="246888"/>
          </a:xfrm>
        </p:spPr>
        <p:txBody>
          <a:bodyPr/>
          <a:lstStyle/>
          <a:p>
            <a:fld id="{0BDF4ED2-31A6-4960-9387-4D3481B7AF43}"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3">
        <a:schemeClr val="bg2"/>
      </p:bgRef>
    </p:bg>
    <p:spTree>
      <p:nvGrpSpPr>
        <p:cNvPr id="1" name=""/>
        <p:cNvGrpSpPr/>
        <p:nvPr/>
      </p:nvGrpSpPr>
      <p:grpSpPr>
        <a:xfrm>
          <a:off x="0" y="0"/>
          <a:ext cx="0" cy="0"/>
          <a:chOff x="0" y="0"/>
          <a:chExt cx="0" cy="0"/>
        </a:xfrm>
      </p:grpSpPr>
      <p:sp>
        <p:nvSpPr>
          <p:cNvPr id="7" name="Přímá spojnice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text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19" name="Zástupný symbol pro datum 18"/>
          <p:cNvSpPr>
            <a:spLocks noGrp="1"/>
          </p:cNvSpPr>
          <p:nvPr>
            <p:ph type="dt" sz="half" idx="10"/>
          </p:nvPr>
        </p:nvSpPr>
        <p:spPr/>
        <p:txBody>
          <a:bodyPr/>
          <a:lstStyle/>
          <a:p>
            <a:fld id="{86902076-1C8C-41A9-8B4C-F672D8282114}" type="datetimeFigureOut">
              <a:rPr lang="cs-CZ" smtClean="0"/>
              <a:t>3.4.2013</a:t>
            </a:fld>
            <a:endParaRPr lang="cs-CZ"/>
          </a:p>
        </p:txBody>
      </p:sp>
      <p:sp>
        <p:nvSpPr>
          <p:cNvPr id="11" name="Zástupný symbol pro zápatí 10"/>
          <p:cNvSpPr>
            <a:spLocks noGrp="1"/>
          </p:cNvSpPr>
          <p:nvPr>
            <p:ph type="ftr" sz="quarter" idx="11"/>
          </p:nvPr>
        </p:nvSpPr>
        <p:spPr/>
        <p:txBody>
          <a:bodyPr/>
          <a:lstStyle/>
          <a:p>
            <a:endParaRPr lang="cs-CZ"/>
          </a:p>
        </p:txBody>
      </p:sp>
      <p:sp>
        <p:nvSpPr>
          <p:cNvPr id="16" name="Zástupný symbol pro číslo snímku 15"/>
          <p:cNvSpPr>
            <a:spLocks noGrp="1"/>
          </p:cNvSpPr>
          <p:nvPr>
            <p:ph type="sldNum" sz="quarter" idx="12"/>
          </p:nvPr>
        </p:nvSpPr>
        <p:spPr/>
        <p:txBody>
          <a:bodyPr/>
          <a:lstStyle/>
          <a:p>
            <a:fld id="{0BDF4ED2-31A6-4960-9387-4D3481B7AF43}" type="slidenum">
              <a:rPr lang="cs-CZ" smtClean="0"/>
              <a:t>‹#›</a:t>
            </a:fld>
            <a:endParaRPr lang="cs-CZ"/>
          </a:p>
        </p:txBody>
      </p:sp>
      <p:sp>
        <p:nvSpPr>
          <p:cNvPr id="8" name="Nadpis 7"/>
          <p:cNvSpPr>
            <a:spLocks noGrp="1"/>
          </p:cNvSpPr>
          <p:nvPr>
            <p:ph type="title"/>
          </p:nvPr>
        </p:nvSpPr>
        <p:spPr>
          <a:xfrm>
            <a:off x="180475" y="2947085"/>
            <a:ext cx="8686800" cy="1184825"/>
          </a:xfrm>
        </p:spPr>
        <p:txBody>
          <a:bodyPr rtlCol="0" anchor="t"/>
          <a:lstStyle>
            <a:lvl1pPr algn="r">
              <a:defRPr/>
            </a:lvl1pPr>
          </a:lstStyle>
          <a:p>
            <a:r>
              <a:rPr kumimoji="0" lang="cs-CZ" smtClean="0"/>
              <a:t>Kliknutím lze upravit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0" name="Nadpis 19"/>
          <p:cNvSpPr>
            <a:spLocks noGrp="1"/>
          </p:cNvSpPr>
          <p:nvPr>
            <p:ph type="title"/>
          </p:nvPr>
        </p:nvSpPr>
        <p:spPr>
          <a:xfrm>
            <a:off x="301752" y="457200"/>
            <a:ext cx="8686800" cy="841248"/>
          </a:xfrm>
        </p:spPr>
        <p:txBody>
          <a:bodyPr/>
          <a:lstStyle/>
          <a:p>
            <a:r>
              <a:rPr kumimoji="0" lang="cs-CZ" smtClean="0"/>
              <a:t>Kliknutím lze upravit styl.</a:t>
            </a:r>
            <a:endParaRPr kumimoji="0" lang="en-US"/>
          </a:p>
        </p:txBody>
      </p:sp>
      <p:sp>
        <p:nvSpPr>
          <p:cNvPr id="14" name="Zástupný symbol pro obsah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0"/>
          </p:nvPr>
        </p:nvSpPr>
        <p:spPr/>
        <p:txBody>
          <a:bodyPr/>
          <a:lstStyle/>
          <a:p>
            <a:fld id="{86902076-1C8C-41A9-8B4C-F672D8282114}" type="datetimeFigureOut">
              <a:rPr lang="cs-CZ" smtClean="0"/>
              <a:t>3.4.2013</a:t>
            </a:fld>
            <a:endParaRPr lang="cs-CZ"/>
          </a:p>
        </p:txBody>
      </p:sp>
      <p:sp>
        <p:nvSpPr>
          <p:cNvPr id="10" name="Zástupný symbol pro zápatí 9"/>
          <p:cNvSpPr>
            <a:spLocks noGrp="1"/>
          </p:cNvSpPr>
          <p:nvPr>
            <p:ph type="ftr" sz="quarter" idx="11"/>
          </p:nvPr>
        </p:nvSpPr>
        <p:spPr/>
        <p:txBody>
          <a:bodyPr/>
          <a:lstStyle/>
          <a:p>
            <a:endParaRPr lang="cs-CZ"/>
          </a:p>
        </p:txBody>
      </p:sp>
      <p:sp>
        <p:nvSpPr>
          <p:cNvPr id="31" name="Zástupný symbol pro číslo snímku 30"/>
          <p:cNvSpPr>
            <a:spLocks noGrp="1"/>
          </p:cNvSpPr>
          <p:nvPr>
            <p:ph type="sldNum" sz="quarter" idx="12"/>
          </p:nvPr>
        </p:nvSpPr>
        <p:spPr/>
        <p:txBody>
          <a:bodyPr/>
          <a:lstStyle/>
          <a:p>
            <a:fld id="{0BDF4ED2-31A6-4960-9387-4D3481B7AF43}"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9" name="Nadpis 28"/>
          <p:cNvSpPr>
            <a:spLocks noGrp="1"/>
          </p:cNvSpPr>
          <p:nvPr>
            <p:ph type="title"/>
          </p:nvPr>
        </p:nvSpPr>
        <p:spPr>
          <a:xfrm>
            <a:off x="304800" y="5410200"/>
            <a:ext cx="8610600" cy="882650"/>
          </a:xfrm>
        </p:spPr>
        <p:txBody>
          <a:bodyPr anchor="ctr"/>
          <a:lstStyle>
            <a:lvl1pPr>
              <a:defRPr/>
            </a:lvl1p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25" name="Zástupný symbol pro text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4" name="Zástupný symbol pro obsah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8" name="Zástupný symbol pro obsah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0" name="Zástupný symbol pro datum 9"/>
          <p:cNvSpPr>
            <a:spLocks noGrp="1"/>
          </p:cNvSpPr>
          <p:nvPr>
            <p:ph type="dt" sz="half" idx="10"/>
          </p:nvPr>
        </p:nvSpPr>
        <p:spPr/>
        <p:txBody>
          <a:bodyPr/>
          <a:lstStyle/>
          <a:p>
            <a:fld id="{86902076-1C8C-41A9-8B4C-F672D8282114}" type="datetimeFigureOut">
              <a:rPr lang="cs-CZ" smtClean="0"/>
              <a:t>3.4.2013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a:xfrm>
            <a:off x="8229600" y="6477000"/>
            <a:ext cx="762000" cy="246888"/>
          </a:xfrm>
        </p:spPr>
        <p:txBody>
          <a:bodyPr/>
          <a:lstStyle/>
          <a:p>
            <a:fld id="{0BDF4ED2-31A6-4960-9387-4D3481B7AF43}" type="slidenum">
              <a:rPr lang="cs-CZ" smtClean="0"/>
              <a:t>‹#›</a:t>
            </a:fld>
            <a:endParaRPr lang="cs-CZ"/>
          </a:p>
        </p:txBody>
      </p:sp>
      <p:sp>
        <p:nvSpPr>
          <p:cNvPr id="11" name="Přímá spojnice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30" name="Nadpis 29"/>
          <p:cNvSpPr>
            <a:spLocks noGrp="1"/>
          </p:cNvSpPr>
          <p:nvPr>
            <p:ph type="title"/>
          </p:nvPr>
        </p:nvSpPr>
        <p:spPr>
          <a:xfrm>
            <a:off x="301752" y="457200"/>
            <a:ext cx="8686800" cy="841248"/>
          </a:xfrm>
        </p:spPr>
        <p:txBody>
          <a:bodyPr/>
          <a:lstStyle/>
          <a:p>
            <a:r>
              <a:rPr kumimoji="0" lang="cs-CZ" smtClean="0"/>
              <a:t>Kliknutím lze upravit styl.</a:t>
            </a:r>
            <a:endParaRPr kumimoji="0" lang="en-US"/>
          </a:p>
        </p:txBody>
      </p:sp>
      <p:sp>
        <p:nvSpPr>
          <p:cNvPr id="12" name="Zástupný symbol pro datum 11"/>
          <p:cNvSpPr>
            <a:spLocks noGrp="1"/>
          </p:cNvSpPr>
          <p:nvPr>
            <p:ph type="dt" sz="half" idx="10"/>
          </p:nvPr>
        </p:nvSpPr>
        <p:spPr/>
        <p:txBody>
          <a:bodyPr/>
          <a:lstStyle/>
          <a:p>
            <a:fld id="{86902076-1C8C-41A9-8B4C-F672D8282114}" type="datetimeFigureOut">
              <a:rPr lang="cs-CZ" smtClean="0"/>
              <a:t>3.4.2013</a:t>
            </a:fld>
            <a:endParaRPr lang="cs-CZ"/>
          </a:p>
        </p:txBody>
      </p:sp>
      <p:sp>
        <p:nvSpPr>
          <p:cNvPr id="21" name="Zástupný symbol pro zápatí 20"/>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BDF4ED2-31A6-4960-9387-4D3481B7AF43}"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p>
            <a:fld id="{86902076-1C8C-41A9-8B4C-F672D8282114}" type="datetimeFigureOut">
              <a:rPr lang="cs-CZ" smtClean="0"/>
              <a:t>3.4.2013</a:t>
            </a:fld>
            <a:endParaRPr lang="cs-CZ"/>
          </a:p>
        </p:txBody>
      </p:sp>
      <p:sp>
        <p:nvSpPr>
          <p:cNvPr id="24" name="Zástupný symbol pro zápatí 23"/>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BDF4ED2-31A6-4960-9387-4D3481B7AF43}"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8" name="Přímá spojnice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Nadpis 11"/>
          <p:cNvSpPr>
            <a:spLocks noGrp="1"/>
          </p:cNvSpPr>
          <p:nvPr>
            <p:ph type="title"/>
          </p:nvPr>
        </p:nvSpPr>
        <p:spPr>
          <a:xfrm>
            <a:off x="457200" y="5486400"/>
            <a:ext cx="8458200" cy="520700"/>
          </a:xfrm>
        </p:spPr>
        <p:txBody>
          <a:bodyPr anchor="ctr"/>
          <a:lstStyle>
            <a:lvl1pPr algn="l">
              <a:buNone/>
              <a:defRPr sz="2000" b="1"/>
            </a:lvl1pPr>
          </a:lstStyle>
          <a:p>
            <a:r>
              <a:rPr kumimoji="0" lang="cs-CZ" smtClean="0"/>
              <a:t>Kliknutím lze upravit styl.</a:t>
            </a:r>
            <a:endParaRPr kumimoji="0" lang="en-US"/>
          </a:p>
        </p:txBody>
      </p:sp>
      <p:sp>
        <p:nvSpPr>
          <p:cNvPr id="26" name="Zástupný symbol pro text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14" name="Zástupný symbol pro obsah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Zástupný symbol pro datum 24"/>
          <p:cNvSpPr>
            <a:spLocks noGrp="1"/>
          </p:cNvSpPr>
          <p:nvPr>
            <p:ph type="dt" sz="half" idx="10"/>
          </p:nvPr>
        </p:nvSpPr>
        <p:spPr/>
        <p:txBody>
          <a:bodyPr/>
          <a:lstStyle/>
          <a:p>
            <a:fld id="{86902076-1C8C-41A9-8B4C-F672D8282114}" type="datetimeFigureOut">
              <a:rPr lang="cs-CZ" smtClean="0"/>
              <a:t>3.4.2013</a:t>
            </a:fld>
            <a:endParaRPr lang="cs-CZ"/>
          </a:p>
        </p:txBody>
      </p:sp>
      <p:sp>
        <p:nvSpPr>
          <p:cNvPr id="29" name="Zástupný symbol pro zápatí 28"/>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BDF4ED2-31A6-4960-9387-4D3481B7AF43}"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3" name="Zástupný symbol pro obrázek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cs-CZ" smtClean="0"/>
              <a:t>Kliknutím na ikonu přidáte obrázek.</a:t>
            </a:r>
            <a:endParaRPr kumimoji="0" lang="en-US" dirty="0"/>
          </a:p>
        </p:txBody>
      </p:sp>
      <p:sp>
        <p:nvSpPr>
          <p:cNvPr id="7" name="Zástupný symbol pro datum 6"/>
          <p:cNvSpPr>
            <a:spLocks noGrp="1"/>
          </p:cNvSpPr>
          <p:nvPr>
            <p:ph type="dt" sz="half" idx="10"/>
          </p:nvPr>
        </p:nvSpPr>
        <p:spPr/>
        <p:txBody>
          <a:bodyPr/>
          <a:lstStyle/>
          <a:p>
            <a:fld id="{86902076-1C8C-41A9-8B4C-F672D8282114}" type="datetimeFigureOut">
              <a:rPr lang="cs-CZ" smtClean="0"/>
              <a:t>3.4.2013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31" name="Zástupný symbol pro číslo snímku 30"/>
          <p:cNvSpPr>
            <a:spLocks noGrp="1"/>
          </p:cNvSpPr>
          <p:nvPr>
            <p:ph type="sldNum" sz="quarter" idx="12"/>
          </p:nvPr>
        </p:nvSpPr>
        <p:spPr/>
        <p:txBody>
          <a:bodyPr/>
          <a:lstStyle/>
          <a:p>
            <a:fld id="{0BDF4ED2-31A6-4960-9387-4D3481B7AF43}" type="slidenum">
              <a:rPr lang="cs-CZ" smtClean="0"/>
              <a:t>‹#›</a:t>
            </a:fld>
            <a:endParaRPr lang="cs-CZ"/>
          </a:p>
        </p:txBody>
      </p:sp>
      <p:sp>
        <p:nvSpPr>
          <p:cNvPr id="17" name="Nadpis 16"/>
          <p:cNvSpPr>
            <a:spLocks noGrp="1"/>
          </p:cNvSpPr>
          <p:nvPr>
            <p:ph type="title"/>
          </p:nvPr>
        </p:nvSpPr>
        <p:spPr>
          <a:xfrm>
            <a:off x="381000" y="4993760"/>
            <a:ext cx="5867400" cy="522288"/>
          </a:xfrm>
        </p:spPr>
        <p:txBody>
          <a:bodyPr anchor="ctr"/>
          <a:lstStyle>
            <a:lvl1pPr algn="l">
              <a:buNone/>
              <a:defRPr sz="2000" b="1"/>
            </a:lvl1pPr>
          </a:lstStyle>
          <a:p>
            <a:r>
              <a:rPr kumimoji="0" lang="cs-CZ" smtClean="0"/>
              <a:t>Kliknutím lze upravit styl.</a:t>
            </a:r>
            <a:endParaRPr kumimoji="0" lang="en-US"/>
          </a:p>
        </p:txBody>
      </p:sp>
      <p:sp>
        <p:nvSpPr>
          <p:cNvPr id="26" name="Zástupný symbol pro text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86902076-1C8C-41A9-8B4C-F672D8282114}" type="datetimeFigureOut">
              <a:rPr lang="cs-CZ" smtClean="0"/>
              <a:t>3.4.2013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BDF4ED2-31A6-4960-9387-4D3481B7AF43}"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549276"/>
            <a:ext cx="1828800" cy="5851525"/>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549276"/>
            <a:ext cx="6248400" cy="5851525"/>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86902076-1C8C-41A9-8B4C-F672D8282114}" type="datetimeFigureOut">
              <a:rPr lang="cs-CZ" smtClean="0"/>
              <a:t>3.4.2013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BDF4ED2-31A6-4960-9387-4D3481B7AF43}"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římá spojnice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Zástupný symbol pro text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1" name="Zástupný symbol pro datum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86902076-1C8C-41A9-8B4C-F672D8282114}" type="datetimeFigureOut">
              <a:rPr lang="cs-CZ" smtClean="0"/>
              <a:t>3.4.2013</a:t>
            </a:fld>
            <a:endParaRPr lang="cs-CZ"/>
          </a:p>
        </p:txBody>
      </p:sp>
      <p:sp>
        <p:nvSpPr>
          <p:cNvPr id="28" name="Zástupný symbol pro zápatí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cs-CZ"/>
          </a:p>
        </p:txBody>
      </p:sp>
      <p:sp>
        <p:nvSpPr>
          <p:cNvPr id="5" name="Zástupný symbol pro číslo snímku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0BDF4ED2-31A6-4960-9387-4D3481B7AF43}" type="slidenum">
              <a:rPr lang="cs-CZ" smtClean="0"/>
              <a:t>‹#›</a:t>
            </a:fld>
            <a:endParaRPr lang="cs-CZ"/>
          </a:p>
        </p:txBody>
      </p:sp>
      <p:sp>
        <p:nvSpPr>
          <p:cNvPr id="10" name="Zástupný symbol pro nadpis 9"/>
          <p:cNvSpPr>
            <a:spLocks noGrp="1"/>
          </p:cNvSpPr>
          <p:nvPr>
            <p:ph type="title"/>
          </p:nvPr>
        </p:nvSpPr>
        <p:spPr>
          <a:xfrm>
            <a:off x="304800" y="457200"/>
            <a:ext cx="8686800" cy="838200"/>
          </a:xfrm>
          <a:prstGeom prst="rect">
            <a:avLst/>
          </a:prstGeom>
        </p:spPr>
        <p:txBody>
          <a:bodyPr vert="horz" anchor="ctr">
            <a:normAutofit/>
          </a:bodyPr>
          <a:lstStyle/>
          <a:p>
            <a:r>
              <a:rPr kumimoji="0" lang="cs-CZ" smtClean="0"/>
              <a:t>Kliknutím lze upravit styl.</a:t>
            </a:r>
            <a:endParaRPr kumimoji="0" lang="en-US"/>
          </a:p>
        </p:txBody>
      </p:sp>
      <p:sp>
        <p:nvSpPr>
          <p:cNvPr id="9" name="Přímá spojnice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Přímá spojnice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www.wisegeek.com/what-is-a-wildcat-strike.htm" TargetMode="External"/><Relationship Id="rId2" Type="http://schemas.openxmlformats.org/officeDocument/2006/relationships/hyperlink" Target="http://www.wisegeek.com/what-is-a-strike-action.htm" TargetMode="External"/><Relationship Id="rId1" Type="http://schemas.openxmlformats.org/officeDocument/2006/relationships/slideLayout" Target="../slideLayouts/slideLayout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hyperlink" Target="http://en.wikipedia.org/wiki/OPEC" TargetMode="External"/><Relationship Id="rId2" Type="http://schemas.openxmlformats.org/officeDocument/2006/relationships/hyperlink" Target="http://en.wikipedia.org/wiki/Yom_Kippur_War" TargetMode="External"/><Relationship Id="rId1" Type="http://schemas.openxmlformats.org/officeDocument/2006/relationships/slideLayout" Target="../slideLayouts/slideLayout2.xml"/><Relationship Id="rId5" Type="http://schemas.openxmlformats.org/officeDocument/2006/relationships/hyperlink" Target="http://www.europedia.moussis.eu/books/Book_2/6/19/01/01/?all=1" TargetMode="External"/><Relationship Id="rId4" Type="http://schemas.openxmlformats.org/officeDocument/2006/relationships/hyperlink" Target="http://en.wikipedia.org/wiki/Embargo"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endParaRPr lang="cs-CZ"/>
          </a:p>
        </p:txBody>
      </p:sp>
      <p:sp>
        <p:nvSpPr>
          <p:cNvPr id="3" name="Podnadpis 2"/>
          <p:cNvSpPr>
            <a:spLocks noGrp="1"/>
          </p:cNvSpPr>
          <p:nvPr>
            <p:ph type="subTitle" idx="1"/>
          </p:nvPr>
        </p:nvSpPr>
        <p:spPr/>
        <p:txBody>
          <a:bodyPr/>
          <a:lstStyle/>
          <a:p>
            <a:endParaRPr lang="cs-CZ"/>
          </a:p>
        </p:txBody>
      </p:sp>
    </p:spTree>
    <p:extLst>
      <p:ext uri="{BB962C8B-B14F-4D97-AF65-F5344CB8AC3E}">
        <p14:creationId xmlns:p14="http://schemas.microsoft.com/office/powerpoint/2010/main" val="7396062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Barbara </a:t>
            </a:r>
            <a:r>
              <a:rPr lang="cs-CZ" dirty="0" err="1" smtClean="0"/>
              <a:t>castle</a:t>
            </a:r>
            <a:endParaRPr lang="cs-CZ" dirty="0"/>
          </a:p>
        </p:txBody>
      </p:sp>
      <p:sp>
        <p:nvSpPr>
          <p:cNvPr id="3" name="Zástupný symbol pro obsah 2"/>
          <p:cNvSpPr>
            <a:spLocks noGrp="1"/>
          </p:cNvSpPr>
          <p:nvPr>
            <p:ph sz="half" idx="1"/>
          </p:nvPr>
        </p:nvSpPr>
        <p:spPr/>
        <p:txBody>
          <a:bodyPr/>
          <a:lstStyle/>
          <a:p>
            <a:endParaRPr lang="cs-CZ" dirty="0"/>
          </a:p>
        </p:txBody>
      </p:sp>
      <p:sp>
        <p:nvSpPr>
          <p:cNvPr id="4" name="Zástupný symbol pro obsah 3"/>
          <p:cNvSpPr>
            <a:spLocks noGrp="1"/>
          </p:cNvSpPr>
          <p:nvPr>
            <p:ph sz="half" idx="2"/>
          </p:nvPr>
        </p:nvSpPr>
        <p:spPr/>
        <p:txBody>
          <a:bodyPr/>
          <a:lstStyle/>
          <a:p>
            <a:endParaRPr lang="cs-CZ"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628800"/>
            <a:ext cx="3456384" cy="4667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671851"/>
            <a:ext cx="4464496" cy="42233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978566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a:t>
            </a:r>
            <a:r>
              <a:rPr lang="cs-CZ" dirty="0" err="1" smtClean="0"/>
              <a:t>Strikes</a:t>
            </a:r>
            <a:r>
              <a:rPr lang="cs-CZ" dirty="0" smtClean="0"/>
              <a:t> … and more </a:t>
            </a:r>
            <a:r>
              <a:rPr lang="cs-CZ" dirty="0" err="1" smtClean="0"/>
              <a:t>strikes</a:t>
            </a:r>
            <a:endParaRPr lang="cs-CZ" dirty="0"/>
          </a:p>
        </p:txBody>
      </p:sp>
      <p:sp>
        <p:nvSpPr>
          <p:cNvPr id="3" name="Zástupný symbol pro obsah 2"/>
          <p:cNvSpPr>
            <a:spLocks noGrp="1"/>
          </p:cNvSpPr>
          <p:nvPr>
            <p:ph sz="half" idx="1"/>
          </p:nvPr>
        </p:nvSpPr>
        <p:spPr/>
        <p:txBody>
          <a:bodyPr>
            <a:normAutofit fontScale="77500" lnSpcReduction="20000"/>
          </a:bodyPr>
          <a:lstStyle/>
          <a:p>
            <a:endParaRPr lang="cs-CZ" dirty="0"/>
          </a:p>
        </p:txBody>
      </p:sp>
      <p:sp>
        <p:nvSpPr>
          <p:cNvPr id="4" name="Zástupný symbol pro obsah 3"/>
          <p:cNvSpPr>
            <a:spLocks noGrp="1"/>
          </p:cNvSpPr>
          <p:nvPr>
            <p:ph sz="half" idx="2"/>
          </p:nvPr>
        </p:nvSpPr>
        <p:spPr/>
        <p:txBody>
          <a:bodyPr>
            <a:normAutofit fontScale="77500" lnSpcReduction="20000"/>
          </a:bodyPr>
          <a:lstStyle/>
          <a:p>
            <a:r>
              <a:rPr lang="en-US" dirty="0"/>
              <a:t>A wildcat strike is a </a:t>
            </a:r>
            <a:r>
              <a:rPr lang="en-US" dirty="0">
                <a:hlinkClick r:id="rId2"/>
              </a:rPr>
              <a:t>strike action</a:t>
            </a:r>
            <a:r>
              <a:rPr lang="en-US" dirty="0"/>
              <a:t> which is undertaken while a union contract is still in effect, or while a union is negotiating for benefits. Since a wildcat strike is not authorized by a union, it is technically an illegal action. In most countries, employees who participate in a wildcat strike can be dismissed without legal repercussions for the company. Because wildcat strikes are not legally protected, most </a:t>
            </a:r>
            <a:r>
              <a:rPr lang="en-US" dirty="0" smtClean="0"/>
              <a:t>workers </a:t>
            </a:r>
            <a:r>
              <a:rPr lang="en-US" dirty="0"/>
              <a:t>try to avoid </a:t>
            </a:r>
            <a:r>
              <a:rPr lang="en-US" dirty="0" smtClean="0"/>
              <a:t>them</a:t>
            </a:r>
            <a:endParaRPr lang="cs-CZ" dirty="0" smtClean="0"/>
          </a:p>
          <a:p>
            <a:r>
              <a:rPr lang="cs-CZ" sz="1400" dirty="0">
                <a:hlinkClick r:id="rId3"/>
              </a:rPr>
              <a:t>http://www.wisegeek.com/what-is-a-wildcat-strike.htm</a:t>
            </a:r>
            <a:r>
              <a:rPr lang="en-US" dirty="0" smtClean="0"/>
              <a:t>.</a:t>
            </a:r>
            <a:endParaRPr lang="cs-CZ" dirty="0"/>
          </a:p>
        </p:txBody>
      </p:sp>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1772816"/>
            <a:ext cx="4248472" cy="3902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76639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Winter </a:t>
            </a:r>
            <a:r>
              <a:rPr lang="cs-CZ" dirty="0" err="1" smtClean="0"/>
              <a:t>of</a:t>
            </a:r>
            <a:r>
              <a:rPr lang="cs-CZ" dirty="0" smtClean="0"/>
              <a:t> </a:t>
            </a:r>
            <a:r>
              <a:rPr lang="cs-CZ" dirty="0" err="1" smtClean="0"/>
              <a:t>discontent</a:t>
            </a:r>
            <a:endParaRPr lang="cs-CZ" dirty="0"/>
          </a:p>
        </p:txBody>
      </p:sp>
      <p:sp>
        <p:nvSpPr>
          <p:cNvPr id="7" name="Zástupný symbol pro obsah 6"/>
          <p:cNvSpPr>
            <a:spLocks noGrp="1"/>
          </p:cNvSpPr>
          <p:nvPr>
            <p:ph idx="1"/>
          </p:nvPr>
        </p:nvSpPr>
        <p:spPr>
          <a:xfrm>
            <a:off x="457200" y="1700808"/>
            <a:ext cx="8686800" cy="4525963"/>
          </a:xfrm>
        </p:spPr>
        <p:txBody>
          <a:bodyPr/>
          <a:lstStyle/>
          <a:p>
            <a:endParaRPr lang="cs-CZ"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268760"/>
            <a:ext cx="4176464" cy="24482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8752" y="1295918"/>
            <a:ext cx="3522790" cy="2646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2048" y="3914776"/>
            <a:ext cx="4067944" cy="26858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69295" y="4050286"/>
            <a:ext cx="3870401" cy="28077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090638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a:t>
            </a:r>
            <a:r>
              <a:rPr lang="cs-CZ" dirty="0" err="1" smtClean="0"/>
              <a:t>The</a:t>
            </a:r>
            <a:r>
              <a:rPr lang="cs-CZ" dirty="0" smtClean="0"/>
              <a:t> 1973 ENERGY CRISIS</a:t>
            </a:r>
            <a:endParaRPr lang="cs-CZ" dirty="0"/>
          </a:p>
        </p:txBody>
      </p:sp>
      <p:sp>
        <p:nvSpPr>
          <p:cNvPr id="5" name="Zástupný symbol pro obsah 4"/>
          <p:cNvSpPr>
            <a:spLocks noGrp="1"/>
          </p:cNvSpPr>
          <p:nvPr>
            <p:ph idx="1"/>
          </p:nvPr>
        </p:nvSpPr>
        <p:spPr/>
        <p:txBody>
          <a:bodyPr>
            <a:noAutofit/>
          </a:bodyPr>
          <a:lstStyle/>
          <a:p>
            <a:pPr marL="0" indent="0">
              <a:buNone/>
            </a:pPr>
            <a:r>
              <a:rPr lang="en-US" sz="1600" dirty="0"/>
              <a:t> </a:t>
            </a:r>
            <a:r>
              <a:rPr lang="cs-CZ" sz="1600" b="1" dirty="0"/>
              <a:t>T</a:t>
            </a:r>
            <a:r>
              <a:rPr lang="en-US" sz="1600" b="1" dirty="0" smtClean="0"/>
              <a:t>he</a:t>
            </a:r>
            <a:r>
              <a:rPr lang="en-US" sz="1600" b="1" dirty="0"/>
              <a:t> </a:t>
            </a:r>
            <a:r>
              <a:rPr lang="en-US" sz="1600" b="1" dirty="0">
                <a:hlinkClick r:id="rId2"/>
              </a:rPr>
              <a:t>Kippur war between Israel and the Arab countries</a:t>
            </a:r>
            <a:r>
              <a:rPr lang="en-US" sz="1600" dirty="0"/>
              <a:t> from October 6 to 16, </a:t>
            </a:r>
            <a:r>
              <a:rPr lang="en-US" sz="1600" dirty="0" smtClean="0"/>
              <a:t>1973</a:t>
            </a:r>
            <a:r>
              <a:rPr lang="cs-CZ" sz="1600" dirty="0" smtClean="0"/>
              <a:t>.</a:t>
            </a:r>
            <a:r>
              <a:rPr lang="en-US" sz="1600" dirty="0" smtClean="0"/>
              <a:t> </a:t>
            </a:r>
            <a:r>
              <a:rPr lang="en-US" sz="1600" dirty="0"/>
              <a:t>During this war and in the following months, the </a:t>
            </a:r>
            <a:r>
              <a:rPr lang="en-US" sz="1600" dirty="0">
                <a:hlinkClick r:id="rId3"/>
              </a:rPr>
              <a:t>oil producing Arab countries</a:t>
            </a:r>
            <a:r>
              <a:rPr lang="en-US" sz="1600" dirty="0"/>
              <a:t> successfully wielded the weapon represented by their oil resources. They notably placed an </a:t>
            </a:r>
            <a:r>
              <a:rPr lang="en-US" sz="1600" dirty="0">
                <a:hlinkClick r:id="rId4"/>
              </a:rPr>
              <a:t>embargo</a:t>
            </a:r>
            <a:r>
              <a:rPr lang="en-US" sz="1600" dirty="0"/>
              <a:t>, for several months, on exports to countries which were branded "enemies of the Arab cause" - including practically all the countries of Western Europe - while reducing their overall oil output level. They decided to overturn the principle of price setting for crude oil through agreements with the oil companies and hiked up prices on a unilateral basis. Finally, they stepped up their claims to holdings in the companies producing crude oil. Under the combined impact of these measures, oil prices quadrupled in just a few </a:t>
            </a:r>
            <a:r>
              <a:rPr lang="en-US" sz="1600" dirty="0" smtClean="0"/>
              <a:t>months</a:t>
            </a:r>
            <a:r>
              <a:rPr lang="cs-CZ" sz="1600" dirty="0" smtClean="0"/>
              <a:t>.</a:t>
            </a:r>
            <a:r>
              <a:rPr lang="cs-CZ" sz="1600" dirty="0"/>
              <a:t> </a:t>
            </a:r>
            <a:r>
              <a:rPr lang="cs-CZ" sz="1600" dirty="0" smtClean="0"/>
              <a:t>In</a:t>
            </a:r>
            <a:r>
              <a:rPr lang="en-US" sz="1600" dirty="0" smtClean="0"/>
              <a:t> </a:t>
            </a:r>
            <a:r>
              <a:rPr lang="en-US" sz="1600" dirty="0"/>
              <a:t>the Member States, the </a:t>
            </a:r>
            <a:r>
              <a:rPr lang="en-US" sz="1600" b="1" dirty="0"/>
              <a:t>first effect of the crisis was a shortage of oil</a:t>
            </a:r>
            <a:r>
              <a:rPr lang="en-US" sz="1600" dirty="0"/>
              <a:t>, which led to a number of measures to restrict consumption (no use of cars on Sundays, speed limits, heating restrictions and so on). As shortage fears diminished, prices and their financial consequences became the uppermost concern. Although supply difficulties tailed off after December 1973, the</a:t>
            </a:r>
            <a:r>
              <a:rPr lang="en-US" sz="1600" b="1" dirty="0"/>
              <a:t> prices for crude oil kept growing </a:t>
            </a:r>
            <a:r>
              <a:rPr lang="en-US" sz="1600" dirty="0"/>
              <a:t>to reach twelve times their pre-crisis level (36 dollars the barrel compared to 3) </a:t>
            </a:r>
            <a:r>
              <a:rPr lang="cs-CZ" sz="1600" dirty="0" smtClean="0"/>
              <a:t>. </a:t>
            </a:r>
            <a:r>
              <a:rPr lang="en-US" sz="1600" dirty="0" smtClean="0"/>
              <a:t>This </a:t>
            </a:r>
            <a:r>
              <a:rPr lang="en-US" sz="1600" dirty="0"/>
              <a:t>abrupt increase in crude oil prices in the space of six years dealt a devastating blow to the economies in several regions of the world, including Europe. The Community Member States, accustomed to trade surpluses, saw these frittered away into a deficit situation. Recession began to bite in nearly all the European countries and gave rise to what was termed "Euro-stagnation" or "Euro- slump" </a:t>
            </a:r>
            <a:r>
              <a:rPr lang="cs-CZ" sz="1600" dirty="0" smtClean="0"/>
              <a:t>.</a:t>
            </a:r>
            <a:r>
              <a:rPr lang="cs-CZ" sz="1600" dirty="0">
                <a:hlinkClick r:id="rId5"/>
              </a:rPr>
              <a:t> </a:t>
            </a:r>
            <a:r>
              <a:rPr lang="cs-CZ" sz="900" dirty="0">
                <a:hlinkClick r:id="rId5"/>
              </a:rPr>
              <a:t>http://www.europedia.moussis.eu/books/Book_2/6/19/01/01/?all=1</a:t>
            </a:r>
            <a:endParaRPr lang="en-US" sz="900" dirty="0"/>
          </a:p>
        </p:txBody>
      </p:sp>
    </p:spTree>
    <p:extLst>
      <p:ext uri="{BB962C8B-B14F-4D97-AF65-F5344CB8AC3E}">
        <p14:creationId xmlns:p14="http://schemas.microsoft.com/office/powerpoint/2010/main" val="158283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a:t>
            </a:r>
            <a:r>
              <a:rPr lang="cs-CZ" dirty="0" err="1" smtClean="0"/>
              <a:t>Blackout</a:t>
            </a:r>
            <a:r>
              <a:rPr lang="cs-CZ" dirty="0" smtClean="0"/>
              <a:t> </a:t>
            </a:r>
            <a:r>
              <a:rPr lang="cs-CZ" dirty="0" err="1" smtClean="0"/>
              <a:t>Britain</a:t>
            </a:r>
            <a:endParaRPr lang="cs-CZ" dirty="0"/>
          </a:p>
        </p:txBody>
      </p:sp>
      <p:sp>
        <p:nvSpPr>
          <p:cNvPr id="3" name="Zástupný symbol pro obsah 2"/>
          <p:cNvSpPr>
            <a:spLocks noGrp="1"/>
          </p:cNvSpPr>
          <p:nvPr>
            <p:ph idx="1"/>
          </p:nvPr>
        </p:nvSpPr>
        <p:spPr/>
        <p:txBody>
          <a:bodyPr/>
          <a:lstStyle/>
          <a:p>
            <a:endParaRPr lang="cs-CZ"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316" y="1545000"/>
            <a:ext cx="4124095" cy="2520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4221088"/>
            <a:ext cx="3384376" cy="21374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2247" y="1217305"/>
            <a:ext cx="4057650" cy="2847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8064" y="4221088"/>
            <a:ext cx="3130138" cy="23042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777086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                   PM Ted </a:t>
            </a:r>
            <a:r>
              <a:rPr lang="cs-CZ" dirty="0" err="1" smtClean="0"/>
              <a:t>Heath</a:t>
            </a:r>
            <a:endParaRPr lang="cs-CZ" dirty="0"/>
          </a:p>
        </p:txBody>
      </p:sp>
      <p:sp>
        <p:nvSpPr>
          <p:cNvPr id="4" name="Zástupný symbol pro obsah 3"/>
          <p:cNvSpPr>
            <a:spLocks noGrp="1"/>
          </p:cNvSpPr>
          <p:nvPr>
            <p:ph sz="half" idx="1"/>
          </p:nvPr>
        </p:nvSpPr>
        <p:spPr/>
        <p:txBody>
          <a:bodyPr>
            <a:normAutofit fontScale="92500" lnSpcReduction="10000"/>
          </a:bodyPr>
          <a:lstStyle/>
          <a:p>
            <a:endParaRPr lang="cs-CZ" dirty="0"/>
          </a:p>
        </p:txBody>
      </p:sp>
      <p:sp>
        <p:nvSpPr>
          <p:cNvPr id="5" name="Zástupný symbol pro obsah 4"/>
          <p:cNvSpPr>
            <a:spLocks noGrp="1"/>
          </p:cNvSpPr>
          <p:nvPr>
            <p:ph sz="half" idx="2"/>
          </p:nvPr>
        </p:nvSpPr>
        <p:spPr>
          <a:xfrm>
            <a:off x="4648200" y="1340768"/>
            <a:ext cx="4343400" cy="4983832"/>
          </a:xfrm>
        </p:spPr>
        <p:txBody>
          <a:bodyPr>
            <a:normAutofit fontScale="92500" lnSpcReduction="10000"/>
          </a:bodyPr>
          <a:lstStyle/>
          <a:p>
            <a:r>
              <a:rPr lang="cs-CZ" dirty="0" smtClean="0"/>
              <a:t>A </a:t>
            </a:r>
            <a:r>
              <a:rPr lang="cs-CZ" dirty="0" err="1" smtClean="0"/>
              <a:t>self</a:t>
            </a:r>
            <a:r>
              <a:rPr lang="cs-CZ" dirty="0" smtClean="0"/>
              <a:t>-made </a:t>
            </a:r>
            <a:r>
              <a:rPr lang="cs-CZ" dirty="0" err="1" smtClean="0"/>
              <a:t>Conservative</a:t>
            </a:r>
            <a:r>
              <a:rPr lang="cs-CZ" dirty="0" smtClean="0"/>
              <a:t> </a:t>
            </a:r>
            <a:r>
              <a:rPr lang="cs-CZ" dirty="0" err="1" smtClean="0"/>
              <a:t>politician</a:t>
            </a:r>
            <a:endParaRPr lang="cs-CZ" dirty="0" smtClean="0"/>
          </a:p>
          <a:p>
            <a:r>
              <a:rPr lang="cs-CZ" dirty="0" err="1" smtClean="0"/>
              <a:t>From</a:t>
            </a:r>
            <a:r>
              <a:rPr lang="cs-CZ" dirty="0" smtClean="0"/>
              <a:t> a </a:t>
            </a:r>
            <a:r>
              <a:rPr lang="cs-CZ" dirty="0" err="1" smtClean="0"/>
              <a:t>modest</a:t>
            </a:r>
            <a:r>
              <a:rPr lang="cs-CZ" dirty="0" smtClean="0"/>
              <a:t> </a:t>
            </a:r>
            <a:r>
              <a:rPr lang="cs-CZ" dirty="0" err="1" smtClean="0"/>
              <a:t>family</a:t>
            </a:r>
            <a:r>
              <a:rPr lang="cs-CZ" dirty="0" smtClean="0"/>
              <a:t> in Kent</a:t>
            </a:r>
          </a:p>
          <a:p>
            <a:r>
              <a:rPr lang="cs-CZ" dirty="0" err="1" smtClean="0"/>
              <a:t>Went</a:t>
            </a:r>
            <a:r>
              <a:rPr lang="cs-CZ" dirty="0" smtClean="0"/>
              <a:t> to study </a:t>
            </a:r>
            <a:r>
              <a:rPr lang="cs-CZ" dirty="0" err="1" smtClean="0"/>
              <a:t>at</a:t>
            </a:r>
            <a:r>
              <a:rPr lang="cs-CZ" dirty="0" smtClean="0"/>
              <a:t> Oxford</a:t>
            </a:r>
          </a:p>
          <a:p>
            <a:r>
              <a:rPr lang="cs-CZ" dirty="0" err="1" smtClean="0"/>
              <a:t>Accomplished</a:t>
            </a:r>
            <a:r>
              <a:rPr lang="cs-CZ" dirty="0" smtClean="0"/>
              <a:t> organ </a:t>
            </a:r>
            <a:r>
              <a:rPr lang="cs-CZ" dirty="0" err="1" smtClean="0"/>
              <a:t>player</a:t>
            </a:r>
            <a:r>
              <a:rPr lang="cs-CZ" dirty="0" smtClean="0"/>
              <a:t> and </a:t>
            </a:r>
            <a:r>
              <a:rPr lang="cs-CZ" dirty="0" err="1" smtClean="0"/>
              <a:t>yachtsman</a:t>
            </a:r>
            <a:endParaRPr lang="cs-CZ" dirty="0" smtClean="0"/>
          </a:p>
          <a:p>
            <a:r>
              <a:rPr lang="cs-CZ" dirty="0" smtClean="0"/>
              <a:t>As </a:t>
            </a:r>
            <a:r>
              <a:rPr lang="cs-CZ" dirty="0" err="1" smtClean="0"/>
              <a:t>opposed</a:t>
            </a:r>
            <a:r>
              <a:rPr lang="cs-CZ" dirty="0" smtClean="0"/>
              <a:t> to </a:t>
            </a:r>
            <a:r>
              <a:rPr lang="cs-CZ" dirty="0" err="1" smtClean="0"/>
              <a:t>the</a:t>
            </a:r>
            <a:r>
              <a:rPr lang="cs-CZ" dirty="0" smtClean="0"/>
              <a:t> Tory </a:t>
            </a:r>
            <a:r>
              <a:rPr lang="cs-CZ" dirty="0" err="1" smtClean="0"/>
              <a:t>grandees</a:t>
            </a:r>
            <a:r>
              <a:rPr lang="cs-CZ" dirty="0" smtClean="0"/>
              <a:t> </a:t>
            </a:r>
            <a:r>
              <a:rPr lang="cs-CZ" dirty="0" err="1" smtClean="0"/>
              <a:t>or</a:t>
            </a:r>
            <a:r>
              <a:rPr lang="cs-CZ" dirty="0" smtClean="0"/>
              <a:t> </a:t>
            </a:r>
            <a:r>
              <a:rPr lang="cs-CZ" dirty="0" err="1" smtClean="0"/>
              <a:t>Labour</a:t>
            </a:r>
            <a:r>
              <a:rPr lang="cs-CZ" dirty="0" smtClean="0"/>
              <a:t> </a:t>
            </a:r>
            <a:r>
              <a:rPr lang="cs-CZ" dirty="0" err="1" smtClean="0"/>
              <a:t>socialists</a:t>
            </a:r>
            <a:r>
              <a:rPr lang="cs-CZ" dirty="0" smtClean="0"/>
              <a:t> </a:t>
            </a:r>
            <a:r>
              <a:rPr lang="cs-CZ" dirty="0"/>
              <a:t>-</a:t>
            </a:r>
            <a:r>
              <a:rPr lang="cs-CZ" dirty="0" smtClean="0"/>
              <a:t> he </a:t>
            </a:r>
            <a:r>
              <a:rPr lang="cs-CZ" dirty="0" err="1" smtClean="0"/>
              <a:t>championed</a:t>
            </a:r>
            <a:r>
              <a:rPr lang="cs-CZ" dirty="0" smtClean="0"/>
              <a:t> a </a:t>
            </a:r>
            <a:r>
              <a:rPr lang="cs-CZ" dirty="0" err="1" smtClean="0"/>
              <a:t>modern</a:t>
            </a:r>
            <a:r>
              <a:rPr lang="cs-CZ" dirty="0" smtClean="0"/>
              <a:t>, </a:t>
            </a:r>
            <a:r>
              <a:rPr lang="cs-CZ" dirty="0" err="1" smtClean="0"/>
              <a:t>meritocratic</a:t>
            </a:r>
            <a:r>
              <a:rPr lang="cs-CZ" dirty="0" smtClean="0"/>
              <a:t>, free-market society</a:t>
            </a:r>
            <a:endParaRPr lang="cs-CZ"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120" y="3861048"/>
            <a:ext cx="43815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8" name="Picture 6" descr="http://newsimg.bbc.co.uk/media/images/44987000/jpg/_44987778_heathposte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939" y="1340768"/>
            <a:ext cx="4232173" cy="23805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53455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sz="half" idx="1"/>
          </p:nvPr>
        </p:nvSpPr>
        <p:spPr/>
        <p:txBody>
          <a:bodyPr/>
          <a:lstStyle/>
          <a:p>
            <a:endParaRPr lang="cs-CZ"/>
          </a:p>
        </p:txBody>
      </p:sp>
      <p:sp>
        <p:nvSpPr>
          <p:cNvPr id="4" name="Zástupný symbol pro obsah 3"/>
          <p:cNvSpPr>
            <a:spLocks noGrp="1"/>
          </p:cNvSpPr>
          <p:nvPr>
            <p:ph sz="half" idx="2"/>
          </p:nvPr>
        </p:nvSpPr>
        <p:spPr/>
        <p:txBody>
          <a:bodyPr/>
          <a:lstStyle/>
          <a:p>
            <a:endParaRPr lang="cs-CZ"/>
          </a:p>
        </p:txBody>
      </p:sp>
    </p:spTree>
    <p:extLst>
      <p:ext uri="{BB962C8B-B14F-4D97-AF65-F5344CB8AC3E}">
        <p14:creationId xmlns:p14="http://schemas.microsoft.com/office/powerpoint/2010/main" val="37465700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smtClean="0"/>
              <a:t>           </a:t>
            </a:r>
            <a:r>
              <a:rPr lang="cs-CZ" dirty="0" err="1" smtClean="0"/>
              <a:t>Heath</a:t>
            </a:r>
            <a:r>
              <a:rPr lang="en-US" dirty="0" smtClean="0"/>
              <a:t>’s Euro-enthusiasm</a:t>
            </a:r>
            <a:endParaRPr lang="cs-CZ" dirty="0"/>
          </a:p>
        </p:txBody>
      </p:sp>
      <p:sp>
        <p:nvSpPr>
          <p:cNvPr id="5" name="Zástupný symbol pro obsah 4"/>
          <p:cNvSpPr>
            <a:spLocks noGrp="1"/>
          </p:cNvSpPr>
          <p:nvPr>
            <p:ph idx="1"/>
          </p:nvPr>
        </p:nvSpPr>
        <p:spPr/>
        <p:txBody>
          <a:bodyPr>
            <a:normAutofit lnSpcReduction="10000"/>
          </a:bodyPr>
          <a:lstStyle/>
          <a:p>
            <a:r>
              <a:rPr lang="en-US" dirty="0" smtClean="0"/>
              <a:t>Heath – had a great passion for Europe and its culture, no interest in the Commonwealth</a:t>
            </a:r>
          </a:p>
          <a:p>
            <a:r>
              <a:rPr lang="en-US" dirty="0" smtClean="0"/>
              <a:t>1963:  there were “We in Britain are not going to turn our backs on the mainland of Europe or on the countries of the Community. We are a part of Europe: by geography, tradition, history, culture and </a:t>
            </a:r>
            <a:r>
              <a:rPr lang="en-US" dirty="0" err="1" smtClean="0"/>
              <a:t>civilisation</a:t>
            </a:r>
            <a:r>
              <a:rPr lang="en-US" dirty="0" smtClean="0"/>
              <a:t>. We shall continue to work with all our friends in Europe for the true unity and strength of this continent.”</a:t>
            </a:r>
            <a:r>
              <a:rPr lang="en-US" sz="1200" dirty="0" smtClean="0"/>
              <a:t> (</a:t>
            </a:r>
            <a:r>
              <a:rPr lang="en-US" sz="1200" dirty="0" err="1" smtClean="0"/>
              <a:t>Sandbrook</a:t>
            </a:r>
            <a:r>
              <a:rPr lang="en-US" sz="1200" dirty="0" smtClean="0"/>
              <a:t>:  A State of Emergency , 137)</a:t>
            </a:r>
          </a:p>
          <a:p>
            <a:endParaRPr lang="cs-CZ" sz="1600" dirty="0"/>
          </a:p>
        </p:txBody>
      </p:sp>
    </p:spTree>
    <p:extLst>
      <p:ext uri="{BB962C8B-B14F-4D97-AF65-F5344CB8AC3E}">
        <p14:creationId xmlns:p14="http://schemas.microsoft.com/office/powerpoint/2010/main" val="27808873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smtClean="0"/>
              <a:t>Briton’s attitudes to Europe</a:t>
            </a:r>
            <a:endParaRPr lang="cs-CZ" dirty="0"/>
          </a:p>
        </p:txBody>
      </p:sp>
      <p:sp>
        <p:nvSpPr>
          <p:cNvPr id="6" name="Zástupný symbol pro obsah 5"/>
          <p:cNvSpPr>
            <a:spLocks noGrp="1"/>
          </p:cNvSpPr>
          <p:nvPr>
            <p:ph sz="half" idx="1"/>
          </p:nvPr>
        </p:nvSpPr>
        <p:spPr/>
        <p:txBody>
          <a:bodyPr>
            <a:normAutofit fontScale="85000" lnSpcReduction="20000"/>
          </a:bodyPr>
          <a:lstStyle/>
          <a:p>
            <a:r>
              <a:rPr lang="en-US" b="1" dirty="0" smtClean="0"/>
              <a:t>Positive</a:t>
            </a:r>
          </a:p>
          <a:p>
            <a:r>
              <a:rPr lang="en-US" dirty="0" smtClean="0"/>
              <a:t>Adopting European food and drink (Italian and Greed cuisine, wine)</a:t>
            </a:r>
          </a:p>
          <a:p>
            <a:r>
              <a:rPr lang="en-US" dirty="0" smtClean="0"/>
              <a:t>Popularity for European holidays (most typical destination: Costa Brava). </a:t>
            </a:r>
          </a:p>
          <a:p>
            <a:r>
              <a:rPr lang="en-US" dirty="0" smtClean="0"/>
              <a:t>European music (Abba)</a:t>
            </a:r>
          </a:p>
          <a:p>
            <a:endParaRPr lang="cs-CZ" dirty="0"/>
          </a:p>
        </p:txBody>
      </p:sp>
      <p:sp>
        <p:nvSpPr>
          <p:cNvPr id="7" name="Zástupný symbol pro obsah 6"/>
          <p:cNvSpPr>
            <a:spLocks noGrp="1"/>
          </p:cNvSpPr>
          <p:nvPr>
            <p:ph sz="half" idx="2"/>
          </p:nvPr>
        </p:nvSpPr>
        <p:spPr/>
        <p:txBody>
          <a:bodyPr>
            <a:normAutofit fontScale="85000" lnSpcReduction="20000"/>
          </a:bodyPr>
          <a:lstStyle/>
          <a:p>
            <a:r>
              <a:rPr lang="en-US" b="1" dirty="0" smtClean="0"/>
              <a:t>Negative</a:t>
            </a:r>
          </a:p>
          <a:p>
            <a:r>
              <a:rPr lang="en-US" dirty="0" smtClean="0"/>
              <a:t>Fears among the working class that Europe will undermine British socialism</a:t>
            </a:r>
          </a:p>
          <a:p>
            <a:r>
              <a:rPr lang="en-US" dirty="0" smtClean="0"/>
              <a:t>“By the early 1970s, this had evolved into the firm belief that the Common Market was a millionaires’ conspiracy, destined to crush British socialism for ever. This was, after all, an age in which there was no dirtier word in the socialist lexicon than “multinational” </a:t>
            </a:r>
            <a:r>
              <a:rPr lang="en-US" sz="1400" dirty="0" smtClean="0"/>
              <a:t>(</a:t>
            </a:r>
            <a:r>
              <a:rPr lang="en-US" sz="1400" dirty="0" err="1" smtClean="0"/>
              <a:t>Sandbrook</a:t>
            </a:r>
            <a:r>
              <a:rPr lang="en-US" sz="1400" dirty="0" smtClean="0"/>
              <a:t>, 155)</a:t>
            </a:r>
          </a:p>
          <a:p>
            <a:endParaRPr lang="cs-CZ" dirty="0"/>
          </a:p>
        </p:txBody>
      </p:sp>
    </p:spTree>
    <p:extLst>
      <p:ext uri="{BB962C8B-B14F-4D97-AF65-F5344CB8AC3E}">
        <p14:creationId xmlns:p14="http://schemas.microsoft.com/office/powerpoint/2010/main" val="28448669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a:t> </a:t>
            </a:r>
            <a:r>
              <a:rPr lang="en-US" dirty="0" smtClean="0"/>
              <a:t>      Britain joins the EEC</a:t>
            </a:r>
            <a:endParaRPr lang="cs-CZ" dirty="0"/>
          </a:p>
        </p:txBody>
      </p:sp>
      <p:sp>
        <p:nvSpPr>
          <p:cNvPr id="3" name="Zástupný symbol pro obsah 2"/>
          <p:cNvSpPr>
            <a:spLocks noGrp="1"/>
          </p:cNvSpPr>
          <p:nvPr>
            <p:ph sz="half" idx="1"/>
          </p:nvPr>
        </p:nvSpPr>
        <p:spPr/>
        <p:txBody>
          <a:bodyPr>
            <a:normAutofit fontScale="85000" lnSpcReduction="20000"/>
          </a:bodyPr>
          <a:lstStyle/>
          <a:p>
            <a:r>
              <a:rPr lang="en-US" dirty="0" smtClean="0"/>
              <a:t>1972 - Heath – manages to negotiate accession to the EEC with the French President Pompidou</a:t>
            </a:r>
          </a:p>
          <a:p>
            <a:r>
              <a:rPr lang="en-US" dirty="0" smtClean="0"/>
              <a:t>Official membership – from January 1973</a:t>
            </a:r>
          </a:p>
          <a:p>
            <a:r>
              <a:rPr lang="en-US" dirty="0" smtClean="0"/>
              <a:t>&gt; his greatest political success</a:t>
            </a:r>
          </a:p>
          <a:p>
            <a:r>
              <a:rPr lang="en-US" dirty="0" smtClean="0"/>
              <a:t>A massive pro-European campaign – backed by most of British press</a:t>
            </a:r>
          </a:p>
          <a:p>
            <a:r>
              <a:rPr lang="en-US" dirty="0" smtClean="0"/>
              <a:t>People – largely indifferent, no enthusiasm about the membership</a:t>
            </a:r>
            <a:endParaRPr lang="cs-CZ" dirty="0"/>
          </a:p>
        </p:txBody>
      </p:sp>
      <p:sp>
        <p:nvSpPr>
          <p:cNvPr id="4" name="Zástupný symbol pro obsah 3"/>
          <p:cNvSpPr>
            <a:spLocks noGrp="1"/>
          </p:cNvSpPr>
          <p:nvPr>
            <p:ph sz="half" idx="2"/>
          </p:nvPr>
        </p:nvSpPr>
        <p:spPr/>
        <p:txBody>
          <a:bodyPr>
            <a:normAutofit fontScale="85000" lnSpcReduction="20000"/>
          </a:bodyPr>
          <a:lstStyle/>
          <a:p>
            <a:endParaRPr lang="cs-CZ" dirty="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1700808"/>
            <a:ext cx="3333383" cy="4032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580708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en-US" dirty="0" smtClean="0"/>
              <a:t>Permissive society x conservative voices</a:t>
            </a:r>
            <a:endParaRPr lang="cs-CZ" dirty="0"/>
          </a:p>
        </p:txBody>
      </p:sp>
      <p:sp>
        <p:nvSpPr>
          <p:cNvPr id="5" name="Zástupný symbol pro text 4"/>
          <p:cNvSpPr>
            <a:spLocks noGrp="1"/>
          </p:cNvSpPr>
          <p:nvPr>
            <p:ph type="body" idx="1"/>
          </p:nvPr>
        </p:nvSpPr>
        <p:spPr/>
        <p:txBody>
          <a:bodyPr/>
          <a:lstStyle/>
          <a:p>
            <a:r>
              <a:rPr lang="en-US" dirty="0" smtClean="0"/>
              <a:t>Page 3 girls</a:t>
            </a:r>
            <a:endParaRPr lang="cs-CZ" dirty="0"/>
          </a:p>
        </p:txBody>
      </p:sp>
      <p:sp>
        <p:nvSpPr>
          <p:cNvPr id="7" name="Zástupný symbol pro text 6"/>
          <p:cNvSpPr>
            <a:spLocks noGrp="1"/>
          </p:cNvSpPr>
          <p:nvPr>
            <p:ph type="body" sz="half" idx="3"/>
          </p:nvPr>
        </p:nvSpPr>
        <p:spPr/>
        <p:txBody>
          <a:bodyPr/>
          <a:lstStyle/>
          <a:p>
            <a:r>
              <a:rPr lang="en-US" dirty="0" smtClean="0"/>
              <a:t>Mary Whitehouse</a:t>
            </a:r>
            <a:endParaRPr lang="cs-CZ" dirty="0"/>
          </a:p>
        </p:txBody>
      </p:sp>
      <p:sp>
        <p:nvSpPr>
          <p:cNvPr id="6" name="Zástupný symbol pro obsah 5"/>
          <p:cNvSpPr>
            <a:spLocks noGrp="1"/>
          </p:cNvSpPr>
          <p:nvPr>
            <p:ph sz="quarter" idx="2"/>
          </p:nvPr>
        </p:nvSpPr>
        <p:spPr/>
        <p:txBody>
          <a:bodyPr/>
          <a:lstStyle/>
          <a:p>
            <a:endParaRPr lang="cs-CZ" dirty="0"/>
          </a:p>
        </p:txBody>
      </p:sp>
      <p:sp>
        <p:nvSpPr>
          <p:cNvPr id="8" name="Zástupný symbol pro obsah 7"/>
          <p:cNvSpPr>
            <a:spLocks noGrp="1"/>
          </p:cNvSpPr>
          <p:nvPr>
            <p:ph sz="quarter" idx="4"/>
          </p:nvPr>
        </p:nvSpPr>
        <p:spPr/>
        <p:txBody>
          <a:bodyPr/>
          <a:lstStyle/>
          <a:p>
            <a:endParaRPr lang="cs-CZ"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898700"/>
            <a:ext cx="3793604" cy="46469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2143" y="1412776"/>
            <a:ext cx="2705100" cy="34352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0180831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esta">
  <a:themeElements>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esta">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est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1150</TotalTime>
  <Words>336</Words>
  <Application>Microsoft Office PowerPoint</Application>
  <PresentationFormat>Předvádění na obrazovce (4:3)</PresentationFormat>
  <Paragraphs>34</Paragraphs>
  <Slides>12</Slides>
  <Notes>0</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Cesta</vt:lpstr>
      <vt:lpstr>Prezentace aplikace PowerPoint</vt:lpstr>
      <vt:lpstr>                    Barbara castle</vt:lpstr>
      <vt:lpstr> Strikes … and more strikes</vt:lpstr>
      <vt:lpstr>             Winter of discontent</vt:lpstr>
      <vt:lpstr>           The 1973 ENERGY CRISIS</vt:lpstr>
      <vt:lpstr>               Blackout Britain</vt:lpstr>
      <vt:lpstr>                   PM Ted Heath</vt:lpstr>
      <vt:lpstr>Prezentace aplikace PowerPoint</vt:lpstr>
      <vt:lpstr>           Heath’s Euro-enthusiasm</vt:lpstr>
      <vt:lpstr>Briton’s attitudes to Europe</vt:lpstr>
      <vt:lpstr>       Britain joins the EEC</vt:lpstr>
      <vt:lpstr>Permissive society x conservative voices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alice</dc:creator>
  <cp:lastModifiedBy>alice</cp:lastModifiedBy>
  <cp:revision>15</cp:revision>
  <dcterms:created xsi:type="dcterms:W3CDTF">2013-04-03T15:51:01Z</dcterms:created>
  <dcterms:modified xsi:type="dcterms:W3CDTF">2013-04-04T11:01:54Z</dcterms:modified>
</cp:coreProperties>
</file>