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45"/>
  </p:notesMasterIdLst>
  <p:sldIdLst>
    <p:sldId id="256" r:id="rId5"/>
    <p:sldId id="259" r:id="rId6"/>
    <p:sldId id="264" r:id="rId7"/>
    <p:sldId id="258" r:id="rId8"/>
    <p:sldId id="292" r:id="rId9"/>
    <p:sldId id="260" r:id="rId10"/>
    <p:sldId id="263" r:id="rId11"/>
    <p:sldId id="284" r:id="rId12"/>
    <p:sldId id="277" r:id="rId13"/>
    <p:sldId id="265" r:id="rId14"/>
    <p:sldId id="266" r:id="rId15"/>
    <p:sldId id="267" r:id="rId16"/>
    <p:sldId id="268" r:id="rId17"/>
    <p:sldId id="269" r:id="rId18"/>
    <p:sldId id="271" r:id="rId19"/>
    <p:sldId id="270" r:id="rId20"/>
    <p:sldId id="290" r:id="rId21"/>
    <p:sldId id="272" r:id="rId22"/>
    <p:sldId id="293" r:id="rId23"/>
    <p:sldId id="273" r:id="rId24"/>
    <p:sldId id="274" r:id="rId25"/>
    <p:sldId id="275" r:id="rId26"/>
    <p:sldId id="278" r:id="rId27"/>
    <p:sldId id="279" r:id="rId28"/>
    <p:sldId id="280" r:id="rId29"/>
    <p:sldId id="281" r:id="rId30"/>
    <p:sldId id="282" r:id="rId31"/>
    <p:sldId id="283" r:id="rId32"/>
    <p:sldId id="276" r:id="rId33"/>
    <p:sldId id="285" r:id="rId34"/>
    <p:sldId id="294" r:id="rId35"/>
    <p:sldId id="286" r:id="rId36"/>
    <p:sldId id="287" r:id="rId37"/>
    <p:sldId id="288" r:id="rId38"/>
    <p:sldId id="289" r:id="rId39"/>
    <p:sldId id="261" r:id="rId40"/>
    <p:sldId id="291" r:id="rId41"/>
    <p:sldId id="295" r:id="rId42"/>
    <p:sldId id="262" r:id="rId43"/>
    <p:sldId id="296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24"/>
    <a:srgbClr val="82B800"/>
    <a:srgbClr val="CE64A3"/>
    <a:srgbClr val="00A1E1"/>
    <a:srgbClr val="729ABD"/>
    <a:srgbClr val="777777"/>
    <a:srgbClr val="010000"/>
    <a:srgbClr val="1122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1" autoAdjust="0"/>
    <p:restoredTop sz="67580" autoAdjust="0"/>
  </p:normalViewPr>
  <p:slideViewPr>
    <p:cSldViewPr snapToObjects="1">
      <p:cViewPr varScale="1">
        <p:scale>
          <a:sx n="76" d="100"/>
          <a:sy n="76" d="100"/>
        </p:scale>
        <p:origin x="202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51D21-14D2-4122-A99D-21EA51A0AFBA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9BF416-CA8D-423B-B844-61C6A16DDC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618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</a:t>
            </a:r>
            <a:r>
              <a:rPr lang="cs-CZ" dirty="0" smtClean="0"/>
              <a:t>obrý</a:t>
            </a:r>
            <a:r>
              <a:rPr lang="cs-CZ" baseline="0" dirty="0" smtClean="0"/>
              <a:t> den, jmenuji se Miroslav Šťastný, jsem ze společnosti Kerio, kde pracuji v cloudifikačním týmu.</a:t>
            </a:r>
          </a:p>
          <a:p>
            <a:r>
              <a:rPr lang="cs-CZ" baseline="0" dirty="0" smtClean="0"/>
              <a:t>Rád bych se tady dnes s vámi podělil o svoje zážitky z půlroční cesty od krabicového software ke cloudové službě.</a:t>
            </a:r>
          </a:p>
          <a:p>
            <a:endParaRPr lang="cs-CZ" baseline="0" dirty="0" smtClean="0"/>
          </a:p>
          <a:p>
            <a:r>
              <a:rPr lang="cs-CZ" baseline="0" dirty="0" smtClean="0"/>
              <a:t>Nebudu tady mluvit o žádných high-tech věcech z budoucnosti ani o žádné ohromné službě typu Facebook nebo Google.</a:t>
            </a:r>
          </a:p>
          <a:p>
            <a:endParaRPr lang="cs-CZ" baseline="0" dirty="0" smtClean="0"/>
          </a:p>
          <a:p>
            <a:r>
              <a:rPr lang="cs-CZ" baseline="0" dirty="0" smtClean="0"/>
              <a:t>Ale o normální malé službě, kterou dokáže vytvořit běžná firma, poskládat ji z běžně dostupných komponent a v takové kvalitě abyste ji mohli s čistým svědomím nabízet zákazníkům.</a:t>
            </a:r>
          </a:p>
          <a:p>
            <a:endParaRPr lang="cs-CZ" baseline="0" dirty="0" smtClean="0"/>
          </a:p>
          <a:p>
            <a:r>
              <a:rPr lang="cs-CZ" baseline="0" dirty="0" smtClean="0"/>
              <a:t>Pokud budete mít dotazy, nebo vám něco přijde jako hloupost, ozvěte se kdykoliv.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3091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Nejdřív vám stručně představím službu samepage.io, abychom měli představu o architektuře čeho se vlastně bavíme.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Pak nastíním, co to pro nás znamenalo přejít od vývoje krabicového software k poskytování služby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A v té hlavní části</a:t>
            </a:r>
            <a:r>
              <a:rPr lang="cs-CZ" baseline="0" dirty="0" smtClean="0"/>
              <a:t> se podíváme na architekturu celého systému.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939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video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607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dirty="0" smtClean="0">
                <a:effectLst/>
              </a:rPr>
              <a:t>Zjednodušeně řečeno služba pro týmovou spolupráci, kde mohu spolu s kolegy vytvářet obsah. 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dirty="0" smtClean="0">
                <a:effectLst/>
              </a:rPr>
              <a:t>Vytvářím jednotlivé stránky z různých komponent - text, tabulky, obrázky a mohu přidat například soubory, kalendář, úkoly. 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dirty="0" smtClean="0">
                <a:effectLst/>
              </a:rPr>
              <a:t>Tyto stránky jsou organizovány ve stromové hierarchii, </a:t>
            </a:r>
            <a:r>
              <a:rPr lang="cs-CZ" b="1" dirty="0" smtClean="0">
                <a:effectLst/>
              </a:rPr>
              <a:t>každá má svoji diskuzi</a:t>
            </a:r>
            <a:endParaRPr lang="en-US" b="1" dirty="0" smtClean="0">
              <a:effectLst/>
            </a:endParaRP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dirty="0" smtClean="0">
                <a:effectLst/>
              </a:rPr>
              <a:t>T</a:t>
            </a:r>
            <a:r>
              <a:rPr lang="cs-CZ" b="0" dirty="0" smtClean="0">
                <a:effectLst/>
              </a:rPr>
              <a:t>ím</a:t>
            </a:r>
            <a:r>
              <a:rPr lang="cs-CZ" b="0" baseline="0" dirty="0" smtClean="0">
                <a:effectLst/>
              </a:rPr>
              <a:t> se liší od podobných služeb</a:t>
            </a:r>
            <a:r>
              <a:rPr lang="cs-CZ" dirty="0" smtClean="0">
                <a:effectLst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627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err="1" smtClean="0">
                <a:effectLst/>
              </a:rPr>
              <a:t>kolik</a:t>
            </a:r>
            <a:r>
              <a:rPr lang="en-US" dirty="0" smtClean="0">
                <a:effectLst/>
              </a:rPr>
              <a:t> z </a:t>
            </a:r>
            <a:r>
              <a:rPr lang="cs-CZ" dirty="0" smtClean="0">
                <a:effectLst/>
              </a:rPr>
              <a:t>vás</a:t>
            </a:r>
            <a:r>
              <a:rPr lang="cs-CZ" baseline="0" dirty="0" smtClean="0">
                <a:effectLst/>
              </a:rPr>
              <a:t> někdy slyšelo o Keriu?</a:t>
            </a:r>
            <a:endParaRPr lang="en-US" dirty="0" smtClean="0"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>
                <a:effectLst/>
              </a:rPr>
              <a:t>Kerio úspěšná SW firma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>
                <a:effectLst/>
              </a:rPr>
              <a:t>přes 15 let na trhu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>
                <a:effectLst/>
              </a:rPr>
              <a:t>desítky tisíc zákazníků po celém světě (zákazník = firma o desítkách až stovkách uživatelů)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>
                <a:effectLst/>
              </a:rPr>
              <a:t>vývojí</a:t>
            </a:r>
            <a:r>
              <a:rPr lang="cs-CZ" baseline="0" dirty="0" smtClean="0">
                <a:effectLst/>
              </a:rPr>
              <a:t> firewall, mailserver, telefonní ústřednu....</a:t>
            </a:r>
            <a:endParaRPr lang="cs-CZ" dirty="0" smtClean="0">
              <a:effectLst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>
                <a:effectLst/>
              </a:rPr>
              <a:t>ale vždy prodávala krabicové produkty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a jeden</a:t>
            </a:r>
            <a:r>
              <a:rPr lang="cs-CZ" baseline="0" dirty="0" smtClean="0"/>
              <a:t> z těch produktů - Kerio</a:t>
            </a:r>
            <a:r>
              <a:rPr lang="cs-CZ" dirty="0" smtClean="0"/>
              <a:t> Workspace, dělá přesně to, co jsem do teď ukazoval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uživatelsky fajn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administrátoři nechtějí instalovat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mnohdy firmy ani nemají adminy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0574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dirty="0" smtClean="0"/>
              <a:t>cloud je in, zákazníci ho chtějí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čím</a:t>
            </a:r>
            <a:r>
              <a:rPr lang="cs-CZ" baseline="0" dirty="0" smtClean="0"/>
              <a:t> víc na západ, tím víc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čím menší firma, tím víc</a:t>
            </a:r>
            <a:endParaRPr lang="cs-CZ" dirty="0" smtClean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dirty="0" smtClean="0"/>
              <a:t>produkt</a:t>
            </a:r>
            <a:r>
              <a:rPr lang="cs-CZ" baseline="0" dirty="0" smtClean="0"/>
              <a:t> máme, pojďmě jej </a:t>
            </a:r>
            <a:r>
              <a:rPr lang="cs-CZ" dirty="0" smtClean="0"/>
              <a:t>nabízet jako službu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dirty="0" smtClean="0"/>
              <a:t>založili jsme cloudifikační tým a šli jsme</a:t>
            </a:r>
            <a:r>
              <a:rPr lang="cs-CZ" baseline="0" dirty="0" smtClean="0"/>
              <a:t> dotoho</a:t>
            </a:r>
            <a:endParaRPr lang="cs-CZ" dirty="0" smtClean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dirty="0" smtClean="0"/>
              <a:t>po zběžném vyhodnocení existujících IAAS</a:t>
            </a:r>
            <a:r>
              <a:rPr lang="cs-CZ" baseline="0" dirty="0" smtClean="0"/>
              <a:t> a porovnání cenové politiky – na vlastní infrastruktuře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ale tak robustní, že při chybě čehokoliv nesmí dojít k výpadku, který by zákazník zaznamenal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54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2x</a:t>
            </a:r>
            <a:r>
              <a:rPr lang="cs-CZ" baseline="0" dirty="0" smtClean="0"/>
              <a:t> rok, 2x měsíc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stres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dodáváme hned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="1" baseline="0" dirty="0" smtClean="0"/>
              <a:t>až tady jsem dokázal docenit přínos agilního vývoje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zodpovědnost za data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u krabice zálohování zákazníkova starost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tíha zodpovědnosti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ale jistota, že to je dobře – zákazník řeší zálohování až když o data přišel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HA firmy o 100 lidech neřeší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teď to ale vypadne všem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support admin vs. uživatel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technicky méně zdatný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infrastruktura pod kontrolou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telefon </a:t>
            </a:r>
            <a:r>
              <a:rPr lang="en-US" baseline="0" dirty="0" smtClean="0"/>
              <a:t>-&gt; forum</a:t>
            </a:r>
            <a:endParaRPr lang="cs-CZ" baseline="0" dirty="0" smtClean="0"/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0015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když jsme se rozhodli nabízet existující software jako službu, měli jsme dvě možnosti:</a:t>
            </a:r>
          </a:p>
          <a:p>
            <a:pPr marL="685800" lvl="1" indent="-228600">
              <a:buFont typeface="+mj-lt"/>
              <a:buAutoNum type="arabicPeriod"/>
            </a:pPr>
            <a:r>
              <a:rPr lang="cs-CZ" baseline="0" dirty="0" smtClean="0"/>
              <a:t>možnost je </a:t>
            </a:r>
            <a:r>
              <a:rPr lang="cs-CZ" dirty="0" smtClean="0"/>
              <a:t>jedna instance aplikace</a:t>
            </a:r>
            <a:r>
              <a:rPr lang="cs-CZ" baseline="0" dirty="0" smtClean="0"/>
              <a:t> pro každého zákazníka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cs-CZ" dirty="0" smtClean="0"/>
              <a:t>nemusí být nutně špatně – rychlé</a:t>
            </a:r>
            <a:r>
              <a:rPr lang="en-US" dirty="0" smtClean="0"/>
              <a:t>, d</a:t>
            </a:r>
            <a:r>
              <a:rPr lang="cs-CZ" dirty="0" smtClean="0"/>
              <a:t>ěláme</a:t>
            </a:r>
            <a:r>
              <a:rPr lang="cs-CZ" baseline="0" dirty="0" smtClean="0"/>
              <a:t> pro mailserver</a:t>
            </a:r>
            <a:endParaRPr lang="cs-CZ" dirty="0" smtClean="0"/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cs-CZ" dirty="0" smtClean="0"/>
              <a:t>ale neefektivní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cs-CZ" b="1" baseline="0" dirty="0" smtClean="0"/>
              <a:t>úplně nepoužitelné, pokud začnu nabízet </a:t>
            </a:r>
            <a:r>
              <a:rPr lang="cs-CZ" b="1" dirty="0" smtClean="0"/>
              <a:t>freemium</a:t>
            </a:r>
          </a:p>
          <a:p>
            <a:pPr marL="685800" lvl="1" indent="-228600">
              <a:buFont typeface="+mj-lt"/>
              <a:buAutoNum type="arabicPeriod"/>
            </a:pPr>
            <a:r>
              <a:rPr lang="cs-CZ" dirty="0" smtClean="0"/>
              <a:t>pak nám zbývá druhá možnost - nechat</a:t>
            </a:r>
            <a:r>
              <a:rPr lang="cs-CZ" baseline="0" dirty="0" smtClean="0"/>
              <a:t> jednu aplikaci obsluhovat všechny</a:t>
            </a:r>
          </a:p>
          <a:p>
            <a:pPr marL="1143000" lvl="2" indent="-228600">
              <a:buFont typeface="+mj-lt"/>
              <a:buAutoNum type="arabicPeriod"/>
            </a:pPr>
            <a:r>
              <a:rPr lang="cs-CZ" dirty="0" smtClean="0"/>
              <a:t>musíme přidělat podporu multitenance</a:t>
            </a:r>
          </a:p>
          <a:p>
            <a:pPr marL="1143000" lvl="2" indent="-228600">
              <a:buFont typeface="+mj-lt"/>
              <a:buAutoNum type="arabicPeriod"/>
            </a:pPr>
            <a:r>
              <a:rPr lang="cs-CZ" dirty="0" smtClean="0"/>
              <a:t>ale efektivně</a:t>
            </a:r>
            <a:r>
              <a:rPr lang="cs-CZ" baseline="0" dirty="0" smtClean="0"/>
              <a:t> využijeme zdroje</a:t>
            </a:r>
          </a:p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cs-CZ" baseline="0" dirty="0" smtClean="0"/>
              <a:t>a znovu máme 2 možnosti, jak škálovat – buď vertikálně...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9476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zákaznická data,</a:t>
            </a:r>
            <a:r>
              <a:rPr lang="cs-CZ" baseline="0" dirty="0" smtClean="0"/>
              <a:t> která ukládáme můžeme rozdělit na 3 části: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obsah, který uživatel vytvořil přímo v aplikaci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uploadované soubory – dokumenty, obrázky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a věc, kterou uživatel nevytváří přímo, ale vytváří se automaticky z jeho dat – indexy pro vyhledávání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cs-CZ" baseline="0" dirty="0" smtClean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pojďme se podívat, jak s těmito daty zacházíme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61083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...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derby bylo inmemory, není třeba optimalizovat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ale teď dotaz do databáze představuje síťovou komunikaci – jednotky ms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co když databáze nebude ve stejném datovém centru? – desítky ms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některé API funkce = 30 přístupů do DB</a:t>
            </a:r>
          </a:p>
          <a:p>
            <a:pPr marL="171450" indent="-171450">
              <a:buFontTx/>
              <a:buChar char="-"/>
            </a:pPr>
            <a:endParaRPr lang="cs-CZ" baseline="0" dirty="0" smtClean="0"/>
          </a:p>
          <a:p>
            <a:pPr marL="171450" indent="-171450">
              <a:buFontTx/>
              <a:buChar char="-"/>
            </a:pPr>
            <a:r>
              <a:rPr lang="cs-CZ" baseline="0" dirty="0" smtClean="0"/>
              <a:t>db</a:t>
            </a:r>
            <a:r>
              <a:rPr lang="en-US" baseline="0" dirty="0" smtClean="0"/>
              <a:t>/z</a:t>
            </a:r>
            <a:r>
              <a:rPr lang="cs-CZ" baseline="0" dirty="0" smtClean="0"/>
              <a:t>ákazník = drahé</a:t>
            </a:r>
          </a:p>
          <a:p>
            <a:pPr marL="628650" lvl="1" indent="-171450">
              <a:buFontTx/>
              <a:buChar char="-"/>
            </a:pPr>
            <a:r>
              <a:rPr lang="cs-CZ" baseline="0" dirty="0" smtClean="0"/>
              <a:t>cachování databáze při přepínání</a:t>
            </a:r>
          </a:p>
          <a:p>
            <a:pPr marL="628650" lvl="1" indent="-171450">
              <a:buFontTx/>
              <a:buChar char="-"/>
            </a:pPr>
            <a:r>
              <a:rPr lang="cs-CZ" baseline="0" dirty="0" smtClean="0"/>
              <a:t>ext3 max. 32k adresářů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3262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tohle je konfigurace MySQL</a:t>
            </a:r>
            <a:r>
              <a:rPr lang="cs-CZ" baseline="0" dirty="0" smtClean="0"/>
              <a:t> clusteru, kterou používáme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master – slave se 3 slavy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replikace mezi 1 a 2 nastavena jako synchronní – to znamená že klientovi je operace potvrzena až když mám dvě kopie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tohle kdyby nebylo, tak...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tohle je minimální konfigurace, při které dokážeme zajistit, že při výpadku kteréhokoliv nodu máme pořád aspoň 2 kopie dat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6702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9089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5371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apache solr – součást stejného projektu, pod kterým vzniká lucene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lucene je knihovna, ukládá indexy do souborů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solr je standalone server s REST</a:t>
            </a:r>
            <a:r>
              <a:rPr lang="cs-CZ" baseline="0" dirty="0" smtClean="0"/>
              <a:t> api, pro ukládání indexů používá lucene</a:t>
            </a:r>
            <a:endParaRPr lang="en-US" baseline="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elastic search taky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od verze 4 podporuje replikaci v clusteru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mohu zapisovat na kterýkoliv node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ten dělá proxy a zapisuje na leadera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index vychází z dat, která jsou uložena jinde, tudíž lze rekonstruovat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relativně levné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ale ne ve velkých číslech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drahá je tika – proto ji ukládáme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="1" baseline="0" dirty="0" smtClean="0"/>
              <a:t>všechno je BETA</a:t>
            </a:r>
            <a:endParaRPr lang="cs-CZ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01470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...což na první pohled vypadá jako jasná věc – pokud</a:t>
            </a:r>
            <a:r>
              <a:rPr lang="cs-CZ" baseline="0" dirty="0" smtClean="0"/>
              <a:t> web server zpracovává požadavek, tak ví komu patří</a:t>
            </a:r>
            <a:endParaRPr lang="cs-CZ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ale některé operace se provádí asynchronně –</a:t>
            </a:r>
            <a:r>
              <a:rPr lang="cs-CZ" baseline="0" dirty="0" smtClean="0"/>
              <a:t> pak si musíme nějak předat komu patří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což by nebyl problém, pokud by aplikace byla psána jako multitenantní už od začátku</a:t>
            </a:r>
            <a:endParaRPr lang="cs-CZ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a pa</a:t>
            </a:r>
            <a:r>
              <a:rPr lang="cs-CZ" baseline="0" dirty="0" smtClean="0"/>
              <a:t>k jsou servisní tasky – pro všechny tenanty jednou za den něco udělej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a tady je problém už v tom požadavku na procházení všech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když je jeden, tak neni problém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ale co když jich bude 1000? a milion?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tady se ukázala další věc</a:t>
            </a:r>
            <a:r>
              <a:rPr lang="cs-CZ" baseline="0" dirty="0" smtClean="0"/>
              <a:t> na kterou jsme nebyli zvyklí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vývojář testuje na svém počítači se 2 záznamy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9182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ukážeme si to ještě na obrázku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&lt;&lt;</a:t>
            </a:r>
            <a:r>
              <a:rPr lang="en-US" dirty="0" err="1" smtClean="0"/>
              <a:t>popis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obr</a:t>
            </a:r>
            <a:r>
              <a:rPr lang="cs-CZ" baseline="0" dirty="0" smtClean="0"/>
              <a:t>ázku</a:t>
            </a:r>
            <a:r>
              <a:rPr lang="en-US" baseline="0" dirty="0" smtClean="0"/>
              <a:t>&gt;&gt;</a:t>
            </a:r>
            <a:endParaRPr lang="cs-CZ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jak CDir tak aplikační databáze </a:t>
            </a:r>
            <a:r>
              <a:rPr lang="en-US" dirty="0" err="1" smtClean="0"/>
              <a:t>jsou</a:t>
            </a:r>
            <a:r>
              <a:rPr lang="en-US" dirty="0" smtClean="0"/>
              <a:t> v MySQL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v</a:t>
            </a:r>
            <a:r>
              <a:rPr lang="cs-CZ" baseline="0" dirty="0" smtClean="0"/>
              <a:t> tom 4 nodovém clusteru, o kterém jsem mluvil před chvílí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těchto clusterů (DBUnit) může být víc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u každé firmy je v CDiru uvedeno, jak se jmenuje její aplikační databáze a v kterém clusteru je uložena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co ale není v MySQL jsou ty HTTP Sessiony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05654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Různá</a:t>
            </a:r>
            <a:r>
              <a:rPr lang="cs-CZ" baseline="0" dirty="0" smtClean="0"/>
              <a:t> data jsou různě důležitá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o uživatelská data nesmím přijít za žádnou cenu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cs-CZ" dirty="0" smtClean="0"/>
              <a:t>ikdyž se stane katastrofa,</a:t>
            </a:r>
            <a:r>
              <a:rPr lang="cs-CZ" baseline="0" dirty="0" smtClean="0"/>
              <a:t> služba bude 2 dny offline, pořád je chci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search index, je rekonstruovatelný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ale</a:t>
            </a:r>
            <a:r>
              <a:rPr lang="cs-CZ" baseline="0" dirty="0" smtClean="0"/>
              <a:t> </a:t>
            </a:r>
            <a:r>
              <a:rPr lang="cs-CZ" dirty="0" smtClean="0"/>
              <a:t>session – když o ni přijdu, tak se musím znovu přihlásit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dirty="0" smtClean="0"/>
              <a:t>in</a:t>
            </a:r>
            <a:r>
              <a:rPr lang="cs-CZ" baseline="0" dirty="0" smtClean="0"/>
              <a:t> memory data grid – infinispan, hazelcast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ale zase nechceme přicházet o data zbytečně – neprošli testem</a:t>
            </a:r>
            <a:endParaRPr lang="cs-CZ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použili jsme Apache Cassandra – NoSQL store, implementace</a:t>
            </a:r>
            <a:r>
              <a:rPr lang="cs-CZ" baseline="0" dirty="0" smtClean="0"/>
              <a:t> Amazon Dynamo (Google BigTable)</a:t>
            </a:r>
            <a:endParaRPr lang="cs-CZ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dirty="0" smtClean="0"/>
              <a:t>proč jsme nepoužili</a:t>
            </a:r>
            <a:r>
              <a:rPr lang="cs-CZ" baseline="0" dirty="0" smtClean="0"/>
              <a:t> MySQL</a:t>
            </a:r>
            <a:endParaRPr lang="cs-CZ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potřebujeme,</a:t>
            </a:r>
            <a:r>
              <a:rPr lang="cs-CZ" baseline="0" dirty="0" smtClean="0"/>
              <a:t> když se uživatel přihlásí a je přesměrován na aplikační server, aby hned dokázal přečíst session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vyžadujeme striktní konzistenci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91780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takže máme datovou vrstvu</a:t>
            </a:r>
            <a:r>
              <a:rPr lang="cs-CZ" baseline="0" dirty="0" smtClean="0"/>
              <a:t> – aplikační databázi, swift, search index, session store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aplikační vrstvu – landing</a:t>
            </a:r>
            <a:r>
              <a:rPr lang="cs-CZ" baseline="0" dirty="0" smtClean="0"/>
              <a:t> page, aplikaci, registrator, login server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to je mnoho rolí, každá je navíc replikovaná na více nodů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5674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smtClean="0"/>
              <a:t>uživatel přistupuje</a:t>
            </a:r>
            <a:r>
              <a:rPr lang="cs-CZ" baseline="0" dirty="0" smtClean="0"/>
              <a:t> ke službě z Internetu</a:t>
            </a:r>
            <a:r>
              <a:rPr lang="en-US" baseline="0" dirty="0" smtClean="0"/>
              <a:t>...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err="1" smtClean="0"/>
              <a:t>haproxy</a:t>
            </a:r>
            <a:r>
              <a:rPr lang="en-US" baseline="0" dirty="0" smtClean="0"/>
              <a:t> </a:t>
            </a:r>
            <a:r>
              <a:rPr lang="cs-CZ" baseline="0" dirty="0" smtClean="0"/>
              <a:t>načítá seznam backendů ze zookeeperu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podle url (a cookie) vybere správný backend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na něj balancuje podle cookie (a ip-hashe)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cachování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pro jednoho uživatele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pro jednoho zákazníka – NAT</a:t>
            </a:r>
            <a:endParaRPr lang="en-US" baseline="0" dirty="0" smtClean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backend</a:t>
            </a:r>
            <a:r>
              <a:rPr lang="cs-CZ" baseline="0" smtClean="0"/>
              <a:t>u přijde HTTP od IP balanceru</a:t>
            </a:r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3060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aplikační vrstva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datová vrstva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balancery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koordinace pomocí zookeeperů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00672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r>
              <a:rPr lang="en-US" dirty="0" smtClean="0"/>
              <a:t>m</a:t>
            </a:r>
            <a:r>
              <a:rPr lang="cs-CZ" dirty="0" smtClean="0"/>
              <a:t>áme</a:t>
            </a:r>
            <a:r>
              <a:rPr lang="cs-CZ" baseline="0" dirty="0" smtClean="0"/>
              <a:t> balancer, víc v reklamaci než u nás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baseline="0" dirty="0" smtClean="0"/>
              <a:t>jako SSL terminaci jsme nasadili pound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cs-CZ" baseline="0" dirty="0" smtClean="0"/>
              <a:t>po nasazení fungoval dobře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cs-CZ" baseline="0" dirty="0" smtClean="0"/>
              <a:t>ale časem si uživatelé začali stěžovat, že občas aplikace tuhne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cs-CZ" baseline="0" dirty="0" smtClean="0"/>
              <a:t>nějaký čas nám zabralo najít řešení, přitom bylo úplně jednoduché</a:t>
            </a:r>
          </a:p>
          <a:p>
            <a:pPr marL="228600" indent="-228600">
              <a:buFont typeface="+mj-lt"/>
              <a:buAutoNum type="arabicPeriod"/>
            </a:pPr>
            <a:endParaRPr lang="cs-CZ" baseline="0" dirty="0" smtClean="0"/>
          </a:p>
          <a:p>
            <a:pPr marL="228600" indent="-228600">
              <a:buFont typeface="+mj-lt"/>
              <a:buAutoNum type="arabicPeriod"/>
            </a:pPr>
            <a:r>
              <a:rPr lang="cs-CZ" baseline="0" dirty="0" smtClean="0"/>
              <a:t>vezměme si příklad – máte krabici, chcete ji nabízet jako službu...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cs-CZ" baseline="0" dirty="0" smtClean="0"/>
              <a:t>stanete se hasiči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cs-CZ" baseline="0" dirty="0" smtClean="0"/>
              <a:t>vypadá to nesystémově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baseline="0" dirty="0" smtClean="0"/>
              <a:t>nestyďte se inspirovat u ostatních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cs-CZ" baseline="0" dirty="0" smtClean="0"/>
              <a:t>spoustu firem rádo sdílí informace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baseline="0" dirty="0" smtClean="0"/>
              <a:t>a poslední bod </a:t>
            </a:r>
            <a:r>
              <a:rPr lang="cs-CZ" baseline="0" smtClean="0"/>
              <a:t>– netrapte se tím, že na to nemáte</a:t>
            </a:r>
            <a:endParaRPr lang="cs-CZ" baseline="0" dirty="0" smtClean="0"/>
          </a:p>
          <a:p>
            <a:pPr marL="685800" lvl="1" indent="-22860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457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Startup Kids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57606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3802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tady</a:t>
            </a:r>
            <a:r>
              <a:rPr lang="cs-CZ" baseline="0" dirty="0" smtClean="0"/>
              <a:t> prezentace před půl rokem končila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BF416-CA8D-423B-B844-61C6A16DDC7E}" type="slidenum">
              <a:rPr lang="cs-CZ" smtClean="0"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1434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800600"/>
            <a:ext cx="8229600" cy="1143000"/>
          </a:xfrm>
        </p:spPr>
        <p:txBody>
          <a:bodyPr anchor="b"/>
          <a:lstStyle>
            <a:lvl1pPr>
              <a:defRPr b="0" i="0">
                <a:latin typeface="Frutiger LT Com 75 Black"/>
                <a:cs typeface="Frutiger LT Com 75 Black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6019800"/>
            <a:ext cx="8229600" cy="457200"/>
          </a:xfrm>
        </p:spPr>
        <p:txBody>
          <a:bodyPr/>
          <a:lstStyle>
            <a:lvl1pPr marL="0" indent="0" algn="l">
              <a:buNone/>
              <a:defRPr b="0" i="0">
                <a:solidFill>
                  <a:schemeClr val="tx1">
                    <a:tint val="75000"/>
                  </a:schemeClr>
                </a:solidFill>
                <a:latin typeface="Frutiger LT Com 55 Roman"/>
                <a:cs typeface="Frutiger LT Com 55 Roman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pic>
        <p:nvPicPr>
          <p:cNvPr id="7" name="Picture 6" descr="Picture 2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7200" y="1148980"/>
            <a:ext cx="8229600" cy="331908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05000"/>
            <a:ext cx="8229600" cy="4221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FC3B3-52F6-6942-A69B-3F210F9E2100}" type="datetimeFigureOut">
              <a:rPr lang="en-US" smtClean="0"/>
              <a:pPr/>
              <a:t>11/7/2013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E913A-F19E-874B-8DC2-BE83DEA1FCA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57200" y="1"/>
            <a:ext cx="8229600" cy="182880"/>
          </a:xfrm>
          <a:prstGeom prst="rect">
            <a:avLst/>
          </a:prstGeom>
          <a:gradFill>
            <a:gsLst>
              <a:gs pos="0">
                <a:srgbClr val="729ABD"/>
              </a:gs>
              <a:gs pos="100000">
                <a:schemeClr val="bg1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 descr="Picture 1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7200" y="377847"/>
            <a:ext cx="1371600" cy="231753"/>
          </a:xfrm>
          <a:prstGeom prst="rect">
            <a:avLst/>
          </a:prstGeom>
        </p:spPr>
      </p:pic>
      <p:pic>
        <p:nvPicPr>
          <p:cNvPr id="17" name="Picture 16" descr="connect-communicate-tagline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80560" y="420624"/>
            <a:ext cx="4267200" cy="24384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500" b="0" i="0" kern="1200">
          <a:solidFill>
            <a:srgbClr val="112266"/>
          </a:solidFill>
          <a:latin typeface="Frutiger LT Com 75 Black"/>
          <a:ea typeface="+mj-ea"/>
          <a:cs typeface="Frutiger LT Com 75 Black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None/>
        <a:defRPr sz="2200" b="0" i="0" kern="1200">
          <a:solidFill>
            <a:srgbClr val="777777"/>
          </a:solidFill>
          <a:latin typeface="Frutiger LT Com 55 Roman"/>
          <a:ea typeface="+mn-ea"/>
          <a:cs typeface="Frutiger LT Com 55 Roman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None/>
        <a:defRPr sz="2200" b="0" i="0" kern="1200">
          <a:solidFill>
            <a:srgbClr val="777777"/>
          </a:solidFill>
          <a:latin typeface="Frutiger LT Std 55 Roman"/>
          <a:ea typeface="+mn-ea"/>
          <a:cs typeface="Frutiger LT Std 55 Roman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200" b="0" i="0" kern="1200">
          <a:solidFill>
            <a:srgbClr val="777777"/>
          </a:solidFill>
          <a:latin typeface="Frutiger LT Std 55 Roman"/>
          <a:ea typeface="+mn-ea"/>
          <a:cs typeface="Frutiger LT Std 55 Roman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200" b="0" i="0" kern="1200">
          <a:solidFill>
            <a:srgbClr val="777777"/>
          </a:solidFill>
          <a:latin typeface="Frutiger LT Std 55 Roman"/>
          <a:ea typeface="+mn-ea"/>
          <a:cs typeface="Frutiger LT Std 55 Roman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200" b="0" i="0" kern="1200">
          <a:solidFill>
            <a:srgbClr val="777777"/>
          </a:solidFill>
          <a:latin typeface="Frutiger LT Std 55 Roman"/>
          <a:ea typeface="+mn-ea"/>
          <a:cs typeface="Frutiger LT Std 55 Roman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Samepage</a:t>
            </a:r>
            <a:r>
              <a:rPr lang="cs-CZ" dirty="0" smtClean="0"/>
              <a:t>.</a:t>
            </a:r>
            <a:r>
              <a:rPr lang="cs-CZ" dirty="0" err="1" smtClean="0"/>
              <a:t>io</a:t>
            </a:r>
            <a:r>
              <a:rPr lang="en-US" dirty="0" smtClean="0"/>
              <a:t> architecture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Miroslav</a:t>
            </a:r>
            <a:r>
              <a:rPr lang="cs-CZ" dirty="0" smtClean="0"/>
              <a:t> Šťastný, </a:t>
            </a:r>
            <a:r>
              <a:rPr lang="cs-CZ" dirty="0"/>
              <a:t>s</a:t>
            </a:r>
            <a:r>
              <a:rPr lang="cs-CZ" dirty="0" smtClean="0"/>
              <a:t>enior developer - </a:t>
            </a:r>
            <a:r>
              <a:rPr lang="cs-CZ" dirty="0" err="1" smtClean="0"/>
              <a:t>cloudification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Agenda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co je to S</a:t>
            </a:r>
            <a:r>
              <a:rPr lang="en-US" dirty="0" smtClean="0"/>
              <a:t>amepage.io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od </a:t>
            </a:r>
            <a:r>
              <a:rPr lang="en-US" dirty="0" err="1" smtClean="0"/>
              <a:t>krabicov</a:t>
            </a:r>
            <a:r>
              <a:rPr lang="cs-CZ" dirty="0" err="1" smtClean="0"/>
              <a:t>ého</a:t>
            </a:r>
            <a:r>
              <a:rPr lang="cs-CZ" dirty="0" smtClean="0"/>
              <a:t> software ke </a:t>
            </a:r>
            <a:r>
              <a:rPr lang="cs-CZ" dirty="0" err="1" smtClean="0"/>
              <a:t>cloudové</a:t>
            </a:r>
            <a:r>
              <a:rPr lang="cs-CZ" dirty="0" smtClean="0"/>
              <a:t> službě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architektura systému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5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Samepage.io?</a:t>
            </a:r>
            <a:endParaRPr lang="cs-CZ" dirty="0"/>
          </a:p>
        </p:txBody>
      </p:sp>
      <p:pic>
        <p:nvPicPr>
          <p:cNvPr id="4" name="154616642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9150" y="1905000"/>
            <a:ext cx="7504113" cy="4221163"/>
          </a:xfrm>
        </p:spPr>
      </p:pic>
    </p:spTree>
    <p:extLst>
      <p:ext uri="{BB962C8B-B14F-4D97-AF65-F5344CB8AC3E}">
        <p14:creationId xmlns:p14="http://schemas.microsoft.com/office/powerpoint/2010/main" val="2964981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Samepage.io?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stastny\Downloads\SamepagePresentation\samepagePresentation\cojesp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5328592" cy="4423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34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Kerio Workspace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640" y="1629167"/>
            <a:ext cx="6647883" cy="437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33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 krabice ke </a:t>
            </a:r>
            <a:r>
              <a:rPr lang="cs-CZ" dirty="0" err="1" smtClean="0"/>
              <a:t>cloudu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nový produkt nabízen jen jako služba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vychází z úspěšného krabicového produktu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běží na vlastní infrastruktuře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porucha jakékoliv části nesmí způsobit výpadek systému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08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 se pro n</a:t>
            </a:r>
            <a:r>
              <a:rPr lang="cs-CZ" dirty="0" smtClean="0"/>
              <a:t>ás změnilo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smtClean="0"/>
              <a:t>cyklus </a:t>
            </a:r>
            <a:r>
              <a:rPr lang="cs-CZ" dirty="0" smtClean="0"/>
              <a:t>vydávání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zodpovědnost za data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vysoká dostupnost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technická podpora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64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 - škálování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76436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instance aplikace pro každého zákazníka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rychle dodatelné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neefektivní využití zdrojů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jedna aplikace pro všechny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multitenance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efektivní využití zdrojů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scale up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scale out (commodity </a:t>
            </a:r>
            <a:r>
              <a:rPr lang="cs-CZ" dirty="0" smtClean="0"/>
              <a:t>hardware)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/>
              <a:t>monolit </a:t>
            </a:r>
            <a:r>
              <a:rPr lang="cs-CZ" dirty="0">
                <a:sym typeface="Symbol" panose="05050102010706020507" pitchFamily="18" charset="2"/>
              </a:rPr>
              <a:t></a:t>
            </a:r>
            <a:r>
              <a:rPr lang="cs-CZ" dirty="0"/>
              <a:t> </a:t>
            </a:r>
            <a:r>
              <a:rPr lang="cs-CZ" dirty="0" smtClean="0"/>
              <a:t>služby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náročnější na implementaci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96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 – datová vrstva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aplikační databáze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úložiště souborů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vyhledávání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94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Aplika</a:t>
            </a:r>
            <a:r>
              <a:rPr lang="cs-CZ" dirty="0" smtClean="0"/>
              <a:t>ční databáze - krabice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Hibernate ORM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 smtClean="0"/>
              <a:t>mapov</a:t>
            </a:r>
            <a:r>
              <a:rPr lang="cs-CZ" dirty="0" smtClean="0"/>
              <a:t>ání</a:t>
            </a:r>
            <a:r>
              <a:rPr lang="en-US" dirty="0" smtClean="0"/>
              <a:t> Java </a:t>
            </a:r>
            <a:r>
              <a:rPr lang="en-US" dirty="0" err="1" smtClean="0"/>
              <a:t>objekty</a:t>
            </a:r>
            <a:r>
              <a:rPr lang="en-US" dirty="0" smtClean="0"/>
              <a:t> </a:t>
            </a:r>
            <a:r>
              <a:rPr lang="en-US" dirty="0" smtClean="0">
                <a:sym typeface="Symbol" panose="05050102010706020507" pitchFamily="18" charset="2"/>
              </a:rPr>
              <a:t> </a:t>
            </a:r>
            <a:r>
              <a:rPr lang="en-US" dirty="0" err="1" smtClean="0">
                <a:sym typeface="Symbol" panose="05050102010706020507" pitchFamily="18" charset="2"/>
              </a:rPr>
              <a:t>rela</a:t>
            </a:r>
            <a:r>
              <a:rPr lang="cs-CZ" dirty="0" smtClean="0">
                <a:sym typeface="Symbol" panose="05050102010706020507" pitchFamily="18" charset="2"/>
              </a:rPr>
              <a:t>ční databáze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zapouzdření práce s SQL</a:t>
            </a:r>
            <a:endParaRPr lang="en-US" dirty="0" smtClean="0">
              <a:sym typeface="Symbol" panose="05050102010706020507" pitchFamily="18" charset="2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funguje samo od sebe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 smtClean="0">
                <a:sym typeface="Symbol" panose="05050102010706020507" pitchFamily="18" charset="2"/>
              </a:rPr>
              <a:t>nem</a:t>
            </a:r>
            <a:r>
              <a:rPr lang="cs-CZ" dirty="0" smtClean="0">
                <a:sym typeface="Symbol" panose="05050102010706020507" pitchFamily="18" charset="2"/>
              </a:rPr>
              <a:t>áme plně pod kontrolou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Apache Derby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uvnitř aplikace (embedded)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na množství dotazů nezáleží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více app nemůže sdílet databázi</a:t>
            </a:r>
            <a:endParaRPr lang="cs-CZ" dirty="0"/>
          </a:p>
        </p:txBody>
      </p:sp>
      <p:pic>
        <p:nvPicPr>
          <p:cNvPr id="5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5806473" y="2828013"/>
            <a:ext cx="2883297" cy="3107761"/>
            <a:chOff x="5806473" y="2828013"/>
            <a:chExt cx="2883297" cy="3107761"/>
          </a:xfrm>
        </p:grpSpPr>
        <p:sp>
          <p:nvSpPr>
            <p:cNvPr id="11" name="Rectangle 10"/>
            <p:cNvSpPr/>
            <p:nvPr/>
          </p:nvSpPr>
          <p:spPr>
            <a:xfrm>
              <a:off x="5808944" y="4735103"/>
              <a:ext cx="2880326" cy="120067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cs-CZ" dirty="0">
                <a:latin typeface="Frutiger LT Com 55 Roman" panose="020B0503030504020204" pitchFamily="34" charset="-18"/>
              </a:endParaRPr>
            </a:p>
          </p:txBody>
        </p:sp>
        <p:sp>
          <p:nvSpPr>
            <p:cNvPr id="4" name="Flowchart: Magnetic Disk 3"/>
            <p:cNvSpPr/>
            <p:nvPr/>
          </p:nvSpPr>
          <p:spPr>
            <a:xfrm>
              <a:off x="6385011" y="4860535"/>
              <a:ext cx="1728192" cy="1008112"/>
            </a:xfrm>
            <a:prstGeom prst="flowChartMagneticDisk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Frutiger LT Com 55 Roman" panose="020B0503030504020204" pitchFamily="34" charset="-18"/>
                </a:rPr>
                <a:t>Apache Derby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  <p:sp>
          <p:nvSpPr>
            <p:cNvPr id="6" name="Round Same Side Corner Rectangle 5"/>
            <p:cNvSpPr/>
            <p:nvPr/>
          </p:nvSpPr>
          <p:spPr>
            <a:xfrm>
              <a:off x="5806473" y="2828013"/>
              <a:ext cx="2880326" cy="410344"/>
            </a:xfrm>
            <a:prstGeom prst="round2Same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Frutiger LT Com 55 Roman" panose="020B0503030504020204" pitchFamily="34" charset="-18"/>
                </a:rPr>
                <a:t>Application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5809444" y="3244186"/>
              <a:ext cx="2880326" cy="109805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dirty="0" smtClean="0">
                  <a:solidFill>
                    <a:srgbClr val="C00000"/>
                  </a:solidFill>
                  <a:latin typeface="Frutiger LT Com 55 Roman" panose="020B0503030504020204" pitchFamily="34" charset="-18"/>
                </a:rPr>
                <a:t>@Entity</a:t>
              </a:r>
              <a:endParaRPr lang="cs-CZ" dirty="0" smtClean="0">
                <a:solidFill>
                  <a:srgbClr val="C00000"/>
                </a:solidFill>
                <a:latin typeface="Frutiger LT Com 55 Roman" panose="020B0503030504020204" pitchFamily="34" charset="-18"/>
              </a:endParaRPr>
            </a:p>
            <a:p>
              <a:r>
                <a:rPr lang="en-US" dirty="0" smtClean="0">
                  <a:latin typeface="Frutiger LT Com 55 Roman" panose="020B0503030504020204" pitchFamily="34" charset="-18"/>
                </a:rPr>
                <a:t>class Item {</a:t>
              </a:r>
            </a:p>
            <a:p>
              <a:r>
                <a:rPr lang="en-US" dirty="0" smtClean="0">
                  <a:latin typeface="Frutiger LT Com 55 Roman" panose="020B0503030504020204" pitchFamily="34" charset="-18"/>
                </a:rPr>
                <a:t>	...</a:t>
              </a:r>
            </a:p>
            <a:p>
              <a:r>
                <a:rPr lang="en-US" dirty="0">
                  <a:latin typeface="Frutiger LT Com 55 Roman" panose="020B0503030504020204" pitchFamily="34" charset="-18"/>
                </a:rPr>
                <a:t>}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808944" y="4336410"/>
              <a:ext cx="2880326" cy="42014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Frutiger LT Com 55 Roman" panose="020B0503030504020204" pitchFamily="34" charset="-18"/>
                </a:rPr>
                <a:t>Hibernate ORM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872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Aplika</a:t>
            </a:r>
            <a:r>
              <a:rPr lang="cs-CZ" dirty="0"/>
              <a:t>ční databáze - </a:t>
            </a:r>
            <a:r>
              <a:rPr lang="cs-CZ" dirty="0" smtClean="0"/>
              <a:t>cloud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4943065" cy="422116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stále se používá Hibernate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dedikovaný MySQL server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síťová komunikace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na množství dotazů záleží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multitenance – db/zákazník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je třeba řešit redundanci dat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při výpadku chceme mít stále aspoň 2 kopie dat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lowchart: Magnetic Disk 7"/>
          <p:cNvSpPr/>
          <p:nvPr/>
        </p:nvSpPr>
        <p:spPr>
          <a:xfrm>
            <a:off x="6385011" y="4860535"/>
            <a:ext cx="1728192" cy="1008112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Frutiger LT Com 55 Roman" panose="020B0503030504020204" pitchFamily="34" charset="-18"/>
              </a:rPr>
              <a:t>MySQL</a:t>
            </a:r>
            <a:endParaRPr lang="cs-CZ" dirty="0">
              <a:latin typeface="Frutiger LT Com 55 Roman" panose="020B0503030504020204" pitchFamily="34" charset="-18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470122" y="3245309"/>
            <a:ext cx="1286162" cy="834593"/>
            <a:chOff x="5806473" y="2828013"/>
            <a:chExt cx="1286162" cy="834593"/>
          </a:xfrm>
        </p:grpSpPr>
        <p:sp>
          <p:nvSpPr>
            <p:cNvPr id="9" name="Round Same Side Corner Rectangle 8"/>
            <p:cNvSpPr/>
            <p:nvPr/>
          </p:nvSpPr>
          <p:spPr>
            <a:xfrm>
              <a:off x="5806473" y="2828013"/>
              <a:ext cx="1285807" cy="410344"/>
            </a:xfrm>
            <a:prstGeom prst="round2Same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latin typeface="Frutiger LT Com 55 Roman" panose="020B0503030504020204" pitchFamily="34" charset="-18"/>
                </a:rPr>
                <a:t>App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808944" y="3242464"/>
              <a:ext cx="1283691" cy="42014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err="1" smtClean="0">
                  <a:latin typeface="Frutiger LT Com 55 Roman" panose="020B0503030504020204" pitchFamily="34" charset="-18"/>
                </a:rPr>
                <a:t>Hibernat</a:t>
              </a:r>
              <a:r>
                <a:rPr lang="cs-CZ" dirty="0" smtClean="0">
                  <a:latin typeface="Frutiger LT Com 55 Roman" panose="020B0503030504020204" pitchFamily="34" charset="-18"/>
                </a:rPr>
                <a:t>e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539644" y="3245309"/>
            <a:ext cx="1286162" cy="834593"/>
            <a:chOff x="5806473" y="2828013"/>
            <a:chExt cx="1286162" cy="834593"/>
          </a:xfrm>
        </p:grpSpPr>
        <p:sp>
          <p:nvSpPr>
            <p:cNvPr id="14" name="Round Same Side Corner Rectangle 13"/>
            <p:cNvSpPr/>
            <p:nvPr/>
          </p:nvSpPr>
          <p:spPr>
            <a:xfrm>
              <a:off x="5806473" y="2828013"/>
              <a:ext cx="1285807" cy="410344"/>
            </a:xfrm>
            <a:prstGeom prst="round2Same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latin typeface="Frutiger LT Com 55 Roman" panose="020B0503030504020204" pitchFamily="34" charset="-18"/>
                </a:rPr>
                <a:t>App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808944" y="3242464"/>
              <a:ext cx="1283691" cy="42014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err="1" smtClean="0">
                  <a:latin typeface="Frutiger LT Com 55 Roman" panose="020B0503030504020204" pitchFamily="34" charset="-18"/>
                </a:rPr>
                <a:t>Hibernat</a:t>
              </a:r>
              <a:r>
                <a:rPr lang="cs-CZ" dirty="0" smtClean="0">
                  <a:latin typeface="Frutiger LT Com 55 Roman" panose="020B0503030504020204" pitchFamily="34" charset="-18"/>
                </a:rPr>
                <a:t>e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6967656" y="3430174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...</a:t>
            </a:r>
            <a:endParaRPr lang="cs-CZ" dirty="0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7146551" y="4149080"/>
            <a:ext cx="0" cy="5760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137669" y="4251620"/>
            <a:ext cx="534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TCP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069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MySQL cluster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standalone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master-slave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zapisuje se na master, ten vytváří replikační log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slave čte (asynchronně) log a replikuje změny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replikaci lze pozastavit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ale nelze začít synchronizovat odjinud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slave lze použít pro čtení (eventual consistency)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multimaster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více masterů, zapisovat lze kamkoliv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nutné řešit konflikty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29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Aplikační databáze - MySQL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3131840" y="2708920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Rounded Rectangle 5"/>
          <p:cNvSpPr/>
          <p:nvPr/>
        </p:nvSpPr>
        <p:spPr>
          <a:xfrm>
            <a:off x="5269155" y="2704730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131840" y="4869160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Rounded Rectangle 7"/>
          <p:cNvSpPr/>
          <p:nvPr/>
        </p:nvSpPr>
        <p:spPr>
          <a:xfrm>
            <a:off x="5269155" y="4869160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923928" y="3064770"/>
            <a:ext cx="129614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073464" y="2330707"/>
            <a:ext cx="836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master</a:t>
            </a:r>
            <a:endParaRPr lang="cs-CZ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491880" y="3573016"/>
            <a:ext cx="0" cy="115212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629195" y="3573016"/>
            <a:ext cx="0" cy="115212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3131840" y="4869160"/>
            <a:ext cx="720080" cy="72008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263860" y="2710705"/>
            <a:ext cx="720080" cy="72008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2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764013" y="3016128"/>
            <a:ext cx="548447" cy="2787395"/>
            <a:chOff x="3764013" y="3016128"/>
            <a:chExt cx="548447" cy="2787395"/>
          </a:xfrm>
        </p:grpSpPr>
        <p:sp>
          <p:nvSpPr>
            <p:cNvPr id="20" name="TextBox 19"/>
            <p:cNvSpPr txBox="1"/>
            <p:nvPr/>
          </p:nvSpPr>
          <p:spPr>
            <a:xfrm>
              <a:off x="3764013" y="3016128"/>
              <a:ext cx="54694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dirty="0" smtClean="0">
                  <a:solidFill>
                    <a:schemeClr val="accent6">
                      <a:lumMod val="75000"/>
                    </a:schemeClr>
                  </a:solidFill>
                  <a:sym typeface="Wingdings" panose="05000000000000000000" pitchFamily="2" charset="2"/>
                </a:rPr>
                <a:t></a:t>
              </a:r>
              <a:endParaRPr lang="cs-CZ" sz="36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765515" y="5157192"/>
              <a:ext cx="54694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dirty="0" smtClean="0">
                  <a:solidFill>
                    <a:schemeClr val="accent6">
                      <a:lumMod val="75000"/>
                    </a:schemeClr>
                  </a:solidFill>
                  <a:sym typeface="Wingdings" panose="05000000000000000000" pitchFamily="2" charset="2"/>
                </a:rPr>
                <a:t></a:t>
              </a:r>
              <a:endParaRPr lang="cs-CZ" sz="36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5928080" y="5162051"/>
            <a:ext cx="4780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sym typeface="Wingdings" panose="05000000000000000000" pitchFamily="2" charset="2"/>
              </a:rPr>
              <a:t>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994525" y="2702696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5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1786613" y="3070745"/>
            <a:ext cx="125407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994525" y="3573016"/>
            <a:ext cx="720080" cy="2016224"/>
            <a:chOff x="994525" y="3573016"/>
            <a:chExt cx="720080" cy="2016224"/>
          </a:xfrm>
        </p:grpSpPr>
        <p:sp>
          <p:nvSpPr>
            <p:cNvPr id="30" name="Rounded Rectangle 29"/>
            <p:cNvSpPr/>
            <p:nvPr/>
          </p:nvSpPr>
          <p:spPr>
            <a:xfrm>
              <a:off x="994525" y="4869160"/>
              <a:ext cx="720080" cy="72008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4</a:t>
              </a:r>
              <a:endParaRPr lang="cs-CZ" dirty="0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334895" y="3573016"/>
              <a:ext cx="0" cy="115212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6982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8" grpId="0" animBg="1"/>
      <p:bldP spid="18" grpId="1" animBg="1"/>
      <p:bldP spid="19" grpId="0" animBg="1"/>
      <p:bldP spid="19" grpId="1" animBg="1"/>
      <p:bldP spid="24" grpId="0"/>
      <p:bldP spid="24" grpId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Aplikační databáze - MySQL</a:t>
            </a:r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3131840" y="2708920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Rounded Rectangle 5"/>
          <p:cNvSpPr/>
          <p:nvPr/>
        </p:nvSpPr>
        <p:spPr>
          <a:xfrm>
            <a:off x="5269155" y="2704730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131840" y="4869160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Rounded Rectangle 7"/>
          <p:cNvSpPr/>
          <p:nvPr/>
        </p:nvSpPr>
        <p:spPr>
          <a:xfrm>
            <a:off x="5269155" y="4869160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923928" y="3064770"/>
            <a:ext cx="129614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73464" y="2330707"/>
            <a:ext cx="836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master</a:t>
            </a:r>
            <a:endParaRPr lang="cs-CZ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491880" y="3573016"/>
            <a:ext cx="0" cy="115212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629195" y="3573016"/>
            <a:ext cx="0" cy="115212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5" name="Group 14"/>
          <p:cNvGrpSpPr/>
          <p:nvPr/>
        </p:nvGrpSpPr>
        <p:grpSpPr>
          <a:xfrm>
            <a:off x="5928080" y="3016128"/>
            <a:ext cx="548447" cy="2787395"/>
            <a:chOff x="3764013" y="3016128"/>
            <a:chExt cx="548447" cy="2787395"/>
          </a:xfrm>
        </p:grpSpPr>
        <p:sp>
          <p:nvSpPr>
            <p:cNvPr id="16" name="TextBox 15"/>
            <p:cNvSpPr txBox="1"/>
            <p:nvPr/>
          </p:nvSpPr>
          <p:spPr>
            <a:xfrm>
              <a:off x="3764013" y="3016128"/>
              <a:ext cx="54694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dirty="0" smtClean="0">
                  <a:solidFill>
                    <a:schemeClr val="accent6">
                      <a:lumMod val="75000"/>
                    </a:schemeClr>
                  </a:solidFill>
                  <a:sym typeface="Wingdings" panose="05000000000000000000" pitchFamily="2" charset="2"/>
                </a:rPr>
                <a:t></a:t>
              </a:r>
              <a:endParaRPr lang="cs-CZ" sz="36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765515" y="5157192"/>
              <a:ext cx="54694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dirty="0" smtClean="0">
                  <a:solidFill>
                    <a:schemeClr val="accent6">
                      <a:lumMod val="75000"/>
                    </a:schemeClr>
                  </a:solidFill>
                  <a:sym typeface="Wingdings" panose="05000000000000000000" pitchFamily="2" charset="2"/>
                </a:rPr>
                <a:t></a:t>
              </a:r>
              <a:endParaRPr lang="cs-CZ" sz="36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sp>
        <p:nvSpPr>
          <p:cNvPr id="18" name="Rounded Rectangle 17"/>
          <p:cNvSpPr/>
          <p:nvPr/>
        </p:nvSpPr>
        <p:spPr>
          <a:xfrm>
            <a:off x="3131840" y="2704730"/>
            <a:ext cx="720080" cy="72008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79912" y="5170980"/>
            <a:ext cx="4780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sym typeface="Wingdings" panose="05000000000000000000" pitchFamily="2" charset="2"/>
              </a:rPr>
              <a:t>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67182" y="2086622"/>
            <a:ext cx="11240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manuálně</a:t>
            </a:r>
          </a:p>
          <a:p>
            <a:pPr algn="ctr"/>
            <a:r>
              <a:rPr lang="cs-CZ" dirty="0" smtClean="0"/>
              <a:t>master</a:t>
            </a:r>
            <a:endParaRPr lang="cs-CZ" dirty="0"/>
          </a:p>
        </p:txBody>
      </p:sp>
      <p:sp>
        <p:nvSpPr>
          <p:cNvPr id="22" name="Rounded Rectangle 21"/>
          <p:cNvSpPr/>
          <p:nvPr/>
        </p:nvSpPr>
        <p:spPr>
          <a:xfrm>
            <a:off x="7452320" y="2700039"/>
            <a:ext cx="72008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5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7452320" y="3570359"/>
            <a:ext cx="720080" cy="2016224"/>
            <a:chOff x="994525" y="3573016"/>
            <a:chExt cx="720080" cy="2016224"/>
          </a:xfrm>
        </p:grpSpPr>
        <p:sp>
          <p:nvSpPr>
            <p:cNvPr id="24" name="Rounded Rectangle 23"/>
            <p:cNvSpPr/>
            <p:nvPr/>
          </p:nvSpPr>
          <p:spPr>
            <a:xfrm>
              <a:off x="994525" y="4869160"/>
              <a:ext cx="720080" cy="72008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3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>
              <a:off x="1334895" y="3573016"/>
              <a:ext cx="0" cy="115212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" name="Straight Arrow Connector 25"/>
          <p:cNvCxnSpPr/>
          <p:nvPr/>
        </p:nvCxnSpPr>
        <p:spPr>
          <a:xfrm>
            <a:off x="6084168" y="3064770"/>
            <a:ext cx="129614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8750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/>
      <p:bldP spid="18" grpId="0" animBg="1"/>
      <p:bldP spid="18" grpId="1" animBg="1"/>
      <p:bldP spid="19" grpId="0"/>
      <p:bldP spid="19" grpId="1"/>
      <p:bldP spid="21" grpId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Úložiště souborů - krabice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upload souboru </a:t>
            </a:r>
            <a:r>
              <a:rPr lang="cs-CZ" dirty="0">
                <a:sym typeface="Symbol" panose="05050102010706020507" pitchFamily="18" charset="2"/>
              </a:rPr>
              <a:t></a:t>
            </a:r>
            <a:r>
              <a:rPr lang="cs-CZ" dirty="0"/>
              <a:t> lokální </a:t>
            </a:r>
            <a:r>
              <a:rPr lang="cs-CZ" dirty="0" smtClean="0"/>
              <a:t>disk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přistupuje k němu	 jen jedna aplikace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souběhy lze řešit na úrovni aplikace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záloha – disky v RAID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20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Úložiště souborů - cloud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1"/>
            <a:ext cx="8229600" cy="202805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Openstack Swift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highly </a:t>
            </a:r>
            <a:r>
              <a:rPr lang="en-US" dirty="0"/>
              <a:t>available, distributed, eventually consistent object/blob </a:t>
            </a:r>
            <a:r>
              <a:rPr lang="en-US" dirty="0" smtClean="0"/>
              <a:t>store</a:t>
            </a:r>
            <a:endParaRPr lang="cs-CZ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commodity hardware, redundance na úrovni počítačů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S3 kompatibilní API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1560" y="5323118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Storage node</a:t>
            </a:r>
            <a:endParaRPr lang="cs-CZ" dirty="0"/>
          </a:p>
        </p:txBody>
      </p:sp>
      <p:sp>
        <p:nvSpPr>
          <p:cNvPr id="6" name="Rounded Rectangle 5"/>
          <p:cNvSpPr/>
          <p:nvPr/>
        </p:nvSpPr>
        <p:spPr>
          <a:xfrm>
            <a:off x="2771800" y="5329567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Storage node</a:t>
            </a:r>
            <a:endParaRPr lang="cs-CZ" dirty="0"/>
          </a:p>
        </p:txBody>
      </p:sp>
      <p:sp>
        <p:nvSpPr>
          <p:cNvPr id="7" name="Rounded Rectangle 6"/>
          <p:cNvSpPr/>
          <p:nvPr/>
        </p:nvSpPr>
        <p:spPr>
          <a:xfrm>
            <a:off x="4932040" y="5323118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Storage node</a:t>
            </a:r>
            <a:endParaRPr lang="cs-CZ" dirty="0"/>
          </a:p>
        </p:txBody>
      </p:sp>
      <p:sp>
        <p:nvSpPr>
          <p:cNvPr id="8" name="Rounded Rectangle 7"/>
          <p:cNvSpPr/>
          <p:nvPr/>
        </p:nvSpPr>
        <p:spPr>
          <a:xfrm>
            <a:off x="7092280" y="5323118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Storage node</a:t>
            </a:r>
            <a:endParaRPr lang="cs-CZ" dirty="0"/>
          </a:p>
        </p:txBody>
      </p:sp>
      <p:sp>
        <p:nvSpPr>
          <p:cNvPr id="9" name="Rounded Rectangle 8"/>
          <p:cNvSpPr/>
          <p:nvPr/>
        </p:nvSpPr>
        <p:spPr>
          <a:xfrm>
            <a:off x="2771800" y="3871917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Proxy node</a:t>
            </a:r>
            <a:endParaRPr lang="cs-CZ" dirty="0"/>
          </a:p>
        </p:txBody>
      </p:sp>
      <p:sp>
        <p:nvSpPr>
          <p:cNvPr id="10" name="Rounded Rectangle 9"/>
          <p:cNvSpPr/>
          <p:nvPr/>
        </p:nvSpPr>
        <p:spPr>
          <a:xfrm>
            <a:off x="4932040" y="3865468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Proxy node</a:t>
            </a:r>
            <a:endParaRPr lang="cs-CZ" dirty="0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1331640" y="4675046"/>
            <a:ext cx="1656184" cy="5760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275856" y="4685915"/>
            <a:ext cx="0" cy="5760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635896" y="4690348"/>
            <a:ext cx="1628725" cy="56076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995936" y="4662244"/>
            <a:ext cx="3473475" cy="59676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3707904" y="4675046"/>
            <a:ext cx="1656184" cy="5760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652120" y="4685915"/>
            <a:ext cx="0" cy="5760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012160" y="4690348"/>
            <a:ext cx="1628725" cy="56076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1818606" y="4653136"/>
            <a:ext cx="3257450" cy="5979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030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Úložiště souborů - cloud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411760" y="2708920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Aplikační server</a:t>
            </a:r>
            <a:endParaRPr lang="cs-CZ" dirty="0"/>
          </a:p>
        </p:txBody>
      </p:sp>
      <p:sp>
        <p:nvSpPr>
          <p:cNvPr id="6" name="Rounded Rectangle 5"/>
          <p:cNvSpPr/>
          <p:nvPr/>
        </p:nvSpPr>
        <p:spPr>
          <a:xfrm>
            <a:off x="2411760" y="4869160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OpenStack Swift</a:t>
            </a:r>
            <a:endParaRPr lang="cs-CZ" dirty="0"/>
          </a:p>
        </p:txBody>
      </p:sp>
      <p:sp>
        <p:nvSpPr>
          <p:cNvPr id="9" name="Rounded Rectangle 8"/>
          <p:cNvSpPr/>
          <p:nvPr/>
        </p:nvSpPr>
        <p:spPr>
          <a:xfrm>
            <a:off x="5292080" y="2708920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Lokální HDD</a:t>
            </a:r>
            <a:endParaRPr lang="cs-CZ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923928" y="2852936"/>
            <a:ext cx="129614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3131840" y="1988840"/>
            <a:ext cx="866967" cy="648072"/>
            <a:chOff x="3131840" y="1988840"/>
            <a:chExt cx="866967" cy="648072"/>
          </a:xfrm>
        </p:grpSpPr>
        <p:cxnSp>
          <p:nvCxnSpPr>
            <p:cNvPr id="8" name="Straight Arrow Connector 7"/>
            <p:cNvCxnSpPr/>
            <p:nvPr/>
          </p:nvCxnSpPr>
          <p:spPr>
            <a:xfrm>
              <a:off x="3131840" y="1988840"/>
              <a:ext cx="0" cy="64807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3163322" y="2128579"/>
              <a:ext cx="83548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upload</a:t>
              </a:r>
              <a:endParaRPr lang="cs-CZ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923928" y="3284984"/>
            <a:ext cx="1296144" cy="398551"/>
            <a:chOff x="3923928" y="3284984"/>
            <a:chExt cx="1296144" cy="398551"/>
          </a:xfrm>
        </p:grpSpPr>
        <p:cxnSp>
          <p:nvCxnSpPr>
            <p:cNvPr id="14" name="Straight Arrow Connector 13"/>
            <p:cNvCxnSpPr/>
            <p:nvPr/>
          </p:nvCxnSpPr>
          <p:spPr>
            <a:xfrm flipH="1">
              <a:off x="3923928" y="3284984"/>
              <a:ext cx="129614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3951327" y="3314203"/>
              <a:ext cx="12687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AV kontrola</a:t>
              </a:r>
              <a:endParaRPr lang="cs-CZ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24062" y="3497860"/>
            <a:ext cx="854529" cy="1296144"/>
            <a:chOff x="3524062" y="3497860"/>
            <a:chExt cx="854529" cy="1296144"/>
          </a:xfrm>
        </p:grpSpPr>
        <p:cxnSp>
          <p:nvCxnSpPr>
            <p:cNvPr id="17" name="Straight Arrow Connector 16"/>
            <p:cNvCxnSpPr/>
            <p:nvPr/>
          </p:nvCxnSpPr>
          <p:spPr>
            <a:xfrm>
              <a:off x="3563888" y="3497860"/>
              <a:ext cx="0" cy="1296144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3524062" y="3964414"/>
              <a:ext cx="8545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uložení</a:t>
              </a:r>
              <a:endParaRPr lang="cs-CZ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115616" y="3497860"/>
            <a:ext cx="1672253" cy="1296144"/>
            <a:chOff x="1115616" y="3497860"/>
            <a:chExt cx="1672253" cy="1296144"/>
          </a:xfrm>
        </p:grpSpPr>
        <p:cxnSp>
          <p:nvCxnSpPr>
            <p:cNvPr id="23" name="Straight Arrow Connector 22"/>
            <p:cNvCxnSpPr/>
            <p:nvPr/>
          </p:nvCxnSpPr>
          <p:spPr>
            <a:xfrm flipV="1">
              <a:off x="2771800" y="3497860"/>
              <a:ext cx="0" cy="1296144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1115616" y="3822766"/>
              <a:ext cx="167225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cs-CZ" dirty="0" smtClean="0"/>
                <a:t>indexace</a:t>
              </a:r>
            </a:p>
            <a:p>
              <a:pPr algn="ctr"/>
              <a:r>
                <a:rPr lang="cs-CZ" dirty="0" smtClean="0"/>
                <a:t>pro vyhledávání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3831646" y="1993284"/>
            <a:ext cx="5469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sym typeface="Wingdings" panose="05000000000000000000" pitchFamily="2" charset="2"/>
              </a:rPr>
              <a:t></a:t>
            </a:r>
            <a:endParaRPr lang="cs-CZ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05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Vyhledávání - krabice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Apache Lucene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fulltext search engine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embedded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Hibernate Search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integrace Hibernate </a:t>
            </a:r>
            <a:r>
              <a:rPr lang="cs-CZ" dirty="0" smtClean="0">
                <a:sym typeface="Symbol" panose="05050102010706020507" pitchFamily="18" charset="2"/>
              </a:rPr>
              <a:t></a:t>
            </a:r>
            <a:r>
              <a:rPr lang="cs-CZ" dirty="0" smtClean="0"/>
              <a:t> Lucene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Apache Tika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extrakce obsahu z dokumentů</a:t>
            </a:r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1259632" y="4965332"/>
            <a:ext cx="3524725" cy="695916"/>
            <a:chOff x="1824744" y="1281077"/>
            <a:chExt cx="4579896" cy="904247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24744" y="1283168"/>
              <a:ext cx="1173997" cy="900064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86227" y="1281077"/>
              <a:ext cx="875692" cy="90424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49405" y="1283168"/>
              <a:ext cx="900064" cy="90006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636954" y="1349357"/>
              <a:ext cx="767686" cy="767686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5806473" y="2828013"/>
            <a:ext cx="2883297" cy="3107761"/>
            <a:chOff x="5806473" y="2828013"/>
            <a:chExt cx="2883297" cy="3107761"/>
          </a:xfrm>
        </p:grpSpPr>
        <p:sp>
          <p:nvSpPr>
            <p:cNvPr id="17" name="Rectangle 16"/>
            <p:cNvSpPr/>
            <p:nvPr/>
          </p:nvSpPr>
          <p:spPr>
            <a:xfrm>
              <a:off x="5808944" y="4735103"/>
              <a:ext cx="2880326" cy="120067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cs-CZ" dirty="0">
                <a:latin typeface="Frutiger LT Com 55 Roman" panose="020B0503030504020204" pitchFamily="34" charset="-18"/>
              </a:endParaRPr>
            </a:p>
          </p:txBody>
        </p:sp>
        <p:sp>
          <p:nvSpPr>
            <p:cNvPr id="18" name="Flowchart: Magnetic Disk 17"/>
            <p:cNvSpPr/>
            <p:nvPr/>
          </p:nvSpPr>
          <p:spPr>
            <a:xfrm>
              <a:off x="6385011" y="4860535"/>
              <a:ext cx="1728192" cy="1008112"/>
            </a:xfrm>
            <a:prstGeom prst="flowChartMagneticDisk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latin typeface="Frutiger LT Com 55 Roman" panose="020B0503030504020204" pitchFamily="34" charset="-18"/>
                </a:rPr>
                <a:t>Lucene Index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  <p:sp>
          <p:nvSpPr>
            <p:cNvPr id="19" name="Round Same Side Corner Rectangle 18"/>
            <p:cNvSpPr/>
            <p:nvPr/>
          </p:nvSpPr>
          <p:spPr>
            <a:xfrm>
              <a:off x="5806473" y="2828013"/>
              <a:ext cx="2880326" cy="410344"/>
            </a:xfrm>
            <a:prstGeom prst="round2Same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Frutiger LT Com 55 Roman" panose="020B0503030504020204" pitchFamily="34" charset="-18"/>
                </a:rPr>
                <a:t>Application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809444" y="3244186"/>
              <a:ext cx="2880326" cy="109805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dirty="0" smtClean="0">
                  <a:solidFill>
                    <a:srgbClr val="C00000"/>
                  </a:solidFill>
                  <a:latin typeface="Frutiger LT Com 55 Roman" panose="020B0503030504020204" pitchFamily="34" charset="-18"/>
                </a:rPr>
                <a:t>@</a:t>
              </a:r>
              <a:r>
                <a:rPr lang="cs-CZ" dirty="0" smtClean="0">
                  <a:solidFill>
                    <a:srgbClr val="C00000"/>
                  </a:solidFill>
                  <a:latin typeface="Frutiger LT Com 55 Roman" panose="020B0503030504020204" pitchFamily="34" charset="-18"/>
                </a:rPr>
                <a:t>Indexed</a:t>
              </a:r>
            </a:p>
            <a:p>
              <a:r>
                <a:rPr lang="en-US" dirty="0" smtClean="0">
                  <a:latin typeface="Frutiger LT Com 55 Roman" panose="020B0503030504020204" pitchFamily="34" charset="-18"/>
                </a:rPr>
                <a:t>class Item {</a:t>
              </a:r>
            </a:p>
            <a:p>
              <a:r>
                <a:rPr lang="en-US" dirty="0" smtClean="0">
                  <a:latin typeface="Frutiger LT Com 55 Roman" panose="020B0503030504020204" pitchFamily="34" charset="-18"/>
                </a:rPr>
                <a:t>	...</a:t>
              </a:r>
            </a:p>
            <a:p>
              <a:r>
                <a:rPr lang="en-US" dirty="0">
                  <a:latin typeface="Frutiger LT Com 55 Roman" panose="020B0503030504020204" pitchFamily="34" charset="-18"/>
                </a:rPr>
                <a:t>}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5808944" y="4336410"/>
              <a:ext cx="2880326" cy="42014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Frutiger LT Com 55 Roman" panose="020B0503030504020204" pitchFamily="34" charset="-18"/>
                </a:rPr>
                <a:t>Hibernate </a:t>
              </a:r>
              <a:r>
                <a:rPr lang="cs-CZ" dirty="0" smtClean="0">
                  <a:latin typeface="Frutiger LT Com 55 Roman" panose="020B0503030504020204" pitchFamily="34" charset="-18"/>
                </a:rPr>
                <a:t>Search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97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Vyhledávání – jak to funguje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ke třídě přidám anotaci, označím atributy, které chci indexovat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Hibernate zajistí, že se správně zaindexuje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Pokud je to třeba, Apache Tika převede DOCX na text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Lucene uloží do indexu:</a:t>
            </a:r>
            <a:endParaRPr lang="cs-CZ" dirty="0"/>
          </a:p>
        </p:txBody>
      </p:sp>
      <p:grpSp>
        <p:nvGrpSpPr>
          <p:cNvPr id="19" name="Group 18"/>
          <p:cNvGrpSpPr/>
          <p:nvPr/>
        </p:nvGrpSpPr>
        <p:grpSpPr>
          <a:xfrm>
            <a:off x="1298369" y="3212976"/>
            <a:ext cx="6476879" cy="1241777"/>
            <a:chOff x="1298369" y="2460034"/>
            <a:chExt cx="6476879" cy="1241777"/>
          </a:xfrm>
        </p:grpSpPr>
        <p:sp>
          <p:nvSpPr>
            <p:cNvPr id="20" name="TextBox 19"/>
            <p:cNvSpPr txBox="1"/>
            <p:nvPr/>
          </p:nvSpPr>
          <p:spPr>
            <a:xfrm>
              <a:off x="1311293" y="2460034"/>
              <a:ext cx="1505950" cy="36933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/>
              </a:solidFill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latin typeface="Frutiger LT Com 55 Roman"/>
                  <a:cs typeface="Frutiger LT Com 55 Roman"/>
                </a:rPr>
                <a:t>create Item</a:t>
              </a:r>
              <a:endParaRPr lang="en-US" dirty="0">
                <a:latin typeface="Frutiger LT Com 55 Roman"/>
                <a:cs typeface="Frutiger LT Com 55 Roman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298369" y="2891775"/>
              <a:ext cx="1505950" cy="36933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/>
              </a:solidFill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latin typeface="Frutiger LT Com 55 Roman"/>
                  <a:cs typeface="Frutiger LT Com 55 Roman"/>
                </a:rPr>
                <a:t>update Item</a:t>
              </a:r>
              <a:endParaRPr lang="en-US" dirty="0">
                <a:latin typeface="Frutiger LT Com 55 Roman"/>
                <a:cs typeface="Frutiger LT Com 55 Roman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298369" y="3332479"/>
              <a:ext cx="1505950" cy="36933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/>
              </a:solidFill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latin typeface="Frutiger LT Com 55 Roman"/>
                  <a:cs typeface="Frutiger LT Com 55 Roman"/>
                </a:rPr>
                <a:t>delete Item</a:t>
              </a:r>
              <a:endParaRPr lang="en-US" dirty="0">
                <a:latin typeface="Frutiger LT Com 55 Roman"/>
                <a:cs typeface="Frutiger LT Com 55 Roman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538722" y="2460034"/>
              <a:ext cx="2236526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latin typeface="Frutiger LT Com 55 Roman"/>
                  <a:cs typeface="Frutiger LT Com 55 Roman"/>
                </a:rPr>
                <a:t>index Document</a:t>
              </a:r>
              <a:endParaRPr lang="en-US" dirty="0">
                <a:latin typeface="Frutiger LT Com 55 Roman"/>
                <a:cs typeface="Frutiger LT Com 55 Roman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538722" y="2891775"/>
              <a:ext cx="2236526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 smtClean="0">
                  <a:latin typeface="Frutiger LT Com 55 Roman"/>
                  <a:cs typeface="Frutiger LT Com 55 Roman"/>
                </a:rPr>
                <a:t>reindex</a:t>
              </a:r>
              <a:r>
                <a:rPr lang="en-US" dirty="0" smtClean="0">
                  <a:latin typeface="Frutiger LT Com 55 Roman"/>
                  <a:cs typeface="Frutiger LT Com 55 Roman"/>
                </a:rPr>
                <a:t> Document</a:t>
              </a:r>
              <a:endParaRPr lang="en-US" dirty="0">
                <a:latin typeface="Frutiger LT Com 55 Roman"/>
                <a:cs typeface="Frutiger LT Com 55 Roman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538722" y="3332479"/>
              <a:ext cx="2236526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err="1" smtClean="0">
                  <a:latin typeface="Frutiger LT Com 55 Roman"/>
                  <a:cs typeface="Frutiger LT Com 55 Roman"/>
                </a:rPr>
                <a:t>unindex</a:t>
              </a:r>
              <a:r>
                <a:rPr lang="en-US" dirty="0" smtClean="0">
                  <a:latin typeface="Frutiger LT Com 55 Roman"/>
                  <a:cs typeface="Frutiger LT Com 55 Roman"/>
                </a:rPr>
                <a:t> Document</a:t>
              </a:r>
              <a:endParaRPr lang="en-US" dirty="0">
                <a:latin typeface="Frutiger LT Com 55 Roman"/>
                <a:cs typeface="Frutiger LT Com 55 Roman"/>
              </a:endParaRPr>
            </a:p>
          </p:txBody>
        </p:sp>
        <p:cxnSp>
          <p:nvCxnSpPr>
            <p:cNvPr id="26" name="Straight Arrow Connector 12"/>
            <p:cNvCxnSpPr/>
            <p:nvPr/>
          </p:nvCxnSpPr>
          <p:spPr>
            <a:xfrm>
              <a:off x="3290603" y="2641457"/>
              <a:ext cx="1773132" cy="1588"/>
            </a:xfrm>
            <a:prstGeom prst="curvedConnector3">
              <a:avLst>
                <a:gd name="adj1" fmla="val 50000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12"/>
            <p:cNvCxnSpPr/>
            <p:nvPr/>
          </p:nvCxnSpPr>
          <p:spPr>
            <a:xfrm>
              <a:off x="3290603" y="3082605"/>
              <a:ext cx="1773132" cy="1588"/>
            </a:xfrm>
            <a:prstGeom prst="curvedConnector3">
              <a:avLst>
                <a:gd name="adj1" fmla="val 50000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12"/>
            <p:cNvCxnSpPr/>
            <p:nvPr/>
          </p:nvCxnSpPr>
          <p:spPr>
            <a:xfrm>
              <a:off x="3290603" y="3511152"/>
              <a:ext cx="1773132" cy="1588"/>
            </a:xfrm>
            <a:prstGeom prst="curvedConnector3">
              <a:avLst>
                <a:gd name="adj1" fmla="val 50000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913" y="5537200"/>
            <a:ext cx="3733800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1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Vyhledávání – cloud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stále se používá Hibernate Search, Apache Tika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Embedded Lucene</a:t>
            </a:r>
            <a:r>
              <a:rPr lang="cs-CZ" dirty="0">
                <a:sym typeface="Symbol" panose="05050102010706020507" pitchFamily="18" charset="2"/>
              </a:rPr>
              <a:t> </a:t>
            </a:r>
            <a:r>
              <a:rPr lang="cs-CZ" dirty="0" smtClean="0">
                <a:sym typeface="Symbol" panose="05050102010706020507" pitchFamily="18" charset="2"/>
              </a:rPr>
              <a:t> Apache Solr 4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SolrCloud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cluster – replikace (3 nody)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multimaster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>
                <a:sym typeface="Symbol" panose="05050102010706020507" pitchFamily="18" charset="2"/>
              </a:rPr>
              <a:t>index lze rekonstruovat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lowchart: Magnetic Disk 4"/>
          <p:cNvSpPr/>
          <p:nvPr/>
        </p:nvSpPr>
        <p:spPr>
          <a:xfrm>
            <a:off x="6385011" y="4860535"/>
            <a:ext cx="1728192" cy="1008112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Frutiger LT Com 55 Roman" panose="020B0503030504020204" pitchFamily="34" charset="-18"/>
              </a:rPr>
              <a:t>SolrCloud</a:t>
            </a:r>
            <a:endParaRPr lang="cs-CZ" dirty="0">
              <a:latin typeface="Frutiger LT Com 55 Roman" panose="020B0503030504020204" pitchFamily="34" charset="-18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470122" y="3245309"/>
            <a:ext cx="1286162" cy="834593"/>
            <a:chOff x="5806473" y="2828013"/>
            <a:chExt cx="1286162" cy="834593"/>
          </a:xfrm>
        </p:grpSpPr>
        <p:sp>
          <p:nvSpPr>
            <p:cNvPr id="7" name="Round Same Side Corner Rectangle 6"/>
            <p:cNvSpPr/>
            <p:nvPr/>
          </p:nvSpPr>
          <p:spPr>
            <a:xfrm>
              <a:off x="5806473" y="2828013"/>
              <a:ext cx="1285807" cy="410344"/>
            </a:xfrm>
            <a:prstGeom prst="round2Same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latin typeface="Frutiger LT Com 55 Roman" panose="020B0503030504020204" pitchFamily="34" charset="-18"/>
                </a:rPr>
                <a:t>App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808944" y="3242464"/>
              <a:ext cx="1283691" cy="42014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latin typeface="Frutiger LT Com 55 Roman" panose="020B0503030504020204" pitchFamily="34" charset="-18"/>
                </a:rPr>
                <a:t>HSearch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539644" y="3245309"/>
            <a:ext cx="1286162" cy="834593"/>
            <a:chOff x="5806473" y="2828013"/>
            <a:chExt cx="1286162" cy="834593"/>
          </a:xfrm>
        </p:grpSpPr>
        <p:sp>
          <p:nvSpPr>
            <p:cNvPr id="10" name="Round Same Side Corner Rectangle 9"/>
            <p:cNvSpPr/>
            <p:nvPr/>
          </p:nvSpPr>
          <p:spPr>
            <a:xfrm>
              <a:off x="5806473" y="2828013"/>
              <a:ext cx="1285807" cy="410344"/>
            </a:xfrm>
            <a:prstGeom prst="round2Same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latin typeface="Frutiger LT Com 55 Roman" panose="020B0503030504020204" pitchFamily="34" charset="-18"/>
                </a:rPr>
                <a:t>App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808944" y="3242464"/>
              <a:ext cx="1283691" cy="42014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latin typeface="Frutiger LT Com 55 Roman" panose="020B0503030504020204" pitchFamily="34" charset="-18"/>
                </a:rPr>
                <a:t>HSearch</a:t>
              </a:r>
              <a:endParaRPr lang="cs-CZ" dirty="0">
                <a:latin typeface="Frutiger LT Com 55 Roman" panose="020B0503030504020204" pitchFamily="34" charset="-18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967656" y="3430174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...</a:t>
            </a:r>
            <a:endParaRPr lang="cs-CZ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7146551" y="4149080"/>
            <a:ext cx="0" cy="5760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137669" y="4251620"/>
            <a:ext cx="636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606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Architektura – </a:t>
            </a:r>
            <a:r>
              <a:rPr lang="cs-CZ" dirty="0" smtClean="0"/>
              <a:t>aplikační vrstva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aplikační server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landing page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registrační a login server</a:t>
            </a:r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928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Aplikační server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původní aplikace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akorát jich pustíme víc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a přidáme podporu multitenance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 smtClean="0"/>
              <a:t>veškeré operace pracující s uživatelskými daty musí běžet v kontextu nějakého uživatele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 smtClean="0"/>
              <a:t>a jiné tam nemají co dělat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30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Landing page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147248" cy="422116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statický obsah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pro krabici není součástí produktu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pro cloudovou aplikaci ano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edituje marketing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ani agilní 14-denní cyklus nestačí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pilot pro continuous delivery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24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Registrační server, login server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krabice má administrační konzoli (a administrátora)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uživatelské účty v aplikační databázi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tu má každý zákazník svoji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ale proti které se má ověřovat uživatel?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oddělená databáze uživatelských účtů (CDir)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registrační server - správa uživatelů a zákazníků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login server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ověření uživatele oproti CDiru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nalezení odpovídající aplikační databáze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35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Registrační server, login server</a:t>
            </a:r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1691680" y="2427337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Registrační server</a:t>
            </a:r>
            <a:endParaRPr lang="cs-CZ" dirty="0"/>
          </a:p>
        </p:txBody>
      </p:sp>
      <p:sp>
        <p:nvSpPr>
          <p:cNvPr id="6" name="Rounded Rectangle 5"/>
          <p:cNvSpPr/>
          <p:nvPr/>
        </p:nvSpPr>
        <p:spPr>
          <a:xfrm>
            <a:off x="3851920" y="2433786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Login server</a:t>
            </a:r>
            <a:endParaRPr lang="cs-CZ" dirty="0"/>
          </a:p>
        </p:txBody>
      </p:sp>
      <p:sp>
        <p:nvSpPr>
          <p:cNvPr id="7" name="Rounded Rectangle 6"/>
          <p:cNvSpPr/>
          <p:nvPr/>
        </p:nvSpPr>
        <p:spPr>
          <a:xfrm>
            <a:off x="6012160" y="2427337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Aplikační server</a:t>
            </a:r>
            <a:endParaRPr lang="cs-CZ" dirty="0"/>
          </a:p>
        </p:txBody>
      </p:sp>
      <p:sp>
        <p:nvSpPr>
          <p:cNvPr id="9" name="Flowchart: Magnetic Disk 8"/>
          <p:cNvSpPr/>
          <p:nvPr/>
        </p:nvSpPr>
        <p:spPr>
          <a:xfrm>
            <a:off x="1691680" y="4581128"/>
            <a:ext cx="1440160" cy="936104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Frutiger LT Com 55 Roman" panose="020B0503030504020204" pitchFamily="34" charset="-18"/>
              </a:rPr>
              <a:t>CDir</a:t>
            </a:r>
            <a:endParaRPr lang="cs-CZ" dirty="0">
              <a:latin typeface="Frutiger LT Com 55 Roman" panose="020B0503030504020204" pitchFamily="34" charset="-18"/>
            </a:endParaRPr>
          </a:p>
        </p:txBody>
      </p:sp>
      <p:sp>
        <p:nvSpPr>
          <p:cNvPr id="10" name="Flowchart: Magnetic Disk 9"/>
          <p:cNvSpPr/>
          <p:nvPr/>
        </p:nvSpPr>
        <p:spPr>
          <a:xfrm>
            <a:off x="3851920" y="4581128"/>
            <a:ext cx="1440160" cy="936104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800" dirty="0" smtClean="0">
              <a:latin typeface="Frutiger LT Com 55 Roman" panose="020B0503030504020204" pitchFamily="34" charset="-18"/>
            </a:endParaRPr>
          </a:p>
          <a:p>
            <a:pPr algn="ctr"/>
            <a:r>
              <a:rPr lang="cs-CZ" dirty="0" smtClean="0">
                <a:latin typeface="Frutiger LT Com 55 Roman" panose="020B0503030504020204" pitchFamily="34" charset="-18"/>
              </a:rPr>
              <a:t>Session Storage</a:t>
            </a:r>
            <a:endParaRPr lang="cs-CZ" dirty="0">
              <a:latin typeface="Frutiger LT Com 55 Roman" panose="020B0503030504020204" pitchFamily="34" charset="-18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6732240" y="3297882"/>
            <a:ext cx="0" cy="11392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4" name="Group 23"/>
          <p:cNvGrpSpPr/>
          <p:nvPr/>
        </p:nvGrpSpPr>
        <p:grpSpPr>
          <a:xfrm>
            <a:off x="1292999" y="3284984"/>
            <a:ext cx="1118761" cy="1152128"/>
            <a:chOff x="1292999" y="3284984"/>
            <a:chExt cx="1118761" cy="1152128"/>
          </a:xfrm>
        </p:grpSpPr>
        <p:cxnSp>
          <p:nvCxnSpPr>
            <p:cNvPr id="13" name="Straight Arrow Connector 12"/>
            <p:cNvCxnSpPr/>
            <p:nvPr/>
          </p:nvCxnSpPr>
          <p:spPr>
            <a:xfrm>
              <a:off x="2411760" y="3284984"/>
              <a:ext cx="0" cy="115212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1292999" y="3521179"/>
              <a:ext cx="11187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správa uživatelů</a:t>
              </a:r>
              <a:endParaRPr lang="cs-CZ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131840" y="3174472"/>
            <a:ext cx="720080" cy="1267848"/>
            <a:chOff x="3131840" y="3174472"/>
            <a:chExt cx="720080" cy="1267848"/>
          </a:xfrm>
        </p:grpSpPr>
        <p:cxnSp>
          <p:nvCxnSpPr>
            <p:cNvPr id="15" name="Straight Arrow Connector 14"/>
            <p:cNvCxnSpPr/>
            <p:nvPr/>
          </p:nvCxnSpPr>
          <p:spPr>
            <a:xfrm flipV="1">
              <a:off x="3131840" y="3284984"/>
              <a:ext cx="720080" cy="115212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 rot="18091399">
              <a:off x="2729137" y="3623730"/>
              <a:ext cx="12678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autentizace</a:t>
              </a:r>
              <a:endParaRPr lang="cs-CZ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573000" y="3297882"/>
            <a:ext cx="1063689" cy="1147441"/>
            <a:chOff x="3573000" y="3297882"/>
            <a:chExt cx="1063689" cy="1147441"/>
          </a:xfrm>
        </p:grpSpPr>
        <p:cxnSp>
          <p:nvCxnSpPr>
            <p:cNvPr id="17" name="Straight Arrow Connector 16"/>
            <p:cNvCxnSpPr/>
            <p:nvPr/>
          </p:nvCxnSpPr>
          <p:spPr>
            <a:xfrm>
              <a:off x="4572000" y="3297882"/>
              <a:ext cx="0" cy="113923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3573000" y="3798992"/>
              <a:ext cx="106368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cs-CZ" dirty="0" smtClean="0"/>
                <a:t>vytvoření</a:t>
              </a:r>
            </a:p>
            <a:p>
              <a:pPr algn="ctr"/>
              <a:r>
                <a:rPr lang="cs-CZ" dirty="0" smtClean="0"/>
                <a:t>session</a:t>
              </a:r>
              <a:endParaRPr lang="cs-CZ" dirty="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292080" y="3297882"/>
            <a:ext cx="720080" cy="1139230"/>
            <a:chOff x="5292080" y="3297882"/>
            <a:chExt cx="720080" cy="1139230"/>
          </a:xfrm>
        </p:grpSpPr>
        <p:cxnSp>
          <p:nvCxnSpPr>
            <p:cNvPr id="19" name="Straight Arrow Connector 18"/>
            <p:cNvCxnSpPr/>
            <p:nvPr/>
          </p:nvCxnSpPr>
          <p:spPr>
            <a:xfrm flipV="1">
              <a:off x="5292080" y="3297882"/>
              <a:ext cx="720080" cy="113923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 rot="18197693">
              <a:off x="5101474" y="3623731"/>
              <a:ext cx="8659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session</a:t>
              </a:r>
              <a:endParaRPr lang="cs-CZ" dirty="0"/>
            </a:p>
          </p:txBody>
        </p:sp>
      </p:grpSp>
      <p:sp>
        <p:nvSpPr>
          <p:cNvPr id="31" name="Flowchart: Magnetic Disk 30"/>
          <p:cNvSpPr/>
          <p:nvPr/>
        </p:nvSpPr>
        <p:spPr>
          <a:xfrm>
            <a:off x="6316960" y="4885928"/>
            <a:ext cx="1440160" cy="936104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latin typeface="Frutiger LT Com 55 Roman" panose="020B0503030504020204" pitchFamily="34" charset="-18"/>
            </a:endParaRPr>
          </a:p>
        </p:txBody>
      </p:sp>
      <p:sp>
        <p:nvSpPr>
          <p:cNvPr id="30" name="Flowchart: Magnetic Disk 29"/>
          <p:cNvSpPr/>
          <p:nvPr/>
        </p:nvSpPr>
        <p:spPr>
          <a:xfrm>
            <a:off x="6164560" y="4733528"/>
            <a:ext cx="1440160" cy="936104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latin typeface="Frutiger LT Com 55 Roman" panose="020B0503030504020204" pitchFamily="34" charset="-18"/>
            </a:endParaRPr>
          </a:p>
        </p:txBody>
      </p:sp>
      <p:sp>
        <p:nvSpPr>
          <p:cNvPr id="11" name="Flowchart: Magnetic Disk 10"/>
          <p:cNvSpPr/>
          <p:nvPr/>
        </p:nvSpPr>
        <p:spPr>
          <a:xfrm>
            <a:off x="6012160" y="4581128"/>
            <a:ext cx="1440160" cy="936104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800" dirty="0" smtClean="0">
              <a:latin typeface="Frutiger LT Com 55 Roman" panose="020B0503030504020204" pitchFamily="34" charset="-18"/>
            </a:endParaRPr>
          </a:p>
          <a:p>
            <a:pPr algn="ctr"/>
            <a:r>
              <a:rPr lang="cs-CZ" dirty="0" smtClean="0">
                <a:latin typeface="Frutiger LT Com 55 Roman" panose="020B0503030504020204" pitchFamily="34" charset="-18"/>
              </a:rPr>
              <a:t>Aplikační databáze</a:t>
            </a:r>
            <a:endParaRPr lang="cs-CZ" dirty="0">
              <a:latin typeface="Frutiger LT Com 55 Roman" panose="020B0503030504020204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14739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Session Storage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1"/>
            <a:ext cx="8229600" cy="253211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Apache Cassandra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NoSQL store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eventuální konzistence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vyžadujeme striktní konzistenci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Quorum write/read</a:t>
            </a:r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1694020" y="4883459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Replika 1</a:t>
            </a:r>
            <a:endParaRPr lang="cs-CZ" dirty="0"/>
          </a:p>
        </p:txBody>
      </p:sp>
      <p:sp>
        <p:nvSpPr>
          <p:cNvPr id="6" name="Rounded Rectangle 5"/>
          <p:cNvSpPr/>
          <p:nvPr/>
        </p:nvSpPr>
        <p:spPr>
          <a:xfrm>
            <a:off x="3854260" y="4889908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Replika 2</a:t>
            </a:r>
            <a:endParaRPr lang="cs-CZ" dirty="0"/>
          </a:p>
        </p:txBody>
      </p:sp>
      <p:sp>
        <p:nvSpPr>
          <p:cNvPr id="7" name="Rounded Rectangle 6"/>
          <p:cNvSpPr/>
          <p:nvPr/>
        </p:nvSpPr>
        <p:spPr>
          <a:xfrm>
            <a:off x="6014500" y="4883459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Replika 3</a:t>
            </a:r>
            <a:endParaRPr lang="cs-CZ" dirty="0"/>
          </a:p>
        </p:txBody>
      </p:sp>
      <p:sp>
        <p:nvSpPr>
          <p:cNvPr id="8" name="Left Brace 7"/>
          <p:cNvSpPr/>
          <p:nvPr/>
        </p:nvSpPr>
        <p:spPr>
          <a:xfrm rot="5400000">
            <a:off x="5571387" y="2894546"/>
            <a:ext cx="155450" cy="35897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Left Brace 8"/>
          <p:cNvSpPr/>
          <p:nvPr/>
        </p:nvSpPr>
        <p:spPr>
          <a:xfrm rot="16200000" flipV="1">
            <a:off x="3411147" y="4009197"/>
            <a:ext cx="155450" cy="35897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Box 9"/>
          <p:cNvSpPr txBox="1"/>
          <p:nvPr/>
        </p:nvSpPr>
        <p:spPr>
          <a:xfrm>
            <a:off x="4893584" y="4217045"/>
            <a:ext cx="1511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Quorum write</a:t>
            </a:r>
            <a:endParaRPr lang="cs-CZ" dirty="0"/>
          </a:p>
        </p:txBody>
      </p:sp>
      <p:sp>
        <p:nvSpPr>
          <p:cNvPr id="11" name="Rounded Rectangle 10"/>
          <p:cNvSpPr/>
          <p:nvPr/>
        </p:nvSpPr>
        <p:spPr>
          <a:xfrm>
            <a:off x="3846987" y="4889907"/>
            <a:ext cx="1440160" cy="720080"/>
          </a:xfrm>
          <a:prstGeom prst="roundRect">
            <a:avLst/>
          </a:prstGeom>
          <a:solidFill>
            <a:srgbClr val="82B8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Replika 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011027" y="4883459"/>
            <a:ext cx="1440160" cy="720080"/>
          </a:xfrm>
          <a:prstGeom prst="roundRect">
            <a:avLst/>
          </a:prstGeom>
          <a:solidFill>
            <a:srgbClr val="82B8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Replika 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64859" y="5932090"/>
            <a:ext cx="14480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Quorum read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298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Architektura</a:t>
            </a:r>
            <a:r>
              <a:rPr lang="en-US" dirty="0" smtClean="0"/>
              <a:t> - </a:t>
            </a:r>
            <a:r>
              <a:rPr lang="en-US" dirty="0" err="1" smtClean="0"/>
              <a:t>koordinace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/>
              <a:t>mnoho</a:t>
            </a:r>
            <a:r>
              <a:rPr lang="en-US" dirty="0" smtClean="0"/>
              <a:t> </a:t>
            </a:r>
            <a:r>
              <a:rPr lang="en-US" dirty="0" err="1" smtClean="0"/>
              <a:t>rol</a:t>
            </a:r>
            <a:r>
              <a:rPr lang="cs-CZ" dirty="0" smtClean="0"/>
              <a:t>í, mnoho nodů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potřebují spolu komunikovat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ale jak se najdou?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statické privátní IP adresy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žádné DHCP, DNS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Apache Zookeeper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20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Apache Zookeeper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1"/>
            <a:ext cx="8229600" cy="289215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distribuovaný souborový systém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důraz na bezpečnost dat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data replikována na všechny nody v clusteru (Zookeeper Ensemble)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p</a:t>
            </a:r>
            <a:r>
              <a:rPr lang="cs-CZ" dirty="0" smtClean="0"/>
              <a:t>řidáním nodu se zvyšuje bezpečnost, ale snižuje rychlost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ochrana před split-brain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lichý počet nodů, quorum</a:t>
            </a:r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467544" y="5004045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Node </a:t>
            </a:r>
            <a:r>
              <a:rPr lang="en-US" dirty="0" smtClean="0"/>
              <a:t>1</a:t>
            </a:r>
            <a:endParaRPr lang="cs-CZ" dirty="0"/>
          </a:p>
        </p:txBody>
      </p:sp>
      <p:sp>
        <p:nvSpPr>
          <p:cNvPr id="6" name="Rounded Rectangle 5"/>
          <p:cNvSpPr/>
          <p:nvPr/>
        </p:nvSpPr>
        <p:spPr>
          <a:xfrm>
            <a:off x="2123728" y="5004045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Node 2</a:t>
            </a:r>
            <a:endParaRPr lang="cs-CZ" dirty="0"/>
          </a:p>
        </p:txBody>
      </p:sp>
      <p:sp>
        <p:nvSpPr>
          <p:cNvPr id="14" name="Rounded Rectangle 13"/>
          <p:cNvSpPr/>
          <p:nvPr/>
        </p:nvSpPr>
        <p:spPr>
          <a:xfrm>
            <a:off x="5436096" y="5004045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Node </a:t>
            </a:r>
            <a:r>
              <a:rPr lang="cs-CZ" dirty="0"/>
              <a:t>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436096" y="4998569"/>
            <a:ext cx="1440160" cy="720080"/>
          </a:xfrm>
          <a:prstGeom prst="roundRect">
            <a:avLst/>
          </a:prstGeom>
          <a:solidFill>
            <a:srgbClr val="E73A2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Node 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092280" y="4998569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Node </a:t>
            </a:r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8" name="Rounded Rectangle 7"/>
          <p:cNvSpPr/>
          <p:nvPr/>
        </p:nvSpPr>
        <p:spPr>
          <a:xfrm>
            <a:off x="7092280" y="4998569"/>
            <a:ext cx="1440160" cy="720080"/>
          </a:xfrm>
          <a:prstGeom prst="roundRect">
            <a:avLst/>
          </a:prstGeom>
          <a:solidFill>
            <a:srgbClr val="E73A2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Node 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779912" y="5013176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Node 3</a:t>
            </a:r>
            <a:endParaRPr lang="cs-CZ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5324333" y="4509120"/>
            <a:ext cx="0" cy="1728192"/>
          </a:xfrm>
          <a:prstGeom prst="line">
            <a:avLst/>
          </a:prstGeom>
          <a:ln>
            <a:solidFill>
              <a:srgbClr val="E73A24"/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186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Apache Zookeeper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není rozdíl mezi adresářem a souborem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/>
              <a:t>existuje jen z-node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/>
              <a:t>může obsahovat data (max. 1 MB)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/>
              <a:t>zároveň i potomky</a:t>
            </a:r>
          </a:p>
          <a:p>
            <a:pPr marL="400050">
              <a:buFont typeface="Arial" panose="020B0604020202020204" pitchFamily="34" charset="0"/>
              <a:buChar char="•"/>
            </a:pPr>
            <a:r>
              <a:rPr lang="cs-CZ" dirty="0"/>
              <a:t>statické nebo ephemeral </a:t>
            </a:r>
            <a:r>
              <a:rPr lang="cs-CZ" dirty="0" smtClean="0"/>
              <a:t>z-nody</a:t>
            </a:r>
          </a:p>
          <a:p>
            <a:pPr marL="800100" lvl="1">
              <a:buFont typeface="Arial" panose="020B0604020202020204" pitchFamily="34" charset="0"/>
              <a:buChar char="•"/>
            </a:pPr>
            <a:r>
              <a:rPr lang="cs-CZ" dirty="0" smtClean="0"/>
              <a:t>ephemeral node zmizí, když se odpojí klient, který ho vytvořil</a:t>
            </a:r>
          </a:p>
          <a:p>
            <a:pPr marL="400050">
              <a:buFont typeface="Arial" panose="020B0604020202020204" pitchFamily="34" charset="0"/>
              <a:buChar char="•"/>
            </a:pPr>
            <a:r>
              <a:rPr lang="cs-CZ" dirty="0" smtClean="0"/>
              <a:t>klient může být notifikován o změnách konkrétního node</a:t>
            </a:r>
            <a:endParaRPr lang="cs-CZ" dirty="0"/>
          </a:p>
          <a:p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96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Apache Zookeeper v Samepage.io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globální konfigurace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globální synchronizace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volba mastera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zámky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service discovery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na nodech staticky nakonfigurováno jen: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dirty="0" smtClean="0"/>
              <a:t>IP</a:t>
            </a:r>
            <a:r>
              <a:rPr lang="en-US" dirty="0"/>
              <a:t> </a:t>
            </a:r>
            <a:r>
              <a:rPr lang="en-US" dirty="0" err="1" smtClean="0"/>
              <a:t>konfigurace</a:t>
            </a:r>
            <a:endParaRPr lang="en-US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 err="1" smtClean="0"/>
              <a:t>adresy</a:t>
            </a:r>
            <a:r>
              <a:rPr lang="en-US" dirty="0" smtClean="0"/>
              <a:t> v</a:t>
            </a:r>
            <a:r>
              <a:rPr lang="cs-CZ" dirty="0" smtClean="0"/>
              <a:t>šech Zookeeper serverů</a:t>
            </a:r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070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Service Discovery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456481" y="2705398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Swift Proxy</a:t>
            </a:r>
            <a:r>
              <a:rPr lang="en-US" dirty="0" smtClean="0"/>
              <a:t> 1</a:t>
            </a:r>
            <a:endParaRPr lang="cs-CZ" dirty="0"/>
          </a:p>
        </p:txBody>
      </p:sp>
      <p:sp>
        <p:nvSpPr>
          <p:cNvPr id="6" name="Rounded Rectangle 5"/>
          <p:cNvSpPr/>
          <p:nvPr/>
        </p:nvSpPr>
        <p:spPr>
          <a:xfrm>
            <a:off x="457200" y="3645024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Swift Proxy</a:t>
            </a:r>
            <a:r>
              <a:rPr lang="en-US" dirty="0" smtClean="0"/>
              <a:t> 2</a:t>
            </a:r>
            <a:endParaRPr lang="cs-CZ" dirty="0"/>
          </a:p>
        </p:txBody>
      </p:sp>
      <p:sp>
        <p:nvSpPr>
          <p:cNvPr id="7" name="Rounded Rectangle 6"/>
          <p:cNvSpPr/>
          <p:nvPr/>
        </p:nvSpPr>
        <p:spPr>
          <a:xfrm>
            <a:off x="3131840" y="1985318"/>
            <a:ext cx="3600400" cy="2163762"/>
          </a:xfrm>
          <a:prstGeom prst="roundRect">
            <a:avLst/>
          </a:prstGeom>
          <a:ln>
            <a:solidFill>
              <a:srgbClr val="E73A2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Apache Zookeeper</a:t>
            </a:r>
          </a:p>
          <a:p>
            <a:endParaRPr lang="en-US" dirty="0" smtClean="0"/>
          </a:p>
          <a:p>
            <a:r>
              <a:rPr lang="en-US" dirty="0" smtClean="0"/>
              <a:t>/services/swift</a:t>
            </a:r>
          </a:p>
          <a:p>
            <a:r>
              <a:rPr lang="en-US" dirty="0" smtClean="0"/>
              <a:t>	{uuid_swift1: 1.2.3.4:80}</a:t>
            </a:r>
          </a:p>
          <a:p>
            <a:r>
              <a:rPr lang="en-US" dirty="0"/>
              <a:t>	{</a:t>
            </a:r>
            <a:r>
              <a:rPr lang="en-US" dirty="0" smtClean="0"/>
              <a:t>uuid_swift2: 1.2.3.8:80</a:t>
            </a:r>
            <a:r>
              <a:rPr lang="en-US" dirty="0"/>
              <a:t>}</a:t>
            </a:r>
          </a:p>
          <a:p>
            <a:endParaRPr lang="en-US" dirty="0" smtClean="0"/>
          </a:p>
          <a:p>
            <a:endParaRPr lang="cs-CZ" dirty="0"/>
          </a:p>
        </p:txBody>
      </p:sp>
      <p:sp>
        <p:nvSpPr>
          <p:cNvPr id="8" name="Rounded Rectangle 7"/>
          <p:cNvSpPr/>
          <p:nvPr/>
        </p:nvSpPr>
        <p:spPr>
          <a:xfrm>
            <a:off x="7452320" y="2409315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App</a:t>
            </a:r>
            <a:endParaRPr lang="cs-CZ" dirty="0"/>
          </a:p>
        </p:txBody>
      </p:sp>
      <p:cxnSp>
        <p:nvCxnSpPr>
          <p:cNvPr id="10" name="Straight Arrow Connector 9"/>
          <p:cNvCxnSpPr>
            <a:stCxn id="5" idx="3"/>
          </p:cNvCxnSpPr>
          <p:nvPr/>
        </p:nvCxnSpPr>
        <p:spPr>
          <a:xfrm>
            <a:off x="1896641" y="3065438"/>
            <a:ext cx="181126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6" idx="3"/>
          </p:cNvCxnSpPr>
          <p:nvPr/>
        </p:nvCxnSpPr>
        <p:spPr>
          <a:xfrm flipV="1">
            <a:off x="1897360" y="3356992"/>
            <a:ext cx="1810544" cy="64807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964509" y="2750240"/>
            <a:ext cx="1197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ephemeral</a:t>
            </a:r>
            <a:endParaRPr lang="cs-CZ" dirty="0"/>
          </a:p>
        </p:txBody>
      </p:sp>
      <p:sp>
        <p:nvSpPr>
          <p:cNvPr id="14" name="TextBox 13"/>
          <p:cNvSpPr txBox="1"/>
          <p:nvPr/>
        </p:nvSpPr>
        <p:spPr>
          <a:xfrm rot="20490774">
            <a:off x="1949261" y="3460358"/>
            <a:ext cx="1197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ephemeral</a:t>
            </a:r>
            <a:endParaRPr lang="cs-CZ" dirty="0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4716016" y="2788405"/>
            <a:ext cx="273630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534412" y="2447415"/>
            <a:ext cx="749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watch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243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 - balancery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přístup uživatele z Internetu ke službě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SSL terminace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pound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veškerá komunikace uvnitř LAN nešifrována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balancing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HAProxy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výběr správného backendu – podle URL a cookie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balancing mezi instancemi – podle cookie a IP-hash 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11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Architektura - balancery</a:t>
            </a:r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loud 4"/>
          <p:cNvSpPr/>
          <p:nvPr/>
        </p:nvSpPr>
        <p:spPr>
          <a:xfrm>
            <a:off x="2411760" y="1580803"/>
            <a:ext cx="4320480" cy="1080120"/>
          </a:xfrm>
          <a:prstGeom prst="cloud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Internet</a:t>
            </a:r>
            <a:endParaRPr lang="cs-CZ" dirty="0"/>
          </a:p>
        </p:txBody>
      </p:sp>
      <p:sp>
        <p:nvSpPr>
          <p:cNvPr id="6" name="Rounded Rectangle 5"/>
          <p:cNvSpPr/>
          <p:nvPr/>
        </p:nvSpPr>
        <p:spPr>
          <a:xfrm>
            <a:off x="2409875" y="3454839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Pound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292080" y="3454839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HAProxy</a:t>
            </a:r>
            <a:endParaRPr lang="cs-CZ" dirty="0"/>
          </a:p>
        </p:txBody>
      </p:sp>
      <p:sp>
        <p:nvSpPr>
          <p:cNvPr id="8" name="Rounded Rectangle 7"/>
          <p:cNvSpPr/>
          <p:nvPr/>
        </p:nvSpPr>
        <p:spPr>
          <a:xfrm>
            <a:off x="611560" y="5078735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Landing page</a:t>
            </a:r>
            <a:endParaRPr lang="cs-CZ" dirty="0"/>
          </a:p>
        </p:txBody>
      </p:sp>
      <p:sp>
        <p:nvSpPr>
          <p:cNvPr id="9" name="Rounded Rectangle 8"/>
          <p:cNvSpPr/>
          <p:nvPr/>
        </p:nvSpPr>
        <p:spPr>
          <a:xfrm>
            <a:off x="2771800" y="5085184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Registration server</a:t>
            </a:r>
            <a:endParaRPr lang="cs-CZ" dirty="0"/>
          </a:p>
        </p:txBody>
      </p:sp>
      <p:sp>
        <p:nvSpPr>
          <p:cNvPr id="10" name="Rounded Rectangle 9"/>
          <p:cNvSpPr/>
          <p:nvPr/>
        </p:nvSpPr>
        <p:spPr>
          <a:xfrm>
            <a:off x="4932040" y="5078735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Login server</a:t>
            </a:r>
            <a:endParaRPr lang="cs-CZ" dirty="0"/>
          </a:p>
        </p:txBody>
      </p:sp>
      <p:sp>
        <p:nvSpPr>
          <p:cNvPr id="11" name="Rounded Rectangle 10"/>
          <p:cNvSpPr/>
          <p:nvPr/>
        </p:nvSpPr>
        <p:spPr>
          <a:xfrm>
            <a:off x="7092280" y="5078735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Application server</a:t>
            </a:r>
            <a:endParaRPr lang="cs-CZ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3131840" y="2660923"/>
            <a:ext cx="718195" cy="69606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292080" y="2660923"/>
            <a:ext cx="720080" cy="69606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2051720" y="4174919"/>
            <a:ext cx="3240360" cy="8382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6732240" y="4174919"/>
            <a:ext cx="648072" cy="8382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4139952" y="4221088"/>
            <a:ext cx="1368152" cy="79208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868144" y="4221088"/>
            <a:ext cx="0" cy="79208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 rot="18926941">
            <a:off x="2987121" y="2734199"/>
            <a:ext cx="780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HTTPS</a:t>
            </a:r>
            <a:endParaRPr lang="cs-CZ" dirty="0"/>
          </a:p>
        </p:txBody>
      </p:sp>
      <p:sp>
        <p:nvSpPr>
          <p:cNvPr id="27" name="TextBox 26"/>
          <p:cNvSpPr txBox="1"/>
          <p:nvPr/>
        </p:nvSpPr>
        <p:spPr>
          <a:xfrm rot="2745923">
            <a:off x="5394320" y="2733409"/>
            <a:ext cx="675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HTTP</a:t>
            </a:r>
            <a:endParaRPr lang="cs-CZ" dirty="0"/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3923928" y="3814879"/>
            <a:ext cx="129614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231442" y="3490470"/>
            <a:ext cx="675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HTTP</a:t>
            </a:r>
            <a:endParaRPr lang="cs-CZ" dirty="0"/>
          </a:p>
        </p:txBody>
      </p:sp>
      <p:sp>
        <p:nvSpPr>
          <p:cNvPr id="31" name="Rounded Rectangle 30"/>
          <p:cNvSpPr/>
          <p:nvPr/>
        </p:nvSpPr>
        <p:spPr>
          <a:xfrm>
            <a:off x="7454205" y="3442851"/>
            <a:ext cx="1440160" cy="720080"/>
          </a:xfrm>
          <a:prstGeom prst="roundRect">
            <a:avLst/>
          </a:prstGeom>
          <a:ln>
            <a:solidFill>
              <a:srgbClr val="E73A2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Zookeeper</a:t>
            </a:r>
            <a:endParaRPr lang="cs-CZ" dirty="0"/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6804248" y="3802891"/>
            <a:ext cx="576064" cy="0"/>
          </a:xfrm>
          <a:prstGeom prst="straightConnector1">
            <a:avLst/>
          </a:prstGeom>
          <a:ln>
            <a:solidFill>
              <a:srgbClr val="E73A24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2699" y="3974140"/>
            <a:ext cx="26861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HTTP</a:t>
            </a:r>
          </a:p>
          <a:p>
            <a:r>
              <a:rPr lang="cs-CZ" dirty="0" smtClean="0"/>
              <a:t>X-Forwarded-Proto</a:t>
            </a:r>
            <a:r>
              <a:rPr lang="en-US" dirty="0" smtClean="0"/>
              <a:t>: HTTPS</a:t>
            </a:r>
            <a:endParaRPr lang="cs-CZ" dirty="0" smtClean="0"/>
          </a:p>
          <a:p>
            <a:r>
              <a:rPr lang="cs-CZ" dirty="0" smtClean="0"/>
              <a:t>X-Forwarded-For</a:t>
            </a:r>
            <a:r>
              <a:rPr lang="en-US" dirty="0" smtClean="0"/>
              <a:t>: 1.2.3.4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697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Balancery – vysoká dostupnost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1"/>
            <a:ext cx="8229600" cy="94793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409875" y="4869160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Balancer 1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129954" y="3923410"/>
            <a:ext cx="2882102" cy="1193179"/>
            <a:chOff x="3129954" y="3923410"/>
            <a:chExt cx="2882102" cy="1193179"/>
          </a:xfrm>
        </p:grpSpPr>
        <p:grpSp>
          <p:nvGrpSpPr>
            <p:cNvPr id="10" name="Group 9"/>
            <p:cNvGrpSpPr/>
            <p:nvPr/>
          </p:nvGrpSpPr>
          <p:grpSpPr>
            <a:xfrm>
              <a:off x="3129954" y="4396508"/>
              <a:ext cx="2882102" cy="720081"/>
              <a:chOff x="3129954" y="4396508"/>
              <a:chExt cx="2882102" cy="720081"/>
            </a:xfrm>
          </p:grpSpPr>
          <p:sp>
            <p:nvSpPr>
              <p:cNvPr id="8" name="Arc 7"/>
              <p:cNvSpPr/>
              <p:nvPr/>
            </p:nvSpPr>
            <p:spPr>
              <a:xfrm rot="16200000">
                <a:off x="4210965" y="3315498"/>
                <a:ext cx="720080" cy="2882101"/>
              </a:xfrm>
              <a:prstGeom prst="arc">
                <a:avLst/>
              </a:prstGeom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" name="Arc 8"/>
              <p:cNvSpPr/>
              <p:nvPr/>
            </p:nvSpPr>
            <p:spPr>
              <a:xfrm rot="5400000" flipH="1">
                <a:off x="4210966" y="3315497"/>
                <a:ext cx="720080" cy="2882101"/>
              </a:xfrm>
              <a:prstGeom prst="arc">
                <a:avLst/>
              </a:prstGeom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1" name="Oval 10"/>
            <p:cNvSpPr/>
            <p:nvPr/>
          </p:nvSpPr>
          <p:spPr>
            <a:xfrm>
              <a:off x="3563888" y="3923410"/>
              <a:ext cx="144016" cy="144016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Straight Connector 12"/>
            <p:cNvCxnSpPr/>
            <p:nvPr/>
          </p:nvCxnSpPr>
          <p:spPr>
            <a:xfrm flipV="1">
              <a:off x="3635896" y="4057192"/>
              <a:ext cx="0" cy="43204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2723609" y="4489240"/>
            <a:ext cx="439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IP</a:t>
            </a:r>
            <a:r>
              <a:rPr lang="cs-CZ" baseline="-25000" dirty="0" smtClean="0"/>
              <a:t>1</a:t>
            </a:r>
            <a:endParaRPr lang="cs-CZ" baseline="-25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5292080" y="4489240"/>
            <a:ext cx="1440160" cy="1100000"/>
            <a:chOff x="5292080" y="4489240"/>
            <a:chExt cx="1440160" cy="1100000"/>
          </a:xfrm>
        </p:grpSpPr>
        <p:sp>
          <p:nvSpPr>
            <p:cNvPr id="6" name="Rounded Rectangle 5"/>
            <p:cNvSpPr/>
            <p:nvPr/>
          </p:nvSpPr>
          <p:spPr>
            <a:xfrm>
              <a:off x="5292080" y="4869160"/>
              <a:ext cx="1440160" cy="72008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Balancer 2</a:t>
              </a:r>
              <a:endParaRPr lang="cs-CZ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011761" y="4489240"/>
              <a:ext cx="4395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IP</a:t>
              </a:r>
              <a:r>
                <a:rPr lang="cs-CZ" baseline="-25000" dirty="0" smtClean="0"/>
                <a:t>2</a:t>
              </a:r>
              <a:endParaRPr lang="cs-CZ" baseline="-25000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228603" y="4407869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VRRP</a:t>
            </a:r>
            <a:endParaRPr lang="cs-CZ" baseline="-25000" dirty="0"/>
          </a:p>
        </p:txBody>
      </p:sp>
      <p:sp>
        <p:nvSpPr>
          <p:cNvPr id="18" name="Cloud 17"/>
          <p:cNvSpPr/>
          <p:nvPr/>
        </p:nvSpPr>
        <p:spPr>
          <a:xfrm>
            <a:off x="2411760" y="1580803"/>
            <a:ext cx="4320480" cy="1080120"/>
          </a:xfrm>
          <a:prstGeom prst="cloud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Internet</a:t>
            </a:r>
            <a:endParaRPr lang="cs-CZ" dirty="0"/>
          </a:p>
        </p:txBody>
      </p:sp>
      <p:grpSp>
        <p:nvGrpSpPr>
          <p:cNvPr id="20" name="Group 19"/>
          <p:cNvGrpSpPr/>
          <p:nvPr/>
        </p:nvGrpSpPr>
        <p:grpSpPr>
          <a:xfrm flipH="1">
            <a:off x="3129063" y="3789040"/>
            <a:ext cx="2882102" cy="1193179"/>
            <a:chOff x="3129954" y="3923410"/>
            <a:chExt cx="2882102" cy="1193179"/>
          </a:xfrm>
        </p:grpSpPr>
        <p:grpSp>
          <p:nvGrpSpPr>
            <p:cNvPr id="21" name="Group 20"/>
            <p:cNvGrpSpPr/>
            <p:nvPr/>
          </p:nvGrpSpPr>
          <p:grpSpPr>
            <a:xfrm>
              <a:off x="3129954" y="4396508"/>
              <a:ext cx="2882102" cy="720081"/>
              <a:chOff x="3129954" y="4396508"/>
              <a:chExt cx="2882102" cy="720081"/>
            </a:xfrm>
          </p:grpSpPr>
          <p:sp>
            <p:nvSpPr>
              <p:cNvPr id="24" name="Arc 23"/>
              <p:cNvSpPr/>
              <p:nvPr/>
            </p:nvSpPr>
            <p:spPr>
              <a:xfrm rot="16200000">
                <a:off x="4210965" y="3315498"/>
                <a:ext cx="720080" cy="2882101"/>
              </a:xfrm>
              <a:prstGeom prst="arc">
                <a:avLst/>
              </a:prstGeom>
              <a:ln>
                <a:solidFill>
                  <a:srgbClr val="E73A24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Arc 24"/>
              <p:cNvSpPr/>
              <p:nvPr/>
            </p:nvSpPr>
            <p:spPr>
              <a:xfrm rot="5400000" flipH="1">
                <a:off x="4210966" y="3315497"/>
                <a:ext cx="720080" cy="2882101"/>
              </a:xfrm>
              <a:prstGeom prst="arc">
                <a:avLst/>
              </a:prstGeom>
              <a:ln>
                <a:solidFill>
                  <a:srgbClr val="E73A24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2" name="Oval 21"/>
            <p:cNvSpPr/>
            <p:nvPr/>
          </p:nvSpPr>
          <p:spPr>
            <a:xfrm>
              <a:off x="3563888" y="3923410"/>
              <a:ext cx="144016" cy="144016"/>
            </a:xfrm>
            <a:prstGeom prst="ellipse">
              <a:avLst/>
            </a:prstGeom>
            <a:ln>
              <a:solidFill>
                <a:srgbClr val="E73A24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Straight Connector 22"/>
            <p:cNvCxnSpPr/>
            <p:nvPr/>
          </p:nvCxnSpPr>
          <p:spPr>
            <a:xfrm flipV="1">
              <a:off x="3635896" y="4057192"/>
              <a:ext cx="0" cy="432048"/>
            </a:xfrm>
            <a:prstGeom prst="line">
              <a:avLst/>
            </a:prstGeom>
            <a:ln>
              <a:solidFill>
                <a:srgbClr val="E73A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3129062" y="2948909"/>
            <a:ext cx="3007777" cy="738952"/>
            <a:chOff x="3129062" y="2948909"/>
            <a:chExt cx="3007777" cy="738952"/>
          </a:xfrm>
        </p:grpSpPr>
        <p:sp>
          <p:nvSpPr>
            <p:cNvPr id="28" name="Rounded Rectangle 27"/>
            <p:cNvSpPr/>
            <p:nvPr/>
          </p:nvSpPr>
          <p:spPr>
            <a:xfrm>
              <a:off x="3129062" y="3284983"/>
              <a:ext cx="3007777" cy="402878"/>
            </a:xfrm>
            <a:prstGeom prst="roundRect">
              <a:avLst/>
            </a:prstGeom>
            <a:solidFill>
              <a:srgbClr val="82B800"/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 smtClean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652970" y="2948909"/>
              <a:ext cx="183428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82B800"/>
                  </a:solidFill>
                </a:rPr>
                <a:t>DNS Round Robin</a:t>
              </a:r>
              <a:endParaRPr lang="cs-CZ" baseline="-25000" dirty="0">
                <a:solidFill>
                  <a:srgbClr val="82B800"/>
                </a:solidFill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3148295" y="3284984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Virtual IP</a:t>
            </a:r>
            <a:r>
              <a:rPr lang="cs-CZ" baseline="-25000" dirty="0" smtClean="0"/>
              <a:t>1</a:t>
            </a:r>
            <a:endParaRPr lang="cs-CZ" baseline="-25000" dirty="0"/>
          </a:p>
        </p:txBody>
      </p:sp>
      <p:sp>
        <p:nvSpPr>
          <p:cNvPr id="27" name="TextBox 26"/>
          <p:cNvSpPr txBox="1"/>
          <p:nvPr/>
        </p:nvSpPr>
        <p:spPr>
          <a:xfrm>
            <a:off x="5017622" y="3284984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Virtual IP</a:t>
            </a:r>
            <a:r>
              <a:rPr lang="cs-CZ" baseline="-25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038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6" grpId="0"/>
      <p:bldP spid="27" grpId="0"/>
      <p:bldP spid="27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Redundance</a:t>
            </a:r>
            <a:r>
              <a:rPr lang="en-US" dirty="0" smtClean="0"/>
              <a:t> s</a:t>
            </a:r>
            <a:r>
              <a:rPr lang="cs-CZ" dirty="0" smtClean="0"/>
              <a:t>íťové vrstvy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všechno redundantní, chybí poslední článek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co když přestane fungovat switch?</a:t>
            </a:r>
          </a:p>
          <a:p>
            <a:pPr marL="457200" lvl="1" indent="0"/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redundantní switche, ethernet bonding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409875" y="3717032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Switch 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51920" y="5805264"/>
            <a:ext cx="1440160" cy="7200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Node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3849092" y="3717032"/>
            <a:ext cx="2883148" cy="720080"/>
            <a:chOff x="3849092" y="3717032"/>
            <a:chExt cx="2883148" cy="720080"/>
          </a:xfrm>
        </p:grpSpPr>
        <p:sp>
          <p:nvSpPr>
            <p:cNvPr id="6" name="Rounded Rectangle 5"/>
            <p:cNvSpPr/>
            <p:nvPr/>
          </p:nvSpPr>
          <p:spPr>
            <a:xfrm>
              <a:off x="5292080" y="3717032"/>
              <a:ext cx="1440160" cy="72008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Switch 2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225309" y="3892406"/>
              <a:ext cx="6896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trunk</a:t>
              </a:r>
              <a:endParaRPr lang="cs-CZ" dirty="0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3850035" y="3933056"/>
              <a:ext cx="1442045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3849092" y="4221088"/>
              <a:ext cx="1442045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" name="Elbow Connector 12"/>
          <p:cNvCxnSpPr>
            <a:stCxn id="5" idx="2"/>
          </p:cNvCxnSpPr>
          <p:nvPr/>
        </p:nvCxnSpPr>
        <p:spPr>
          <a:xfrm rot="16200000" flipH="1">
            <a:off x="3094893" y="4472173"/>
            <a:ext cx="1368152" cy="1298029"/>
          </a:xfrm>
          <a:prstGeom prst="bent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866041" y="5476583"/>
            <a:ext cx="61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eth0</a:t>
            </a:r>
            <a:endParaRPr lang="cs-CZ" dirty="0"/>
          </a:p>
        </p:txBody>
      </p:sp>
      <p:grpSp>
        <p:nvGrpSpPr>
          <p:cNvPr id="19" name="Group 18"/>
          <p:cNvGrpSpPr/>
          <p:nvPr/>
        </p:nvGrpSpPr>
        <p:grpSpPr>
          <a:xfrm>
            <a:off x="4663304" y="4437112"/>
            <a:ext cx="1348856" cy="1408803"/>
            <a:chOff x="4663304" y="4437112"/>
            <a:chExt cx="1348856" cy="1408803"/>
          </a:xfrm>
        </p:grpSpPr>
        <p:cxnSp>
          <p:nvCxnSpPr>
            <p:cNvPr id="15" name="Elbow Connector 14"/>
            <p:cNvCxnSpPr>
              <a:stCxn id="6" idx="2"/>
            </p:cNvCxnSpPr>
            <p:nvPr/>
          </p:nvCxnSpPr>
          <p:spPr>
            <a:xfrm rot="5400000">
              <a:off x="4680012" y="4473116"/>
              <a:ext cx="1368152" cy="1296144"/>
            </a:xfrm>
            <a:prstGeom prst="bentConnector3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4663304" y="5476583"/>
              <a:ext cx="6146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eth1</a:t>
              </a:r>
              <a:endParaRPr lang="cs-CZ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355976" y="5183905"/>
            <a:ext cx="1186588" cy="369332"/>
            <a:chOff x="4355976" y="5183905"/>
            <a:chExt cx="1186588" cy="369332"/>
          </a:xfrm>
        </p:grpSpPr>
        <p:sp>
          <p:nvSpPr>
            <p:cNvPr id="20" name="Oval 19"/>
            <p:cNvSpPr/>
            <p:nvPr/>
          </p:nvSpPr>
          <p:spPr>
            <a:xfrm>
              <a:off x="4355976" y="5301208"/>
              <a:ext cx="432048" cy="144016"/>
            </a:xfrm>
            <a:prstGeom prst="ellipse">
              <a:avLst/>
            </a:prstGeom>
            <a:ln>
              <a:solidFill>
                <a:srgbClr val="E73A24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753565" y="5183905"/>
              <a:ext cx="7889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E73A24"/>
                  </a:solidFill>
                </a:rPr>
                <a:t>bond0</a:t>
              </a:r>
              <a:endParaRPr lang="cs-CZ" dirty="0">
                <a:solidFill>
                  <a:srgbClr val="E73A2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960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 - shrnutí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5240553"/>
              </p:ext>
            </p:extLst>
          </p:nvPr>
        </p:nvGraphicFramePr>
        <p:xfrm>
          <a:off x="457200" y="1570038"/>
          <a:ext cx="8229600" cy="43792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0768"/>
                <a:gridCol w="1640768"/>
                <a:gridCol w="1640768"/>
                <a:gridCol w="1640768"/>
                <a:gridCol w="1666528"/>
              </a:tblGrid>
              <a:tr h="1473723">
                <a:tc gridSpan="4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Frutiger LT Com 45 Light" panose="020B0403030504020204" pitchFamily="34" charset="-18"/>
                        </a:rPr>
                        <a:t>SSL</a:t>
                      </a:r>
                      <a:r>
                        <a:rPr lang="cs-CZ" baseline="0" dirty="0" smtClean="0">
                          <a:latin typeface="Frutiger LT Com 45 Light" panose="020B0403030504020204" pitchFamily="34" charset="-18"/>
                        </a:rPr>
                        <a:t> </a:t>
                      </a:r>
                      <a:r>
                        <a:rPr lang="cs-CZ" baseline="0" dirty="0" err="1" smtClean="0">
                          <a:latin typeface="Frutiger LT Com 45 Light" panose="020B0403030504020204" pitchFamily="34" charset="-18"/>
                        </a:rPr>
                        <a:t>Termination</a:t>
                      </a:r>
                      <a:r>
                        <a:rPr lang="cs-CZ" baseline="0" dirty="0" smtClean="0">
                          <a:latin typeface="Frutiger LT Com 45 Light" panose="020B0403030504020204" pitchFamily="34" charset="-18"/>
                        </a:rPr>
                        <a:t> + </a:t>
                      </a:r>
                      <a:r>
                        <a:rPr lang="cs-CZ" baseline="0" dirty="0" err="1" smtClean="0">
                          <a:latin typeface="Frutiger LT Com 45 Light" panose="020B0403030504020204" pitchFamily="34" charset="-18"/>
                        </a:rPr>
                        <a:t>Balancing</a:t>
                      </a:r>
                      <a:endParaRPr lang="cs-CZ" dirty="0">
                        <a:latin typeface="Frutiger LT Com 45 Light" panose="020B0403030504020204" pitchFamily="34" charset="-18"/>
                      </a:endParaRPr>
                    </a:p>
                  </a:txBody>
                  <a:tcPr>
                    <a:lnR w="12700" cmpd="sng">
                      <a:noFill/>
                    </a:lnR>
                    <a:solidFill>
                      <a:srgbClr val="00A1E1">
                        <a:alpha val="25098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Coordination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Configuration</a:t>
                      </a:r>
                      <a:endParaRPr lang="cs-CZ" sz="1800" kern="1200" dirty="0">
                        <a:solidFill>
                          <a:schemeClr val="dk1"/>
                        </a:solidFill>
                        <a:latin typeface="Frutiger LT Com 45 Light" panose="020B0403030504020204" pitchFamily="34" charset="-18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E64A3">
                        <a:alpha val="25098"/>
                      </a:srgbClr>
                    </a:solidFill>
                  </a:tcPr>
                </a:tc>
              </a:tr>
              <a:tr h="1183242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Landing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Page</a:t>
                      </a:r>
                      <a:endParaRPr lang="cs-CZ" sz="1800" kern="1200" dirty="0">
                        <a:solidFill>
                          <a:schemeClr val="dk1"/>
                        </a:solidFill>
                        <a:latin typeface="Frutiger LT Com 45 Light" panose="020B0403030504020204" pitchFamily="34" charset="-18"/>
                        <a:ea typeface="+mn-ea"/>
                        <a:cs typeface="+mn-cs"/>
                      </a:endParaRPr>
                    </a:p>
                  </a:txBody>
                  <a:tcPr>
                    <a:lnR w="12700" cmpd="sng">
                      <a:noFill/>
                    </a:lnR>
                    <a:solidFill>
                      <a:srgbClr val="82B800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Login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 server</a:t>
                      </a:r>
                      <a:endParaRPr lang="cs-CZ" sz="1800" kern="1200" dirty="0">
                        <a:solidFill>
                          <a:schemeClr val="dk1"/>
                        </a:solidFill>
                        <a:latin typeface="Frutiger LT Com 45 Light" panose="020B0403030504020204" pitchFamily="34" charset="-18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82B800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Application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latin typeface="Frutiger LT Com 45 Light" panose="020B0403030504020204" pitchFamily="34" charset="-18"/>
                        <a:ea typeface="+mn-ea"/>
                        <a:cs typeface="+mn-cs"/>
                      </a:endParaRPr>
                    </a:p>
                    <a:p>
                      <a:pPr algn="ctr"/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82B800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Registration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 Server</a:t>
                      </a:r>
                    </a:p>
                    <a:p>
                      <a:pPr algn="ctr"/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82B800">
                        <a:alpha val="25098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722277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Swift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File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Store</a:t>
                      </a:r>
                      <a:endParaRPr lang="cs-CZ" sz="1800" kern="1200" dirty="0">
                        <a:solidFill>
                          <a:schemeClr val="dk1"/>
                        </a:solidFill>
                        <a:latin typeface="Frutiger LT Com 45 Light" panose="020B0403030504020204" pitchFamily="34" charset="-18"/>
                        <a:ea typeface="+mn-ea"/>
                        <a:cs typeface="+mn-cs"/>
                      </a:endParaRPr>
                    </a:p>
                  </a:txBody>
                  <a:tcPr>
                    <a:lnR w="12700" cmpd="sng">
                      <a:noFill/>
                    </a:lnR>
                    <a:solidFill>
                      <a:srgbClr val="E73A24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Database Unit</a:t>
                      </a:r>
                      <a:endParaRPr lang="cs-CZ" sz="1800" kern="1200" dirty="0">
                        <a:solidFill>
                          <a:schemeClr val="dk1"/>
                        </a:solidFill>
                        <a:latin typeface="Frutiger LT Com 45 Light" panose="020B0403030504020204" pitchFamily="34" charset="-18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E73A24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Search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 Unit</a:t>
                      </a:r>
                      <a:endParaRPr lang="cs-CZ" sz="1800" kern="1200" dirty="0">
                        <a:solidFill>
                          <a:schemeClr val="dk1"/>
                        </a:solidFill>
                        <a:latin typeface="Frutiger LT Com 45 Light" panose="020B0403030504020204" pitchFamily="34" charset="-18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E73A24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NoSQL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Frutiger LT Com 45 Light" panose="020B0403030504020204" pitchFamily="34" charset="-18"/>
                          <a:ea typeface="+mn-ea"/>
                          <a:cs typeface="+mn-cs"/>
                        </a:rPr>
                        <a:t>Store</a:t>
                      </a:r>
                      <a:endParaRPr lang="cs-CZ" sz="1800" kern="1200" dirty="0">
                        <a:solidFill>
                          <a:schemeClr val="dk1"/>
                        </a:solidFill>
                        <a:latin typeface="Frutiger LT Com 45 Light" panose="020B0403030504020204" pitchFamily="34" charset="-18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rgbClr val="E73A24">
                        <a:alpha val="25098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mstastny\Documents\U Squared\cassandr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559717"/>
            <a:ext cx="1306830" cy="136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mstastny\Documents\U Squared\solr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242" y="4559717"/>
            <a:ext cx="1306830" cy="136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mstastny\Documents\U Squared\mysql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525425"/>
            <a:ext cx="1300163" cy="140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mstastny\Documents\U Squared\swift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507324"/>
            <a:ext cx="1300163" cy="142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mstastny\Documents\U Squared\app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18" y="3569007"/>
            <a:ext cx="873443" cy="58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3" descr="C:\Users\mstastny\Documents\U Squared\app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103" y="3569007"/>
            <a:ext cx="873443" cy="58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3" descr="C:\Users\mstastny\Documents\U Squared\app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935" y="3550711"/>
            <a:ext cx="873443" cy="58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3" descr="C:\Users\mstastny\Documents\U Squared\app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797" y="3550710"/>
            <a:ext cx="873443" cy="58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mstastny\Documents\U Squared\Balancer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88840"/>
            <a:ext cx="1300163" cy="92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mstastny\Documents\U Squared\zookeeper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148096"/>
            <a:ext cx="1306830" cy="374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08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Poučení na závěr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hardware je chybový, opravdu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výchozí konfigurace není ideální pro produkční nasazení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na výběrová řízení není čas, buďte agilní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přepisovat dokola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snažte se nebýt největším uživatelem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nestyďte se inspirovat u ostatních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Netflix, Box.net...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netrapte se tím, „že na to nemáte“</a:t>
            </a:r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2104279"/>
            <a:ext cx="7704856" cy="2862322"/>
          </a:xfrm>
          <a:prstGeom prst="rect">
            <a:avLst/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man</a:t>
            </a:r>
            <a:r>
              <a:rPr lang="en-US" dirty="0" smtClean="0"/>
              <a:t> </a:t>
            </a:r>
            <a:r>
              <a:rPr lang="cs-CZ" dirty="0" smtClean="0"/>
              <a:t>8 pound</a:t>
            </a:r>
          </a:p>
          <a:p>
            <a:endParaRPr lang="cs-CZ" dirty="0" smtClean="0"/>
          </a:p>
          <a:p>
            <a:r>
              <a:rPr lang="en-US" dirty="0" smtClean="0"/>
              <a:t>Threads </a:t>
            </a:r>
            <a:r>
              <a:rPr lang="en-US" dirty="0" err="1"/>
              <a:t>nnn</a:t>
            </a:r>
            <a:endParaRPr lang="en-US" dirty="0"/>
          </a:p>
          <a:p>
            <a:r>
              <a:rPr lang="en-US" dirty="0"/>
              <a:t>              </a:t>
            </a:r>
            <a:r>
              <a:rPr lang="en-US" dirty="0">
                <a:solidFill>
                  <a:srgbClr val="E73A24"/>
                </a:solidFill>
              </a:rPr>
              <a:t>How many worker threads Pound should  use.  Default:  128.  </a:t>
            </a:r>
            <a:r>
              <a:rPr lang="en-US" dirty="0"/>
              <a:t>Tune</a:t>
            </a:r>
          </a:p>
          <a:p>
            <a:r>
              <a:rPr lang="en-US" dirty="0"/>
              <a:t>              this  parameter to improve performance.  If you set it too high,</a:t>
            </a:r>
          </a:p>
          <a:p>
            <a:r>
              <a:rPr lang="en-US" dirty="0"/>
              <a:t>              Pound will use a lot memory, and some  CPU  will  be  wasted  on</a:t>
            </a:r>
          </a:p>
          <a:p>
            <a:r>
              <a:rPr lang="en-US" dirty="0"/>
              <a:t>              context  switches.  </a:t>
            </a:r>
            <a:r>
              <a:rPr lang="en-US" dirty="0">
                <a:solidFill>
                  <a:srgbClr val="E73A24"/>
                </a:solidFill>
              </a:rPr>
              <a:t>If you set it too low requests may be served</a:t>
            </a:r>
          </a:p>
          <a:p>
            <a:r>
              <a:rPr lang="en-US" dirty="0">
                <a:solidFill>
                  <a:srgbClr val="E73A24"/>
                </a:solidFill>
              </a:rPr>
              <a:t>              with some delay. </a:t>
            </a:r>
            <a:r>
              <a:rPr lang="en-US" dirty="0"/>
              <a:t>Experiment to find the optimal value  for  your</a:t>
            </a:r>
          </a:p>
          <a:p>
            <a:r>
              <a:rPr lang="en-US" dirty="0"/>
              <a:t>              installation</a:t>
            </a:r>
            <a:r>
              <a:rPr lang="en-US" dirty="0" smtClean="0"/>
              <a:t>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6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74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The Startup Kids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/>
            <a:endParaRPr lang="cs-CZ" dirty="0"/>
          </a:p>
          <a:p>
            <a:pPr marL="0"/>
            <a:r>
              <a:rPr lang="cs-CZ" dirty="0" smtClean="0"/>
              <a:t>„</a:t>
            </a:r>
            <a:r>
              <a:rPr lang="en-US" dirty="0" smtClean="0"/>
              <a:t>Everything </a:t>
            </a:r>
            <a:r>
              <a:rPr lang="en-US" dirty="0"/>
              <a:t>you're doing is basically something you're </a:t>
            </a:r>
            <a:r>
              <a:rPr lang="en-US" dirty="0" smtClean="0"/>
              <a:t>just</a:t>
            </a:r>
            <a:r>
              <a:rPr lang="cs-CZ" dirty="0" smtClean="0"/>
              <a:t> </a:t>
            </a:r>
            <a:r>
              <a:rPr lang="en-US" dirty="0" smtClean="0"/>
              <a:t>barely </a:t>
            </a:r>
            <a:r>
              <a:rPr lang="en-US" dirty="0" err="1" smtClean="0"/>
              <a:t>qualif</a:t>
            </a:r>
            <a:r>
              <a:rPr lang="cs-CZ" dirty="0" smtClean="0"/>
              <a:t>ied</a:t>
            </a:r>
            <a:r>
              <a:rPr lang="en-US" dirty="0" smtClean="0"/>
              <a:t> </a:t>
            </a:r>
            <a:r>
              <a:rPr lang="en-US" dirty="0"/>
              <a:t>for or not qualified for. It's like jumping off a cliff and having to build your own parachute</a:t>
            </a:r>
            <a:r>
              <a:rPr lang="en-US" dirty="0" smtClean="0"/>
              <a:t>.</a:t>
            </a:r>
            <a:r>
              <a:rPr lang="cs-CZ" dirty="0" smtClean="0"/>
              <a:t>“</a:t>
            </a:r>
          </a:p>
          <a:p>
            <a:pPr marL="0"/>
            <a:endParaRPr lang="cs-CZ" dirty="0" smtClean="0"/>
          </a:p>
          <a:p>
            <a:pPr marL="0" algn="r"/>
            <a:r>
              <a:rPr lang="en-US" dirty="0"/>
              <a:t>Drew Houston (Dropbox</a:t>
            </a:r>
            <a:r>
              <a:rPr lang="en-US" dirty="0" smtClean="0"/>
              <a:t>)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86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Dotazy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0000" dirty="0"/>
              <a:t>?</a:t>
            </a:r>
            <a:endParaRPr lang="cs-CZ" sz="20000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49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Konec? Začátek</a:t>
            </a:r>
            <a:r>
              <a:rPr lang="en-US" dirty="0" smtClean="0"/>
              <a:t>!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business – Zuora (prodej), Marketo (mailing), Salesforce (CRM)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logování (Syslog), bezpečnost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NoSQL (MongoDB)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extrahování dalších služeb (DC notifikace, preview...)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deployment (Puppet, MCollective)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continuous delivery (27.11. – Zdeněk Samuel)</a:t>
            </a:r>
            <a:endParaRPr lang="cs-CZ" dirty="0"/>
          </a:p>
        </p:txBody>
      </p:sp>
      <p:pic>
        <p:nvPicPr>
          <p:cNvPr id="4" name="Picture 2" descr="C:\Users\mstastny\Downloads\SamepagePresentation\samepagePresentation\Samepage_logo_color_h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080" y="6124704"/>
            <a:ext cx="2758719" cy="54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35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erio PowerPoint Template 2008-2">
  <a:themeElements>
    <a:clrScheme name="Kerio PowerPoint Template Color Theme">
      <a:dk1>
        <a:sysClr val="windowText" lastClr="000000"/>
      </a:dk1>
      <a:lt1>
        <a:srgbClr val="FFFFFF"/>
      </a:lt1>
      <a:dk2>
        <a:srgbClr val="FFFFFF"/>
      </a:dk2>
      <a:lt2>
        <a:srgbClr val="FFFFFF"/>
      </a:lt2>
      <a:accent1>
        <a:srgbClr val="112266"/>
      </a:accent1>
      <a:accent2>
        <a:srgbClr val="777777"/>
      </a:accent2>
      <a:accent3>
        <a:srgbClr val="546882"/>
      </a:accent3>
      <a:accent4>
        <a:srgbClr val="E74740"/>
      </a:accent4>
      <a:accent5>
        <a:srgbClr val="0096C9"/>
      </a:accent5>
      <a:accent6>
        <a:srgbClr val="77B80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E5D97C65F0CF43BA4E1C6DCE0BB79B" ma:contentTypeVersion="1" ma:contentTypeDescription="Create a new document." ma:contentTypeScope="" ma:versionID="f01a16e30d036c4dce9a8d8ef2d77a90">
  <xsd:schema xmlns:xsd="http://www.w3.org/2001/XMLSchema" xmlns:p="http://schemas.microsoft.com/office/2006/metadata/properties" xmlns:ns2="26f97b04-47be-408a-8623-b06c50bed162" targetNamespace="http://schemas.microsoft.com/office/2006/metadata/properties" ma:root="true" ma:fieldsID="ec7c6f3d3a777cdeb27350cb6b12e913" ns2:_="">
    <xsd:import namespace="26f97b04-47be-408a-8623-b06c50bed162"/>
    <xsd:element name="properties">
      <xsd:complexType>
        <xsd:sequence>
          <xsd:element name="documentManagement">
            <xsd:complexType>
              <xsd:all>
                <xsd:element ref="ns2:Description0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26f97b04-47be-408a-8623-b06c50bed162" elementFormDefault="qualified">
    <xsd:import namespace="http://schemas.microsoft.com/office/2006/documentManagement/types"/>
    <xsd:element name="Description0" ma:index="8" nillable="true" ma:displayName="Description" ma:internalName="Description0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Description0 xmlns="26f97b04-47be-408a-8623-b06c50bed162">Kerio PowerPoint Template 2008-2</Description0>
  </documentManagement>
</p:properties>
</file>

<file path=customXml/itemProps1.xml><?xml version="1.0" encoding="utf-8"?>
<ds:datastoreItem xmlns:ds="http://schemas.openxmlformats.org/officeDocument/2006/customXml" ds:itemID="{785CE57B-A160-4677-8C7D-19452F7840D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C91CFE-96EA-4EAA-99D4-77BB3C31B4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6f97b04-47be-408a-8623-b06c50bed162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8E2A9573-1791-43CC-BA39-24CD0C188A95}">
  <ds:schemaRefs>
    <ds:schemaRef ds:uri="http://purl.org/dc/dcmitype/"/>
    <ds:schemaRef ds:uri="http://purl.org/dc/terms/"/>
    <ds:schemaRef ds:uri="http://schemas.microsoft.com/office/2006/metadata/properties"/>
    <ds:schemaRef ds:uri="26f97b04-47be-408a-8623-b06c50bed162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Kerio PowerPoint Template 2008-2</Template>
  <TotalTime>2340</TotalTime>
  <Words>2414</Words>
  <Application>Microsoft Office PowerPoint</Application>
  <PresentationFormat>On-screen Show (4:3)</PresentationFormat>
  <Paragraphs>543</Paragraphs>
  <Slides>40</Slides>
  <Notes>24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Arial</vt:lpstr>
      <vt:lpstr>Calibri</vt:lpstr>
      <vt:lpstr>Frutiger LT Com 45 Light</vt:lpstr>
      <vt:lpstr>Frutiger LT Com 55 Roman</vt:lpstr>
      <vt:lpstr>Frutiger LT Com 75 Black</vt:lpstr>
      <vt:lpstr>Frutiger LT Std 55 Roman</vt:lpstr>
      <vt:lpstr>Symbol</vt:lpstr>
      <vt:lpstr>Wingdings</vt:lpstr>
      <vt:lpstr>Kerio PowerPoint Template 2008-2</vt:lpstr>
      <vt:lpstr>Samepage.io architecture</vt:lpstr>
      <vt:lpstr>Agenda</vt:lpstr>
      <vt:lpstr>Co je to Samepage.io?</vt:lpstr>
      <vt:lpstr>Co je to Samepage.io?</vt:lpstr>
      <vt:lpstr>Co je to Kerio Workspace</vt:lpstr>
      <vt:lpstr>Od krabice ke cloudu</vt:lpstr>
      <vt:lpstr>Co se pro nás změnilo</vt:lpstr>
      <vt:lpstr>Architektura - škálování</vt:lpstr>
      <vt:lpstr>Architektura – datová vrstva</vt:lpstr>
      <vt:lpstr>Aplikační databáze - krabice</vt:lpstr>
      <vt:lpstr>Aplikační databáze - cloud</vt:lpstr>
      <vt:lpstr>MySQL cluster</vt:lpstr>
      <vt:lpstr>Aplikační databáze - MySQL</vt:lpstr>
      <vt:lpstr>Aplikační databáze - MySQL</vt:lpstr>
      <vt:lpstr>Úložiště souborů - krabice</vt:lpstr>
      <vt:lpstr>Úložiště souborů - cloud</vt:lpstr>
      <vt:lpstr>Úložiště souborů - cloud</vt:lpstr>
      <vt:lpstr>Vyhledávání - krabice</vt:lpstr>
      <vt:lpstr>Vyhledávání – jak to funguje</vt:lpstr>
      <vt:lpstr>Vyhledávání – cloud</vt:lpstr>
      <vt:lpstr>Architektura – aplikační vrstva</vt:lpstr>
      <vt:lpstr>Aplikační server</vt:lpstr>
      <vt:lpstr>Landing page</vt:lpstr>
      <vt:lpstr>Registrační server, login server</vt:lpstr>
      <vt:lpstr>Registrační server, login server</vt:lpstr>
      <vt:lpstr>Session Storage</vt:lpstr>
      <vt:lpstr>Architektura - koordinace</vt:lpstr>
      <vt:lpstr>Apache Zookeeper</vt:lpstr>
      <vt:lpstr>Apache Zookeeper</vt:lpstr>
      <vt:lpstr>Apache Zookeeper v Samepage.io</vt:lpstr>
      <vt:lpstr>Service Discovery</vt:lpstr>
      <vt:lpstr>Architektura - balancery</vt:lpstr>
      <vt:lpstr>Architektura - balancery</vt:lpstr>
      <vt:lpstr>Balancery – vysoká dostupnost</vt:lpstr>
      <vt:lpstr>Redundance síťové vrstvy</vt:lpstr>
      <vt:lpstr>Architektura - shrnutí</vt:lpstr>
      <vt:lpstr>Poučení na závěr</vt:lpstr>
      <vt:lpstr>The Startup Kids</vt:lpstr>
      <vt:lpstr>Dotazy</vt:lpstr>
      <vt:lpstr>Konec? Začátek!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Samepage architecture</dc:title>
  <dc:creator>Miroslav Stastny</dc:creator>
  <cp:lastModifiedBy>Miroslav Šťastný</cp:lastModifiedBy>
  <cp:revision>104</cp:revision>
  <dcterms:created xsi:type="dcterms:W3CDTF">2013-04-15T07:21:11Z</dcterms:created>
  <dcterms:modified xsi:type="dcterms:W3CDTF">2013-11-07T09:27:43Z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0x010100FDE5D97C65F0CF43BA4E1C6DCE0BB79B</vt:lpwstr>
  </property>
</Properties>
</file>