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cs-CZ"/>
              <a:t>Kliknutím lze upravit styl.</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11/25/2024</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idx="1"/>
          </p:nvPr>
        </p:nvSpPr>
        <p:spPr/>
        <p:txBody>
          <a:bodyPr ancho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cs-CZ"/>
              <a:t>Kliknutím lze upravit styl.</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Date Placeholder 3"/>
          <p:cNvSpPr>
            <a:spLocks noGrp="1"/>
          </p:cNvSpPr>
          <p:nvPr>
            <p:ph type="dt" sz="half" idx="10"/>
          </p:nvPr>
        </p:nvSpPr>
        <p:spPr/>
        <p:txBody>
          <a:bodyPr/>
          <a:lstStyle/>
          <a:p>
            <a:fld id="{B55BA285-9698-1B45-8319-D90A8C63F150}" type="datetimeFigureOut">
              <a:rPr lang="en-US" dirty="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cs-CZ"/>
              <a:t>Kliknutím lze upravit styl.</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cs-CZ"/>
              <a:t>Kliknutím lze upravit styl.</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Content Placeholder 3"/>
          <p:cNvSpPr>
            <a:spLocks noGrp="1"/>
          </p:cNvSpPr>
          <p:nvPr>
            <p:ph sz="half" idx="2"/>
          </p:nvPr>
        </p:nvSpPr>
        <p:spPr>
          <a:xfrm>
            <a:off x="1534695" y="2824269"/>
            <a:ext cx="4608576" cy="2644457"/>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Content Placeholder 5"/>
          <p:cNvSpPr>
            <a:spLocks noGrp="1"/>
          </p:cNvSpPr>
          <p:nvPr>
            <p:ph sz="quarter" idx="4"/>
          </p:nvPr>
        </p:nvSpPr>
        <p:spPr>
          <a:xfrm>
            <a:off x="6454792" y="2821491"/>
            <a:ext cx="4608576" cy="2637371"/>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11/25/2024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11/25/2024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11/25/2024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cs-CZ"/>
              <a:t>Kliknutím lze upravit styl.</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Date Placeholder 4"/>
          <p:cNvSpPr>
            <a:spLocks noGrp="1"/>
          </p:cNvSpPr>
          <p:nvPr>
            <p:ph type="dt" sz="half" idx="10"/>
          </p:nvPr>
        </p:nvSpPr>
        <p:spPr/>
        <p:txBody>
          <a:bodyPr/>
          <a:lstStyle/>
          <a:p>
            <a:fld id="{61CFCDFD-B4CF-A241-8D71-E814B10BEAF4}" type="datetimeFigureOut">
              <a:rPr lang="en-US" dirty="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cs-CZ"/>
              <a:t>Kliknutím lze upravit styl.</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11/25/2024</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cs-CZ"/>
              <a:t>Kliknutím lze upravit styl.</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cs-CZ"/>
              <a:t>Kliknutím lze upravit styl.</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11/25/2024</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05039C5-0E2A-41A5-A6FF-7D0BC79E672B}"/>
              </a:ext>
            </a:extLst>
          </p:cNvPr>
          <p:cNvSpPr>
            <a:spLocks noGrp="1"/>
          </p:cNvSpPr>
          <p:nvPr>
            <p:ph type="ctrTitle"/>
          </p:nvPr>
        </p:nvSpPr>
        <p:spPr>
          <a:xfrm>
            <a:off x="2493105" y="452762"/>
            <a:ext cx="8561747" cy="2805344"/>
          </a:xfrm>
        </p:spPr>
        <p:txBody>
          <a:bodyPr>
            <a:normAutofit fontScale="90000"/>
          </a:bodyPr>
          <a:lstStyle/>
          <a:p>
            <a:pPr algn="just"/>
            <a:r>
              <a:rPr lang="cs-CZ" dirty="0"/>
              <a:t>POUŽÍVÁNÍ PŘEDPISŮ IMPERATIVNÍ POVAHY </a:t>
            </a:r>
          </a:p>
        </p:txBody>
      </p:sp>
      <p:sp>
        <p:nvSpPr>
          <p:cNvPr id="3" name="Podnadpis 2">
            <a:extLst>
              <a:ext uri="{FF2B5EF4-FFF2-40B4-BE49-F238E27FC236}">
                <a16:creationId xmlns:a16="http://schemas.microsoft.com/office/drawing/2014/main" id="{4A589592-B05B-480F-B186-CEF0F0857422}"/>
              </a:ext>
            </a:extLst>
          </p:cNvPr>
          <p:cNvSpPr>
            <a:spLocks noGrp="1"/>
          </p:cNvSpPr>
          <p:nvPr>
            <p:ph type="subTitle" idx="1"/>
          </p:nvPr>
        </p:nvSpPr>
        <p:spPr>
          <a:xfrm>
            <a:off x="2493106" y="3986074"/>
            <a:ext cx="8561746" cy="1003176"/>
          </a:xfrm>
        </p:spPr>
        <p:txBody>
          <a:bodyPr>
            <a:noAutofit/>
          </a:bodyPr>
          <a:lstStyle/>
          <a:p>
            <a:r>
              <a:rPr lang="cs-CZ" sz="1400" dirty="0"/>
              <a:t>Přednáška 25.11. 2024</a:t>
            </a:r>
          </a:p>
          <a:p>
            <a:r>
              <a:rPr lang="cs-CZ" sz="1000" dirty="0"/>
              <a:t>V. Pejchal Grünwald </a:t>
            </a:r>
          </a:p>
        </p:txBody>
      </p:sp>
    </p:spTree>
    <p:extLst>
      <p:ext uri="{BB962C8B-B14F-4D97-AF65-F5344CB8AC3E}">
        <p14:creationId xmlns:p14="http://schemas.microsoft.com/office/powerpoint/2010/main" val="500107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D8EF0D-869D-448C-B72E-E1C60F46A4E2}"/>
              </a:ext>
            </a:extLst>
          </p:cNvPr>
          <p:cNvSpPr>
            <a:spLocks noGrp="1"/>
          </p:cNvSpPr>
          <p:nvPr>
            <p:ph type="title"/>
          </p:nvPr>
        </p:nvSpPr>
        <p:spPr>
          <a:xfrm>
            <a:off x="1641228" y="342420"/>
            <a:ext cx="9520158" cy="900453"/>
          </a:xfrm>
        </p:spPr>
        <p:txBody>
          <a:bodyPr/>
          <a:lstStyle/>
          <a:p>
            <a:r>
              <a:rPr lang="cs-CZ" b="1" dirty="0"/>
              <a:t>IMPERATIVNÍ NORMY - pojem</a:t>
            </a:r>
          </a:p>
        </p:txBody>
      </p:sp>
      <p:sp>
        <p:nvSpPr>
          <p:cNvPr id="3" name="Zástupný obsah 2">
            <a:extLst>
              <a:ext uri="{FF2B5EF4-FFF2-40B4-BE49-F238E27FC236}">
                <a16:creationId xmlns:a16="http://schemas.microsoft.com/office/drawing/2014/main" id="{D5C76F56-50E4-4C74-937C-3C0E7D3D714F}"/>
              </a:ext>
            </a:extLst>
          </p:cNvPr>
          <p:cNvSpPr>
            <a:spLocks noGrp="1"/>
          </p:cNvSpPr>
          <p:nvPr>
            <p:ph idx="1"/>
          </p:nvPr>
        </p:nvSpPr>
        <p:spPr>
          <a:xfrm>
            <a:off x="1534696" y="1447060"/>
            <a:ext cx="9520158" cy="5068519"/>
          </a:xfrm>
        </p:spPr>
        <p:txBody>
          <a:bodyPr>
            <a:noAutofit/>
          </a:bodyPr>
          <a:lstStyle/>
          <a:p>
            <a:r>
              <a:rPr lang="cs-CZ" b="1" dirty="0">
                <a:effectLst/>
                <a:latin typeface="Times New Roman" panose="02020603050405020304" pitchFamily="18" charset="0"/>
                <a:ea typeface="Calibri" panose="020F0502020204030204" pitchFamily="34" charset="0"/>
              </a:rPr>
              <a:t>nutně použitelná ustanovení</a:t>
            </a:r>
          </a:p>
          <a:p>
            <a:r>
              <a:rPr lang="en-GB" i="1" dirty="0">
                <a:solidFill>
                  <a:srgbClr val="000000"/>
                </a:solidFill>
                <a:effectLst/>
                <a:latin typeface="Times New Roman" panose="02020603050405020304" pitchFamily="18" charset="0"/>
                <a:ea typeface="Calibri" panose="020F0502020204030204" pitchFamily="34" charset="0"/>
                <a:cs typeface="Tiempos Text Regular"/>
              </a:rPr>
              <a:t>overriding mandatory rules</a:t>
            </a:r>
            <a:endParaRPr lang="cs-CZ" i="1" dirty="0">
              <a:solidFill>
                <a:srgbClr val="000000"/>
              </a:solidFill>
              <a:latin typeface="Times New Roman" panose="02020603050405020304" pitchFamily="18" charset="0"/>
              <a:ea typeface="Calibri" panose="020F0502020204030204" pitchFamily="34" charset="0"/>
              <a:cs typeface="Tiempos Text Regular"/>
            </a:endParaRPr>
          </a:p>
          <a:p>
            <a:pPr marL="0" indent="0" algn="just">
              <a:buNone/>
            </a:pPr>
            <a:r>
              <a:rPr lang="cs-CZ" b="1" u="none" strike="noStrike" baseline="0" dirty="0">
                <a:latin typeface="Times New Roman" panose="02020603050405020304" pitchFamily="18" charset="0"/>
                <a:cs typeface="Times New Roman" panose="02020603050405020304" pitchFamily="18" charset="0"/>
              </a:rPr>
              <a:t>Článek 9 odst. 1 Nařízení Řím I o právu rozhodném pr</a:t>
            </a:r>
            <a:r>
              <a:rPr lang="cs-CZ" b="1" dirty="0">
                <a:latin typeface="Times New Roman" panose="02020603050405020304" pitchFamily="18" charset="0"/>
                <a:cs typeface="Times New Roman" panose="02020603050405020304" pitchFamily="18" charset="0"/>
              </a:rPr>
              <a:t>o smluvní závazkové vztahy</a:t>
            </a:r>
            <a:endParaRPr lang="cs-CZ" b="1" u="none" strike="noStrike" baseline="0" dirty="0">
              <a:latin typeface="Times New Roman" panose="02020603050405020304" pitchFamily="18" charset="0"/>
              <a:cs typeface="Times New Roman" panose="02020603050405020304" pitchFamily="18" charset="0"/>
            </a:endParaRPr>
          </a:p>
          <a:p>
            <a:pPr marL="0" indent="0" algn="just">
              <a:buNone/>
            </a:pPr>
            <a:r>
              <a:rPr lang="cs-CZ" b="0" i="1" u="none" strike="noStrike" baseline="0" dirty="0">
                <a:latin typeface="Times New Roman" panose="02020603050405020304" pitchFamily="18" charset="0"/>
                <a:cs typeface="Times New Roman" panose="02020603050405020304" pitchFamily="18" charset="0"/>
              </a:rPr>
              <a:t>Imperativní ustanovení jsou ustanovení, jejichž dodržování je pro stát při ochraně jeho veřejných zájmů, jako např. jeho politického, společenského a hospodářského uspořádání zásadní do té míry, že se vyžaduje jejich použití na jakoukoli situaci, která </a:t>
            </a:r>
            <a:r>
              <a:rPr lang="pl-PL" b="0" i="1" u="none" strike="noStrike" baseline="0" dirty="0">
                <a:latin typeface="Times New Roman" panose="02020603050405020304" pitchFamily="18" charset="0"/>
                <a:cs typeface="Times New Roman" panose="02020603050405020304" pitchFamily="18" charset="0"/>
              </a:rPr>
              <a:t>spadá do jejich oblasti působnosti, bez ohledu na právo, které by </a:t>
            </a:r>
            <a:r>
              <a:rPr lang="cs-CZ" b="0" i="1" u="none" strike="noStrike" baseline="0" dirty="0">
                <a:latin typeface="Times New Roman" panose="02020603050405020304" pitchFamily="18" charset="0"/>
                <a:cs typeface="Times New Roman" panose="02020603050405020304" pitchFamily="18" charset="0"/>
              </a:rPr>
              <a:t>se jinak na smlouvu podle tohoto nařízení použilo.</a:t>
            </a:r>
          </a:p>
          <a:p>
            <a:pPr algn="just"/>
            <a:r>
              <a:rPr lang="en-GB" b="1" dirty="0" err="1">
                <a:solidFill>
                  <a:srgbClr val="000000"/>
                </a:solidFill>
                <a:effectLst/>
                <a:latin typeface="Times New Roman" panose="02020603050405020304" pitchFamily="18" charset="0"/>
                <a:ea typeface="Calibri" panose="020F0502020204030204" pitchFamily="34" charset="0"/>
                <a:cs typeface="Tiempos Text Regular"/>
              </a:rPr>
              <a:t>apli­k</a:t>
            </a:r>
            <a:r>
              <a:rPr lang="cs-CZ" b="1" dirty="0">
                <a:solidFill>
                  <a:srgbClr val="000000"/>
                </a:solidFill>
                <a:effectLst/>
                <a:latin typeface="Times New Roman" panose="02020603050405020304" pitchFamily="18" charset="0"/>
                <a:ea typeface="Calibri" panose="020F0502020204030204" pitchFamily="34" charset="0"/>
                <a:cs typeface="Tiempos Text Regular"/>
              </a:rPr>
              <a:t>ují se </a:t>
            </a:r>
            <a:r>
              <a:rPr lang="en-GB" b="1" dirty="0">
                <a:solidFill>
                  <a:srgbClr val="000000"/>
                </a:solidFill>
                <a:effectLst/>
                <a:latin typeface="Times New Roman" panose="02020603050405020304" pitchFamily="18" charset="0"/>
                <a:ea typeface="Calibri" panose="020F0502020204030204" pitchFamily="34" charset="0"/>
                <a:cs typeface="Tiempos Text Regular"/>
              </a:rPr>
              <a:t>bez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ohledu</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na</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právo</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rozhodné</a:t>
            </a:r>
            <a:r>
              <a:rPr lang="en-GB" b="1" dirty="0">
                <a:solidFill>
                  <a:srgbClr val="000000"/>
                </a:solidFill>
                <a:effectLst/>
                <a:latin typeface="Times New Roman" panose="02020603050405020304" pitchFamily="18" charset="0"/>
                <a:ea typeface="Calibri" panose="020F0502020204030204" pitchFamily="34" charset="0"/>
                <a:cs typeface="Tiempos Text Regular"/>
              </a:rPr>
              <a:t> pro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smlouvu</a:t>
            </a:r>
            <a:endParaRPr lang="cs-CZ" b="1" dirty="0">
              <a:solidFill>
                <a:srgbClr val="000000"/>
              </a:solidFill>
              <a:effectLst/>
              <a:latin typeface="Times New Roman" panose="02020603050405020304" pitchFamily="18" charset="0"/>
              <a:ea typeface="Calibri" panose="020F0502020204030204" pitchFamily="34" charset="0"/>
              <a:cs typeface="Tiempos Text Regular"/>
            </a:endParaRPr>
          </a:p>
          <a:p>
            <a:pPr algn="just"/>
            <a:r>
              <a:rPr lang="cs-CZ" b="1" dirty="0">
                <a:solidFill>
                  <a:srgbClr val="000000"/>
                </a:solidFill>
                <a:latin typeface="Times New Roman" panose="02020603050405020304" pitchFamily="18" charset="0"/>
                <a:ea typeface="Calibri" panose="020F0502020204030204" pitchFamily="34" charset="0"/>
                <a:cs typeface="Tiempos Text Regular"/>
              </a:rPr>
              <a:t>p</a:t>
            </a:r>
            <a:r>
              <a:rPr lang="cs-CZ" b="1" dirty="0">
                <a:solidFill>
                  <a:srgbClr val="000000"/>
                </a:solidFill>
                <a:effectLst/>
                <a:latin typeface="Times New Roman" panose="02020603050405020304" pitchFamily="18" charset="0"/>
                <a:ea typeface="Calibri" panose="020F0502020204030204" pitchFamily="34" charset="0"/>
                <a:cs typeface="Tiempos Text Regular"/>
              </a:rPr>
              <a:t>řednostně se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uplatňují</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před</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kolizním</a:t>
            </a:r>
            <a:r>
              <a:rPr lang="en-GB" b="1" dirty="0">
                <a:solidFill>
                  <a:srgbClr val="000000"/>
                </a:solidFill>
                <a:effectLst/>
                <a:latin typeface="Times New Roman" panose="02020603050405020304" pitchFamily="18" charset="0"/>
                <a:ea typeface="Calibri" panose="020F0502020204030204" pitchFamily="34" charset="0"/>
                <a:cs typeface="Tiempos Text Regular"/>
              </a:rPr>
              <a:t> </a:t>
            </a:r>
            <a:r>
              <a:rPr lang="en-GB" b="1" dirty="0" err="1">
                <a:solidFill>
                  <a:srgbClr val="000000"/>
                </a:solidFill>
                <a:effectLst/>
                <a:latin typeface="Times New Roman" panose="02020603050405020304" pitchFamily="18" charset="0"/>
                <a:ea typeface="Calibri" panose="020F0502020204030204" pitchFamily="34" charset="0"/>
                <a:cs typeface="Tiempos Text Regular"/>
              </a:rPr>
              <a:t>řešením</a:t>
            </a:r>
            <a:endParaRPr lang="cs-C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6349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54D55BC-6E23-43B4-9CB8-BDEF10DD52CB}"/>
              </a:ext>
            </a:extLst>
          </p:cNvPr>
          <p:cNvSpPr>
            <a:spLocks noGrp="1"/>
          </p:cNvSpPr>
          <p:nvPr>
            <p:ph type="title"/>
          </p:nvPr>
        </p:nvSpPr>
        <p:spPr>
          <a:xfrm>
            <a:off x="1534696" y="683582"/>
            <a:ext cx="9520158" cy="621436"/>
          </a:xfrm>
        </p:spPr>
        <p:txBody>
          <a:bodyPr>
            <a:normAutofit/>
          </a:bodyPr>
          <a:lstStyle/>
          <a:p>
            <a:r>
              <a:rPr lang="cs-CZ" b="1" dirty="0"/>
              <a:t>IMPERATIVNÍ NORMY - pojem</a:t>
            </a:r>
            <a:endParaRPr lang="cs-CZ" dirty="0"/>
          </a:p>
        </p:txBody>
      </p:sp>
      <p:sp>
        <p:nvSpPr>
          <p:cNvPr id="3" name="Zástupný obsah 2">
            <a:extLst>
              <a:ext uri="{FF2B5EF4-FFF2-40B4-BE49-F238E27FC236}">
                <a16:creationId xmlns:a16="http://schemas.microsoft.com/office/drawing/2014/main" id="{ED9A3D8B-27EC-4BAB-859C-649161C4231E}"/>
              </a:ext>
            </a:extLst>
          </p:cNvPr>
          <p:cNvSpPr>
            <a:spLocks noGrp="1"/>
          </p:cNvSpPr>
          <p:nvPr>
            <p:ph idx="1"/>
          </p:nvPr>
        </p:nvSpPr>
        <p:spPr>
          <a:xfrm>
            <a:off x="1534696" y="1580225"/>
            <a:ext cx="9520158" cy="4594193"/>
          </a:xfrm>
        </p:spPr>
        <p:txBody>
          <a:bodyPr>
            <a:normAutofit lnSpcReduction="10000"/>
          </a:bodyPr>
          <a:lstStyle/>
          <a:p>
            <a:pPr algn="just"/>
            <a:r>
              <a:rPr lang="cs-CZ" sz="2400" b="1" dirty="0"/>
              <a:t>aplikace bez ohledu na rozhodné právo </a:t>
            </a:r>
            <a:r>
              <a:rPr lang="cs-CZ" sz="2400" dirty="0"/>
              <a:t>(nezávisle na kolizních normách)</a:t>
            </a:r>
          </a:p>
          <a:p>
            <a:pPr algn="just"/>
            <a:r>
              <a:rPr lang="cs-CZ" sz="2400" dirty="0">
                <a:effectLst/>
                <a:latin typeface="Times New Roman" panose="02020603050405020304" pitchFamily="18" charset="0"/>
                <a:ea typeface="Calibri" panose="020F0502020204030204" pitchFamily="34" charset="0"/>
              </a:rPr>
              <a:t>nemohou být změněny nebo nahrazeny cizím právem v rozsahu předmětu jejich právní úpravy</a:t>
            </a:r>
          </a:p>
          <a:p>
            <a:pPr algn="just"/>
            <a:r>
              <a:rPr lang="cs-CZ" sz="2400" dirty="0">
                <a:effectLst/>
                <a:latin typeface="Times New Roman" panose="02020603050405020304" pitchFamily="18" charset="0"/>
                <a:ea typeface="Calibri" panose="020F0502020204030204" pitchFamily="34" charset="0"/>
              </a:rPr>
              <a:t>musí se jich </a:t>
            </a:r>
            <a:r>
              <a:rPr lang="cs-CZ" sz="2400" b="1" dirty="0">
                <a:effectLst/>
                <a:latin typeface="Times New Roman" panose="02020603050405020304" pitchFamily="18" charset="0"/>
                <a:ea typeface="Calibri" panose="020F0502020204030204" pitchFamily="34" charset="0"/>
              </a:rPr>
              <a:t>použít vždy</a:t>
            </a:r>
          </a:p>
          <a:p>
            <a:pPr algn="just"/>
            <a:r>
              <a:rPr lang="cs-CZ" sz="2400" dirty="0">
                <a:effectLst/>
                <a:latin typeface="Times New Roman" panose="02020603050405020304" pitchFamily="18" charset="0"/>
                <a:ea typeface="Calibri" panose="020F0502020204030204" pitchFamily="34" charset="0"/>
              </a:rPr>
              <a:t>sledují </a:t>
            </a:r>
            <a:r>
              <a:rPr lang="cs-CZ" sz="2400" b="1" dirty="0">
                <a:effectLst/>
                <a:latin typeface="Times New Roman" panose="02020603050405020304" pitchFamily="18" charset="0"/>
                <a:ea typeface="Calibri" panose="020F0502020204030204" pitchFamily="34" charset="0"/>
              </a:rPr>
              <a:t>veřejný zájem </a:t>
            </a:r>
            <a:r>
              <a:rPr lang="cs-CZ" sz="2400" dirty="0">
                <a:effectLst/>
                <a:latin typeface="Times New Roman" panose="02020603050405020304" pitchFamily="18" charset="0"/>
                <a:ea typeface="Calibri" panose="020F0502020204030204" pitchFamily="34" charset="0"/>
              </a:rPr>
              <a:t>státu</a:t>
            </a:r>
          </a:p>
          <a:p>
            <a:pPr algn="just"/>
            <a:r>
              <a:rPr lang="cs-CZ" sz="2400" dirty="0">
                <a:latin typeface="Times New Roman" panose="02020603050405020304" pitchFamily="18" charset="0"/>
                <a:ea typeface="Calibri" panose="020F0502020204030204" pitchFamily="34" charset="0"/>
              </a:rPr>
              <a:t>upravují </a:t>
            </a:r>
            <a:r>
              <a:rPr lang="cs-CZ" sz="2400" b="1" dirty="0">
                <a:latin typeface="Times New Roman" panose="02020603050405020304" pitchFamily="18" charset="0"/>
                <a:ea typeface="Calibri" panose="020F0502020204030204" pitchFamily="34" charset="0"/>
              </a:rPr>
              <a:t>vztah jedince a státu </a:t>
            </a:r>
            <a:r>
              <a:rPr lang="cs-CZ" sz="2400" dirty="0">
                <a:latin typeface="Times New Roman" panose="02020603050405020304" pitchFamily="18" charset="0"/>
                <a:ea typeface="Calibri" panose="020F0502020204030204" pitchFamily="34" charset="0"/>
              </a:rPr>
              <a:t>– mají zpravidla veřejnoprávní charakter</a:t>
            </a:r>
          </a:p>
          <a:p>
            <a:pPr algn="just"/>
            <a:r>
              <a:rPr lang="cs-CZ" sz="2400" b="1" dirty="0">
                <a:effectLst/>
                <a:latin typeface="Times New Roman" panose="02020603050405020304" pitchFamily="18" charset="0"/>
                <a:ea typeface="Calibri" panose="020F0502020204030204" pitchFamily="34" charset="0"/>
              </a:rPr>
              <a:t>normy ústavního, správního, finančního, trestního práva, normy regulující hospodářské styky se zahraničím</a:t>
            </a:r>
            <a:endParaRPr lang="cs-CZ" sz="2400" dirty="0">
              <a:effectLst/>
              <a:latin typeface="Times New Roman" panose="02020603050405020304" pitchFamily="18" charset="0"/>
              <a:ea typeface="Calibri" panose="020F0502020204030204" pitchFamily="34" charset="0"/>
            </a:endParaRPr>
          </a:p>
          <a:p>
            <a:endParaRPr lang="cs-CZ" sz="2400" dirty="0">
              <a:latin typeface="Times New Roman" panose="02020603050405020304" pitchFamily="18" charset="0"/>
              <a:ea typeface="Calibri" panose="020F0502020204030204" pitchFamily="34" charset="0"/>
            </a:endParaRPr>
          </a:p>
          <a:p>
            <a:endParaRPr lang="cs-CZ" dirty="0"/>
          </a:p>
        </p:txBody>
      </p:sp>
    </p:spTree>
    <p:extLst>
      <p:ext uri="{BB962C8B-B14F-4D97-AF65-F5344CB8AC3E}">
        <p14:creationId xmlns:p14="http://schemas.microsoft.com/office/powerpoint/2010/main" val="660643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86DFA0A-B35A-49E8-B6E9-20E6E1EC6E68}"/>
              </a:ext>
            </a:extLst>
          </p:cNvPr>
          <p:cNvSpPr>
            <a:spLocks noGrp="1"/>
          </p:cNvSpPr>
          <p:nvPr>
            <p:ph type="title"/>
          </p:nvPr>
        </p:nvSpPr>
        <p:spPr>
          <a:xfrm>
            <a:off x="1534696" y="479395"/>
            <a:ext cx="9520158" cy="912260"/>
          </a:xfrm>
        </p:spPr>
        <p:txBody>
          <a:bodyPr/>
          <a:lstStyle/>
          <a:p>
            <a:r>
              <a:rPr lang="cs-CZ" b="1" dirty="0"/>
              <a:t>IMPERATIVNÍ NORMY - příklady</a:t>
            </a:r>
            <a:endParaRPr lang="cs-CZ" dirty="0"/>
          </a:p>
        </p:txBody>
      </p:sp>
      <p:sp>
        <p:nvSpPr>
          <p:cNvPr id="3" name="Zástupný obsah 2">
            <a:extLst>
              <a:ext uri="{FF2B5EF4-FFF2-40B4-BE49-F238E27FC236}">
                <a16:creationId xmlns:a16="http://schemas.microsoft.com/office/drawing/2014/main" id="{1176D6C7-E80D-40DF-9A3C-F353DA12C27C}"/>
              </a:ext>
            </a:extLst>
          </p:cNvPr>
          <p:cNvSpPr>
            <a:spLocks noGrp="1"/>
          </p:cNvSpPr>
          <p:nvPr>
            <p:ph idx="1"/>
          </p:nvPr>
        </p:nvSpPr>
        <p:spPr>
          <a:xfrm>
            <a:off x="1534696" y="1464816"/>
            <a:ext cx="9520158" cy="4651899"/>
          </a:xfrm>
        </p:spPr>
        <p:txBody>
          <a:bodyPr>
            <a:normAutofit fontScale="25000" lnSpcReduction="20000"/>
          </a:bodyPr>
          <a:lstStyle/>
          <a:p>
            <a:r>
              <a:rPr lang="cs-CZ" sz="9600" dirty="0">
                <a:latin typeface="Times New Roman" panose="02020603050405020304" pitchFamily="18" charset="0"/>
                <a:ea typeface="Calibri" panose="020F0502020204030204" pitchFamily="34" charset="0"/>
              </a:rPr>
              <a:t>z</a:t>
            </a:r>
            <a:r>
              <a:rPr lang="cs-CZ" sz="9600" dirty="0">
                <a:effectLst/>
                <a:latin typeface="Times New Roman" panose="02020603050405020304" pitchFamily="18" charset="0"/>
                <a:ea typeface="Calibri" panose="020F0502020204030204" pitchFamily="34" charset="0"/>
              </a:rPr>
              <a:t>ákazy vývozů/dovozů či provádění určitých operací v rámci zahraničního obchodu</a:t>
            </a:r>
          </a:p>
          <a:p>
            <a:r>
              <a:rPr lang="cs-CZ" sz="9600" dirty="0">
                <a:effectLst/>
                <a:latin typeface="Times New Roman" panose="02020603050405020304" pitchFamily="18" charset="0"/>
                <a:ea typeface="Calibri" panose="020F0502020204030204" pitchFamily="34" charset="0"/>
              </a:rPr>
              <a:t>antikorupční legislativa </a:t>
            </a:r>
          </a:p>
          <a:p>
            <a:r>
              <a:rPr lang="cs-CZ" sz="9600" dirty="0">
                <a:effectLst/>
                <a:latin typeface="Times New Roman" panose="02020603050405020304" pitchFamily="18" charset="0"/>
                <a:ea typeface="Calibri" panose="020F0502020204030204" pitchFamily="34" charset="0"/>
              </a:rPr>
              <a:t>legislativa na ochranu a zabezpečení volné soutěže</a:t>
            </a:r>
          </a:p>
          <a:p>
            <a:r>
              <a:rPr lang="cs-CZ" sz="9600" dirty="0">
                <a:effectLst/>
                <a:latin typeface="Times New Roman" panose="02020603050405020304" pitchFamily="18" charset="0"/>
                <a:ea typeface="Calibri" panose="020F0502020204030204" pitchFamily="34" charset="0"/>
              </a:rPr>
              <a:t>normy upravující veřejné zakázky </a:t>
            </a:r>
          </a:p>
          <a:p>
            <a:r>
              <a:rPr lang="cs-CZ" sz="9600" dirty="0">
                <a:effectLst/>
                <a:latin typeface="Times New Roman" panose="02020603050405020304" pitchFamily="18" charset="0"/>
                <a:ea typeface="Calibri" panose="020F0502020204030204" pitchFamily="34" charset="0"/>
              </a:rPr>
              <a:t>měnové a devizové předpisy</a:t>
            </a:r>
          </a:p>
          <a:p>
            <a:r>
              <a:rPr lang="cs-CZ" sz="9600" dirty="0">
                <a:effectLst/>
                <a:latin typeface="Times New Roman" panose="02020603050405020304" pitchFamily="18" charset="0"/>
                <a:ea typeface="Calibri" panose="020F0502020204030204" pitchFamily="34" charset="0"/>
              </a:rPr>
              <a:t>technické a hygienické normy </a:t>
            </a:r>
          </a:p>
          <a:p>
            <a:r>
              <a:rPr lang="cs-CZ" sz="9600" dirty="0">
                <a:effectLst/>
                <a:latin typeface="Times New Roman" panose="02020603050405020304" pitchFamily="18" charset="0"/>
                <a:ea typeface="Calibri" panose="020F0502020204030204" pitchFamily="34" charset="0"/>
              </a:rPr>
              <a:t>normy na ochranu životního prostředí</a:t>
            </a:r>
          </a:p>
          <a:p>
            <a:r>
              <a:rPr lang="en-GB" sz="9600" dirty="0" err="1">
                <a:effectLst/>
                <a:latin typeface="Times New Roman" panose="02020603050405020304" pitchFamily="18" charset="0"/>
                <a:ea typeface="Calibri" panose="020F0502020204030204" pitchFamily="34" charset="0"/>
              </a:rPr>
              <a:t>normy</a:t>
            </a:r>
            <a:r>
              <a:rPr lang="en-GB" sz="9600" dirty="0">
                <a:effectLst/>
                <a:latin typeface="Times New Roman" panose="02020603050405020304" pitchFamily="18" charset="0"/>
                <a:ea typeface="Calibri" panose="020F0502020204030204" pitchFamily="34" charset="0"/>
              </a:rPr>
              <a:t> </a:t>
            </a:r>
            <a:r>
              <a:rPr lang="en-GB" sz="9600" dirty="0" err="1">
                <a:effectLst/>
                <a:latin typeface="Times New Roman" panose="02020603050405020304" pitchFamily="18" charset="0"/>
                <a:ea typeface="Calibri" panose="020F0502020204030204" pitchFamily="34" charset="0"/>
              </a:rPr>
              <a:t>na</a:t>
            </a:r>
            <a:r>
              <a:rPr lang="en-GB" sz="9600" dirty="0">
                <a:effectLst/>
                <a:latin typeface="Times New Roman" panose="02020603050405020304" pitchFamily="18" charset="0"/>
                <a:ea typeface="Calibri" panose="020F0502020204030204" pitchFamily="34" charset="0"/>
              </a:rPr>
              <a:t> </a:t>
            </a:r>
            <a:r>
              <a:rPr lang="en-GB" sz="9600" dirty="0" err="1">
                <a:effectLst/>
                <a:latin typeface="Times New Roman" panose="02020603050405020304" pitchFamily="18" charset="0"/>
                <a:ea typeface="Calibri" panose="020F0502020204030204" pitchFamily="34" charset="0"/>
              </a:rPr>
              <a:t>ochranu</a:t>
            </a:r>
            <a:r>
              <a:rPr lang="en-GB" sz="9600" dirty="0">
                <a:effectLst/>
                <a:latin typeface="Times New Roman" panose="02020603050405020304" pitchFamily="18" charset="0"/>
                <a:ea typeface="Calibri" panose="020F0502020204030204" pitchFamily="34" charset="0"/>
              </a:rPr>
              <a:t> </a:t>
            </a:r>
            <a:r>
              <a:rPr lang="en-GB" sz="9600" dirty="0" err="1">
                <a:effectLst/>
                <a:latin typeface="Times New Roman" panose="02020603050405020304" pitchFamily="18" charset="0"/>
                <a:ea typeface="Calibri" panose="020F0502020204030204" pitchFamily="34" charset="0"/>
              </a:rPr>
              <a:t>spotřebitele</a:t>
            </a:r>
            <a:r>
              <a:rPr lang="en-GB" sz="9600" dirty="0">
                <a:effectLst/>
                <a:latin typeface="Times New Roman" panose="02020603050405020304" pitchFamily="18" charset="0"/>
                <a:ea typeface="Calibri" panose="020F0502020204030204" pitchFamily="34" charset="0"/>
              </a:rPr>
              <a:t> </a:t>
            </a:r>
            <a:endParaRPr lang="cs-CZ" sz="9600" dirty="0">
              <a:effectLst/>
              <a:latin typeface="Times New Roman" panose="02020603050405020304" pitchFamily="18" charset="0"/>
              <a:ea typeface="Calibri" panose="020F0502020204030204" pitchFamily="34" charset="0"/>
            </a:endParaRPr>
          </a:p>
          <a:p>
            <a:r>
              <a:rPr lang="cs-CZ" sz="9600" dirty="0">
                <a:effectLst/>
                <a:latin typeface="Times New Roman" panose="02020603050405020304" pitchFamily="18" charset="0"/>
                <a:ea typeface="Calibri" panose="020F0502020204030204" pitchFamily="34" charset="0"/>
              </a:rPr>
              <a:t>normy na ochranu</a:t>
            </a:r>
            <a:r>
              <a:rPr lang="en-GB" sz="9600" dirty="0">
                <a:effectLst/>
                <a:latin typeface="Times New Roman" panose="02020603050405020304" pitchFamily="18" charset="0"/>
                <a:ea typeface="Calibri" panose="020F0502020204030204" pitchFamily="34" charset="0"/>
              </a:rPr>
              <a:t> </a:t>
            </a:r>
            <a:r>
              <a:rPr lang="en-GB" sz="9600" dirty="0" err="1">
                <a:effectLst/>
                <a:latin typeface="Times New Roman" panose="02020603050405020304" pitchFamily="18" charset="0"/>
                <a:ea typeface="Calibri" panose="020F0502020204030204" pitchFamily="34" charset="0"/>
              </a:rPr>
              <a:t>zaměst­nance</a:t>
            </a:r>
            <a:endParaRPr lang="cs-CZ" sz="9600" dirty="0">
              <a:effectLst/>
              <a:latin typeface="Times New Roman" panose="02020603050405020304" pitchFamily="18" charset="0"/>
              <a:ea typeface="Calibri" panose="020F0502020204030204" pitchFamily="34" charset="0"/>
            </a:endParaRPr>
          </a:p>
          <a:p>
            <a:endParaRPr lang="cs-CZ" dirty="0"/>
          </a:p>
        </p:txBody>
      </p:sp>
    </p:spTree>
    <p:extLst>
      <p:ext uri="{BB962C8B-B14F-4D97-AF65-F5344CB8AC3E}">
        <p14:creationId xmlns:p14="http://schemas.microsoft.com/office/powerpoint/2010/main" val="3523361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6DC254-2EA3-4B1C-B6C3-7BE3A1E022FC}"/>
              </a:ext>
            </a:extLst>
          </p:cNvPr>
          <p:cNvSpPr>
            <a:spLocks noGrp="1"/>
          </p:cNvSpPr>
          <p:nvPr>
            <p:ph type="title"/>
          </p:nvPr>
        </p:nvSpPr>
        <p:spPr>
          <a:xfrm>
            <a:off x="1534696" y="804519"/>
            <a:ext cx="9520158" cy="855605"/>
          </a:xfrm>
        </p:spPr>
        <p:txBody>
          <a:bodyPr/>
          <a:lstStyle/>
          <a:p>
            <a:r>
              <a:rPr lang="cs-CZ" b="1" dirty="0"/>
              <a:t>IMPERATIVNÍ NORMY</a:t>
            </a:r>
            <a:endParaRPr lang="cs-CZ" dirty="0"/>
          </a:p>
        </p:txBody>
      </p:sp>
      <p:sp>
        <p:nvSpPr>
          <p:cNvPr id="3" name="Zástupný obsah 2">
            <a:extLst>
              <a:ext uri="{FF2B5EF4-FFF2-40B4-BE49-F238E27FC236}">
                <a16:creationId xmlns:a16="http://schemas.microsoft.com/office/drawing/2014/main" id="{C8574053-7A3C-4F39-956A-39CBB4D2E27F}"/>
              </a:ext>
            </a:extLst>
          </p:cNvPr>
          <p:cNvSpPr>
            <a:spLocks noGrp="1"/>
          </p:cNvSpPr>
          <p:nvPr>
            <p:ph idx="1"/>
          </p:nvPr>
        </p:nvSpPr>
        <p:spPr>
          <a:xfrm>
            <a:off x="1534696" y="1864812"/>
            <a:ext cx="9520158" cy="4188669"/>
          </a:xfrm>
        </p:spPr>
        <p:txBody>
          <a:bodyPr/>
          <a:lstStyle/>
          <a:p>
            <a:pPr algn="just"/>
            <a:r>
              <a:rPr lang="cs-CZ" sz="2800" u="sng" dirty="0">
                <a:effectLst/>
                <a:latin typeface="Times New Roman" panose="02020603050405020304" pitchFamily="18" charset="0"/>
                <a:ea typeface="Calibri" panose="020F0502020204030204" pitchFamily="34" charset="0"/>
              </a:rPr>
              <a:t>neupravují práva a povinnosti</a:t>
            </a:r>
            <a:r>
              <a:rPr lang="cs-CZ" sz="2800" dirty="0">
                <a:effectLst/>
                <a:latin typeface="Times New Roman" panose="02020603050405020304" pitchFamily="18" charset="0"/>
                <a:ea typeface="Calibri" panose="020F0502020204030204" pitchFamily="34" charset="0"/>
              </a:rPr>
              <a:t> účastníků soukromoprávních vztahů   		</a:t>
            </a:r>
            <a:r>
              <a:rPr lang="cs-CZ" sz="2800" u="sng" dirty="0">
                <a:effectLst/>
                <a:latin typeface="Times New Roman" panose="02020603050405020304" pitchFamily="18" charset="0"/>
                <a:ea typeface="Calibri" panose="020F0502020204030204" pitchFamily="34" charset="0"/>
              </a:rPr>
              <a:t>ale</a:t>
            </a:r>
          </a:p>
          <a:p>
            <a:pPr algn="just"/>
            <a:r>
              <a:rPr lang="cs-CZ" sz="2800" u="sng" dirty="0">
                <a:effectLst/>
                <a:latin typeface="Times New Roman" panose="02020603050405020304" pitchFamily="18" charset="0"/>
                <a:ea typeface="Calibri" panose="020F0502020204030204" pitchFamily="34" charset="0"/>
              </a:rPr>
              <a:t>jejich použití</a:t>
            </a:r>
            <a:r>
              <a:rPr lang="cs-CZ" sz="2800" dirty="0">
                <a:effectLst/>
                <a:latin typeface="Times New Roman" panose="02020603050405020304" pitchFamily="18" charset="0"/>
                <a:ea typeface="Calibri" panose="020F0502020204030204" pitchFamily="34" charset="0"/>
              </a:rPr>
              <a:t> může mít </a:t>
            </a:r>
            <a:r>
              <a:rPr lang="cs-CZ" sz="2800" u="sng" dirty="0">
                <a:effectLst/>
                <a:latin typeface="Times New Roman" panose="02020603050405020304" pitchFamily="18" charset="0"/>
                <a:ea typeface="Calibri" panose="020F0502020204030204" pitchFamily="34" charset="0"/>
              </a:rPr>
              <a:t>důsledky</a:t>
            </a:r>
            <a:r>
              <a:rPr lang="cs-CZ" sz="2800" dirty="0">
                <a:effectLst/>
                <a:latin typeface="Times New Roman" panose="02020603050405020304" pitchFamily="18" charset="0"/>
                <a:ea typeface="Calibri" panose="020F0502020204030204" pitchFamily="34" charset="0"/>
              </a:rPr>
              <a:t> pro právní postavení účastníků soukromoprávních vztahů s mezinárodním prvkem – např. neplatnost právního jednání nebo nemožnost plnění</a:t>
            </a:r>
          </a:p>
          <a:p>
            <a:pPr algn="just"/>
            <a:r>
              <a:rPr lang="cs-CZ" sz="2800" dirty="0">
                <a:solidFill>
                  <a:srgbClr val="C00000"/>
                </a:solidFill>
                <a:effectLst/>
                <a:latin typeface="Times New Roman" panose="02020603050405020304" pitchFamily="18" charset="0"/>
                <a:ea typeface="Calibri" panose="020F0502020204030204" pitchFamily="34" charset="0"/>
              </a:rPr>
              <a:t>účinkům imperativních norem se nelze vyhnout ani volbou zahraničního práva!</a:t>
            </a:r>
          </a:p>
          <a:p>
            <a:pPr algn="just"/>
            <a:endParaRPr lang="cs-CZ" sz="2800" dirty="0">
              <a:effectLst/>
              <a:latin typeface="Times New Roman" panose="02020603050405020304" pitchFamily="18" charset="0"/>
              <a:ea typeface="Calibri" panose="020F0502020204030204" pitchFamily="34" charset="0"/>
            </a:endParaRPr>
          </a:p>
          <a:p>
            <a:pPr algn="just"/>
            <a:endParaRPr lang="cs-CZ" sz="1800" dirty="0">
              <a:effectLst/>
              <a:latin typeface="Times New Roman" panose="02020603050405020304" pitchFamily="18" charset="0"/>
              <a:ea typeface="Calibri" panose="020F0502020204030204" pitchFamily="34" charset="0"/>
            </a:endParaRPr>
          </a:p>
          <a:p>
            <a:pPr algn="just"/>
            <a:endParaRPr lang="cs-CZ" sz="1800" dirty="0">
              <a:effectLst/>
              <a:latin typeface="Times New Roman" panose="02020603050405020304" pitchFamily="18" charset="0"/>
              <a:ea typeface="Calibri" panose="020F0502020204030204" pitchFamily="34" charset="0"/>
            </a:endParaRPr>
          </a:p>
          <a:p>
            <a:pPr algn="just"/>
            <a:endParaRPr lang="cs-CZ" sz="1800" dirty="0">
              <a:effectLst/>
              <a:latin typeface="Times New Roman" panose="02020603050405020304" pitchFamily="18" charset="0"/>
              <a:ea typeface="Calibri" panose="020F0502020204030204" pitchFamily="34" charset="0"/>
            </a:endParaRPr>
          </a:p>
          <a:p>
            <a:endParaRPr lang="cs-CZ" sz="1800" dirty="0">
              <a:effectLst/>
              <a:latin typeface="Times New Roman" panose="02020603050405020304" pitchFamily="18" charset="0"/>
              <a:ea typeface="Calibri" panose="020F0502020204030204" pitchFamily="34" charset="0"/>
            </a:endParaRPr>
          </a:p>
          <a:p>
            <a:endParaRPr lang="cs-CZ" dirty="0"/>
          </a:p>
        </p:txBody>
      </p:sp>
    </p:spTree>
    <p:extLst>
      <p:ext uri="{BB962C8B-B14F-4D97-AF65-F5344CB8AC3E}">
        <p14:creationId xmlns:p14="http://schemas.microsoft.com/office/powerpoint/2010/main" val="238045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85CD175-78A5-4C06-94BF-1C2D9F4B9563}"/>
              </a:ext>
            </a:extLst>
          </p:cNvPr>
          <p:cNvSpPr>
            <a:spLocks noGrp="1"/>
          </p:cNvSpPr>
          <p:nvPr>
            <p:ph type="title"/>
          </p:nvPr>
        </p:nvSpPr>
        <p:spPr>
          <a:xfrm>
            <a:off x="1694495" y="639193"/>
            <a:ext cx="9520158" cy="701335"/>
          </a:xfrm>
        </p:spPr>
        <p:txBody>
          <a:bodyPr>
            <a:normAutofit/>
          </a:bodyPr>
          <a:lstStyle/>
          <a:p>
            <a:r>
              <a:rPr lang="cs-CZ" sz="3600" b="1" dirty="0">
                <a:solidFill>
                  <a:srgbClr val="669900"/>
                </a:solidFill>
                <a:effectLst/>
                <a:latin typeface="Times New Roman" panose="02020603050405020304" pitchFamily="18" charset="0"/>
                <a:ea typeface="Calibri" panose="020F0502020204030204" pitchFamily="34" charset="0"/>
                <a:cs typeface="Times New Roman" panose="02020603050405020304" pitchFamily="18" charset="0"/>
              </a:rPr>
              <a:t>IMPERATIVNÍ NORMY – znaky</a:t>
            </a:r>
            <a:endParaRPr lang="cs-CZ" sz="3600" b="1" dirty="0"/>
          </a:p>
        </p:txBody>
      </p:sp>
      <p:sp>
        <p:nvSpPr>
          <p:cNvPr id="3" name="Zástupný obsah 2">
            <a:extLst>
              <a:ext uri="{FF2B5EF4-FFF2-40B4-BE49-F238E27FC236}">
                <a16:creationId xmlns:a16="http://schemas.microsoft.com/office/drawing/2014/main" id="{9124719B-7664-4D4F-B75E-9F53B1DE98F4}"/>
              </a:ext>
            </a:extLst>
          </p:cNvPr>
          <p:cNvSpPr>
            <a:spLocks noGrp="1"/>
          </p:cNvSpPr>
          <p:nvPr>
            <p:ph idx="1"/>
          </p:nvPr>
        </p:nvSpPr>
        <p:spPr>
          <a:xfrm>
            <a:off x="1534696" y="1606858"/>
            <a:ext cx="9520158" cy="4611949"/>
          </a:xfrm>
        </p:spPr>
        <p:txBody>
          <a:bodyPr>
            <a:normAutofit fontScale="92500" lnSpcReduction="10000"/>
          </a:bodyPr>
          <a:lstStyle/>
          <a:p>
            <a:pPr marL="342900" marR="0" lvl="0" indent="-342900" algn="just">
              <a:lnSpc>
                <a:spcPct val="150000"/>
              </a:lnSpc>
              <a:spcBef>
                <a:spcPts val="0"/>
              </a:spcBef>
              <a:spcAft>
                <a:spcPts val="0"/>
              </a:spcAft>
              <a:buFont typeface="+mj-lt"/>
              <a:buAutoNum type="alphaLcParenR"/>
            </a:pP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Předmět - veřejné zájmy státu = zájmy týkající se jeho politického, společenského a hospodářského uspořádání</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lphaLcParenR"/>
            </a:pP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Povinnost použití - na jakoukoliv situaci, i tu, která překračuje hranice státu</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lphaLcParenR"/>
            </a:pP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Povinnost použití - bez ohledu na rozhodné právo</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lphaLcParenR"/>
            </a:pP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Neregulují přímo právní vztah, ale zásadním způsobem jej ovlivňují</a:t>
            </a:r>
          </a:p>
          <a:p>
            <a:pPr marL="342900" marR="0" lvl="0" indent="-342900" algn="just">
              <a:lnSpc>
                <a:spcPct val="150000"/>
              </a:lnSpc>
              <a:spcBef>
                <a:spcPts val="0"/>
              </a:spcBef>
              <a:spcAft>
                <a:spcPts val="0"/>
              </a:spcAft>
              <a:buFont typeface="+mj-lt"/>
              <a:buAutoNum type="alphaLcParenR"/>
            </a:pPr>
            <a:r>
              <a:rPr lang="cs-CZ" sz="2800" dirty="0">
                <a:latin typeface="Times New Roman" panose="02020603050405020304" pitchFamily="18" charset="0"/>
                <a:ea typeface="Calibri" panose="020F0502020204030204" pitchFamily="34" charset="0"/>
                <a:cs typeface="Times New Roman" panose="02020603050405020304" pitchFamily="18" charset="0"/>
              </a:rPr>
              <a:t>S</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tanoví povinnost vyplývající z veřejného zájmu, nikoliv povinnost vůči druhé straně soukromoprávního vztahu</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117020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37646E-6710-47FD-A4E3-EB65121D2A3C}"/>
              </a:ext>
            </a:extLst>
          </p:cNvPr>
          <p:cNvSpPr>
            <a:spLocks noGrp="1"/>
          </p:cNvSpPr>
          <p:nvPr>
            <p:ph type="title"/>
          </p:nvPr>
        </p:nvSpPr>
        <p:spPr>
          <a:xfrm>
            <a:off x="1534696" y="804519"/>
            <a:ext cx="9520158" cy="695807"/>
          </a:xfrm>
        </p:spPr>
        <p:txBody>
          <a:bodyPr/>
          <a:lstStyle/>
          <a:p>
            <a:r>
              <a:rPr lang="cs-CZ" sz="3200" b="1" dirty="0">
                <a:solidFill>
                  <a:srgbClr val="669900"/>
                </a:solidFill>
                <a:effectLst/>
                <a:latin typeface="Times New Roman" panose="02020603050405020304" pitchFamily="18" charset="0"/>
                <a:ea typeface="Calibri" panose="020F0502020204030204" pitchFamily="34" charset="0"/>
                <a:cs typeface="Times New Roman" panose="02020603050405020304" pitchFamily="18" charset="0"/>
              </a:rPr>
              <a:t>IMPERATIVNÍ NORMY VS. KOGENTNÍ NORMY</a:t>
            </a:r>
            <a:endParaRPr lang="cs-CZ" dirty="0"/>
          </a:p>
        </p:txBody>
      </p:sp>
      <p:sp>
        <p:nvSpPr>
          <p:cNvPr id="3" name="Zástupný obsah 2">
            <a:extLst>
              <a:ext uri="{FF2B5EF4-FFF2-40B4-BE49-F238E27FC236}">
                <a16:creationId xmlns:a16="http://schemas.microsoft.com/office/drawing/2014/main" id="{543FF099-69AB-4333-AB50-853FC2556A15}"/>
              </a:ext>
            </a:extLst>
          </p:cNvPr>
          <p:cNvSpPr>
            <a:spLocks noGrp="1"/>
          </p:cNvSpPr>
          <p:nvPr>
            <p:ph idx="1"/>
          </p:nvPr>
        </p:nvSpPr>
        <p:spPr>
          <a:xfrm>
            <a:off x="1534696" y="1660124"/>
            <a:ext cx="9520158" cy="4393357"/>
          </a:xfrm>
        </p:spPr>
        <p:txBody>
          <a:bodyPr>
            <a:normAutofit fontScale="92500" lnSpcReduction="10000"/>
          </a:bodyPr>
          <a:lstStyle/>
          <a:p>
            <a:pPr marL="0" indent="0" algn="just">
              <a:buNone/>
            </a:pPr>
            <a:r>
              <a:rPr lang="cs-CZ" sz="3200" b="1" dirty="0">
                <a:effectLst/>
                <a:latin typeface="Times New Roman" panose="02020603050405020304" pitchFamily="18" charset="0"/>
                <a:ea typeface="Calibri" panose="020F0502020204030204" pitchFamily="34" charset="0"/>
              </a:rPr>
              <a:t>Kogentní normy </a:t>
            </a:r>
            <a:r>
              <a:rPr lang="cs-CZ" sz="3200" dirty="0">
                <a:effectLst/>
                <a:latin typeface="Times New Roman" panose="02020603050405020304" pitchFamily="18" charset="0"/>
                <a:ea typeface="Calibri" panose="020F0502020204030204" pitchFamily="34" charset="0"/>
              </a:rPr>
              <a:t>mohou být nahrazeny normami jiného práva, jestliže se takového práva má použít na daný právní vztah jako práva rozhodného na základě kolizní normy</a:t>
            </a:r>
            <a:r>
              <a:rPr lang="cs-CZ" sz="3200" dirty="0">
                <a:latin typeface="Times New Roman" panose="02020603050405020304" pitchFamily="18" charset="0"/>
                <a:ea typeface="Calibri" panose="020F0502020204030204" pitchFamily="34" charset="0"/>
              </a:rPr>
              <a:t> nebo volby práva.</a:t>
            </a:r>
          </a:p>
          <a:p>
            <a:pPr marL="0" indent="0" algn="just">
              <a:buNone/>
            </a:pPr>
            <a:r>
              <a:rPr lang="cs-CZ" sz="3200" dirty="0">
                <a:latin typeface="Times New Roman" panose="02020603050405020304" pitchFamily="18" charset="0"/>
                <a:ea typeface="Calibri" panose="020F0502020204030204" pitchFamily="34" charset="0"/>
              </a:rPr>
              <a:t>Kogentní normy lze odsunout volbou práva.</a:t>
            </a:r>
          </a:p>
          <a:p>
            <a:pPr marL="0" indent="0" algn="just">
              <a:buNone/>
            </a:pPr>
            <a:r>
              <a:rPr lang="cs-CZ" sz="3200" b="1" dirty="0">
                <a:latin typeface="Times New Roman" panose="02020603050405020304" pitchFamily="18" charset="0"/>
                <a:ea typeface="Calibri" panose="020F0502020204030204" pitchFamily="34" charset="0"/>
              </a:rPr>
              <a:t>I</a:t>
            </a:r>
            <a:r>
              <a:rPr lang="cs-CZ" sz="3200" b="1" dirty="0">
                <a:effectLst/>
                <a:latin typeface="Times New Roman" panose="02020603050405020304" pitchFamily="18" charset="0"/>
                <a:ea typeface="Calibri" panose="020F0502020204030204" pitchFamily="34" charset="0"/>
              </a:rPr>
              <a:t>mperativní normy</a:t>
            </a:r>
            <a:r>
              <a:rPr lang="cs-CZ" sz="3200" dirty="0">
                <a:effectLst/>
                <a:latin typeface="Times New Roman" panose="02020603050405020304" pitchFamily="18" charset="0"/>
                <a:ea typeface="Calibri" panose="020F0502020204030204" pitchFamily="34" charset="0"/>
              </a:rPr>
              <a:t> se použijí vždy bez ohledu na to, kterým právem se řídí daný právní poměr, jejich použití nelze vyloučit.</a:t>
            </a:r>
          </a:p>
          <a:p>
            <a:pPr marL="0" indent="0">
              <a:buNone/>
            </a:pPr>
            <a:endParaRPr lang="cs-CZ" dirty="0"/>
          </a:p>
        </p:txBody>
      </p:sp>
    </p:spTree>
    <p:extLst>
      <p:ext uri="{BB962C8B-B14F-4D97-AF65-F5344CB8AC3E}">
        <p14:creationId xmlns:p14="http://schemas.microsoft.com/office/powerpoint/2010/main" val="3821255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ED1209-74BF-45FB-A438-E097A2D8E66A}"/>
              </a:ext>
            </a:extLst>
          </p:cNvPr>
          <p:cNvSpPr>
            <a:spLocks noGrp="1"/>
          </p:cNvSpPr>
          <p:nvPr>
            <p:ph type="title"/>
          </p:nvPr>
        </p:nvSpPr>
        <p:spPr>
          <a:xfrm>
            <a:off x="1534696" y="804519"/>
            <a:ext cx="9520158" cy="802339"/>
          </a:xfrm>
        </p:spPr>
        <p:txBody>
          <a:bodyPr/>
          <a:lstStyle/>
          <a:p>
            <a:r>
              <a:rPr lang="cs-CZ" b="1" dirty="0">
                <a:solidFill>
                  <a:srgbClr val="669900"/>
                </a:solidFill>
              </a:rPr>
              <a:t>KOGENTNÍ NORMY </a:t>
            </a:r>
          </a:p>
        </p:txBody>
      </p:sp>
      <p:sp>
        <p:nvSpPr>
          <p:cNvPr id="3" name="Zástupný obsah 2">
            <a:extLst>
              <a:ext uri="{FF2B5EF4-FFF2-40B4-BE49-F238E27FC236}">
                <a16:creationId xmlns:a16="http://schemas.microsoft.com/office/drawing/2014/main" id="{F8672913-C1BE-499C-B665-B1D99C7A3ACE}"/>
              </a:ext>
            </a:extLst>
          </p:cNvPr>
          <p:cNvSpPr>
            <a:spLocks noGrp="1"/>
          </p:cNvSpPr>
          <p:nvPr>
            <p:ph idx="1"/>
          </p:nvPr>
        </p:nvSpPr>
        <p:spPr>
          <a:xfrm>
            <a:off x="1534696" y="2015732"/>
            <a:ext cx="9520158" cy="4037749"/>
          </a:xfrm>
        </p:spPr>
        <p:txBody>
          <a:bodyPr>
            <a:normAutofit fontScale="92500"/>
          </a:bodyPr>
          <a:lstStyle/>
          <a:p>
            <a:pPr marL="0" indent="0" algn="just">
              <a:buNone/>
            </a:pPr>
            <a:r>
              <a:rPr lang="cs-CZ" sz="3200" dirty="0"/>
              <a:t>§ 2018 OZ (Ručení)</a:t>
            </a:r>
          </a:p>
          <a:p>
            <a:pPr marL="0" indent="0" algn="just">
              <a:buNone/>
            </a:pPr>
            <a:r>
              <a:rPr lang="cs-CZ" sz="3200" i="1" dirty="0"/>
              <a:t>(1)</a:t>
            </a:r>
            <a:r>
              <a:rPr lang="cs-CZ" sz="3200" dirty="0"/>
              <a:t> Kdo věřiteli prohlásí, že ho uspokojí, jestliže dlužník věřiteli svůj dluh nesplní, stává se dlužníkovým ručitelem. Nepřijme-li věřitel ručitele, nemůže po něm nic žádat.</a:t>
            </a:r>
          </a:p>
          <a:p>
            <a:pPr marL="0" indent="0" algn="just">
              <a:buNone/>
            </a:pPr>
            <a:r>
              <a:rPr lang="cs-CZ" sz="3200" i="1" dirty="0"/>
              <a:t>(2)</a:t>
            </a:r>
            <a:r>
              <a:rPr lang="cs-CZ" sz="3200" dirty="0"/>
              <a:t> Ručitelské prohlášení vyžaduje písemnou formu.</a:t>
            </a:r>
          </a:p>
          <a:p>
            <a:pPr marL="0" indent="0">
              <a:buNone/>
            </a:pPr>
            <a:endParaRPr lang="cs-CZ" dirty="0"/>
          </a:p>
        </p:txBody>
      </p:sp>
    </p:spTree>
    <p:extLst>
      <p:ext uri="{BB962C8B-B14F-4D97-AF65-F5344CB8AC3E}">
        <p14:creationId xmlns:p14="http://schemas.microsoft.com/office/powerpoint/2010/main" val="2979311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A14ED2-3439-44BD-B29D-20DAFD33B546}"/>
              </a:ext>
            </a:extLst>
          </p:cNvPr>
          <p:cNvSpPr>
            <a:spLocks noGrp="1"/>
          </p:cNvSpPr>
          <p:nvPr>
            <p:ph type="title"/>
          </p:nvPr>
        </p:nvSpPr>
        <p:spPr>
          <a:xfrm>
            <a:off x="1534696" y="804520"/>
            <a:ext cx="9520158" cy="740196"/>
          </a:xfrm>
        </p:spPr>
        <p:txBody>
          <a:bodyPr>
            <a:normAutofit/>
          </a:bodyPr>
          <a:lstStyle/>
          <a:p>
            <a:r>
              <a:rPr lang="cs-CZ" b="1" dirty="0">
                <a:solidFill>
                  <a:srgbClr val="669900"/>
                </a:solidFill>
                <a:latin typeface="Times New Roman" panose="02020603050405020304" pitchFamily="18" charset="0"/>
                <a:ea typeface="Calibri" panose="020F0502020204030204" pitchFamily="34" charset="0"/>
              </a:rPr>
              <a:t>R</a:t>
            </a:r>
            <a:r>
              <a:rPr lang="en-GB" b="1" dirty="0" err="1">
                <a:solidFill>
                  <a:srgbClr val="669900"/>
                </a:solidFill>
                <a:effectLst/>
                <a:latin typeface="Times New Roman" panose="02020603050405020304" pitchFamily="18" charset="0"/>
                <a:ea typeface="Calibri" panose="020F0502020204030204" pitchFamily="34" charset="0"/>
              </a:rPr>
              <a:t>ozhodnutí</a:t>
            </a:r>
            <a:r>
              <a:rPr lang="en-GB" b="1" dirty="0">
                <a:solidFill>
                  <a:srgbClr val="669900"/>
                </a:solidFill>
                <a:effectLst/>
                <a:latin typeface="Times New Roman" panose="02020603050405020304" pitchFamily="18" charset="0"/>
                <a:ea typeface="Calibri" panose="020F0502020204030204" pitchFamily="34" charset="0"/>
              </a:rPr>
              <a:t> </a:t>
            </a:r>
            <a:r>
              <a:rPr lang="en-GB" b="1" dirty="0" err="1">
                <a:solidFill>
                  <a:srgbClr val="669900"/>
                </a:solidFill>
                <a:effectLst/>
                <a:latin typeface="Times New Roman" panose="02020603050405020304" pitchFamily="18" charset="0"/>
                <a:ea typeface="Calibri" panose="020F0502020204030204" pitchFamily="34" charset="0"/>
              </a:rPr>
              <a:t>Nejvyššího</a:t>
            </a:r>
            <a:r>
              <a:rPr lang="en-GB" b="1" dirty="0">
                <a:solidFill>
                  <a:srgbClr val="669900"/>
                </a:solidFill>
                <a:effectLst/>
                <a:latin typeface="Times New Roman" panose="02020603050405020304" pitchFamily="18" charset="0"/>
                <a:ea typeface="Calibri" panose="020F0502020204030204" pitchFamily="34" charset="0"/>
              </a:rPr>
              <a:t> </a:t>
            </a:r>
            <a:r>
              <a:rPr lang="en-GB" b="1" dirty="0" err="1">
                <a:solidFill>
                  <a:srgbClr val="669900"/>
                </a:solidFill>
                <a:effectLst/>
                <a:latin typeface="Times New Roman" panose="02020603050405020304" pitchFamily="18" charset="0"/>
                <a:ea typeface="Calibri" panose="020F0502020204030204" pitchFamily="34" charset="0"/>
              </a:rPr>
              <a:t>soudu</a:t>
            </a:r>
            <a:r>
              <a:rPr lang="en-GB" b="1" dirty="0">
                <a:solidFill>
                  <a:srgbClr val="669900"/>
                </a:solidFill>
                <a:effectLst/>
                <a:latin typeface="Times New Roman" panose="02020603050405020304" pitchFamily="18" charset="0"/>
                <a:ea typeface="Calibri" panose="020F0502020204030204" pitchFamily="34" charset="0"/>
              </a:rPr>
              <a:t> ČR </a:t>
            </a:r>
            <a:r>
              <a:rPr lang="cs-CZ" b="1" dirty="0">
                <a:solidFill>
                  <a:srgbClr val="669900"/>
                </a:solidFill>
                <a:effectLst/>
                <a:latin typeface="Times New Roman" panose="02020603050405020304" pitchFamily="18" charset="0"/>
                <a:ea typeface="Calibri" panose="020F0502020204030204" pitchFamily="34" charset="0"/>
              </a:rPr>
              <a:t>- </a:t>
            </a:r>
            <a:r>
              <a:rPr lang="en-GB" b="1" dirty="0">
                <a:solidFill>
                  <a:srgbClr val="669900"/>
                </a:solidFill>
                <a:effectLst/>
                <a:latin typeface="Times New Roman" panose="02020603050405020304" pitchFamily="18" charset="0"/>
                <a:ea typeface="Calibri" panose="020F0502020204030204" pitchFamily="34" charset="0"/>
              </a:rPr>
              <a:t>21 </a:t>
            </a:r>
            <a:r>
              <a:rPr lang="en-GB" b="1" dirty="0" err="1">
                <a:solidFill>
                  <a:srgbClr val="669900"/>
                </a:solidFill>
                <a:effectLst/>
                <a:latin typeface="Times New Roman" panose="02020603050405020304" pitchFamily="18" charset="0"/>
                <a:ea typeface="Calibri" panose="020F0502020204030204" pitchFamily="34" charset="0"/>
              </a:rPr>
              <a:t>Cdo</a:t>
            </a:r>
            <a:r>
              <a:rPr lang="en-GB" b="1" dirty="0">
                <a:solidFill>
                  <a:srgbClr val="669900"/>
                </a:solidFill>
                <a:effectLst/>
                <a:latin typeface="Times New Roman" panose="02020603050405020304" pitchFamily="18" charset="0"/>
                <a:ea typeface="Calibri" panose="020F0502020204030204" pitchFamily="34" charset="0"/>
              </a:rPr>
              <a:t> 4196/2007</a:t>
            </a:r>
            <a:endParaRPr lang="cs-CZ" b="1" dirty="0">
              <a:solidFill>
                <a:srgbClr val="669900"/>
              </a:solidFill>
            </a:endParaRPr>
          </a:p>
        </p:txBody>
      </p:sp>
      <p:sp>
        <p:nvSpPr>
          <p:cNvPr id="3" name="Zástupný obsah 2">
            <a:extLst>
              <a:ext uri="{FF2B5EF4-FFF2-40B4-BE49-F238E27FC236}">
                <a16:creationId xmlns:a16="http://schemas.microsoft.com/office/drawing/2014/main" id="{183877E1-CFDA-4658-BDC8-084372B006BD}"/>
              </a:ext>
            </a:extLst>
          </p:cNvPr>
          <p:cNvSpPr>
            <a:spLocks noGrp="1"/>
          </p:cNvSpPr>
          <p:nvPr>
            <p:ph idx="1"/>
          </p:nvPr>
        </p:nvSpPr>
        <p:spPr>
          <a:xfrm>
            <a:off x="1534696" y="1677880"/>
            <a:ext cx="9520158" cy="3788465"/>
          </a:xfrm>
        </p:spPr>
        <p:txBody>
          <a:bodyPr>
            <a:normAutofit fontScale="92500"/>
          </a:bodyPr>
          <a:lstStyle/>
          <a:p>
            <a:pPr marL="0" indent="0">
              <a:buNone/>
            </a:pPr>
            <a:endParaRPr lang="cs-CZ" sz="1800" dirty="0">
              <a:effectLst/>
              <a:latin typeface="Times New Roman" panose="02020603050405020304" pitchFamily="18" charset="0"/>
              <a:ea typeface="Calibri" panose="020F0502020204030204" pitchFamily="34" charset="0"/>
            </a:endParaRPr>
          </a:p>
          <a:p>
            <a:r>
              <a:rPr lang="en-GB" sz="3200" dirty="0" err="1">
                <a:effectLst/>
                <a:latin typeface="Times New Roman" panose="02020603050405020304" pitchFamily="18" charset="0"/>
                <a:ea typeface="Calibri" panose="020F0502020204030204" pitchFamily="34" charset="0"/>
              </a:rPr>
              <a:t>rozliš</a:t>
            </a:r>
            <a:r>
              <a:rPr lang="cs-CZ" sz="3200" dirty="0" err="1">
                <a:effectLst/>
                <a:latin typeface="Times New Roman" panose="02020603050405020304" pitchFamily="18" charset="0"/>
                <a:ea typeface="Calibri" panose="020F0502020204030204" pitchFamily="34" charset="0"/>
              </a:rPr>
              <a:t>uje</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obvyklé</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kogentní</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normy</a:t>
            </a:r>
            <a:r>
              <a:rPr lang="en-GB" sz="3200" dirty="0">
                <a:effectLst/>
                <a:latin typeface="Times New Roman" panose="02020603050405020304" pitchFamily="18" charset="0"/>
                <a:ea typeface="Calibri" panose="020F0502020204030204" pitchFamily="34" charset="0"/>
              </a:rPr>
              <a:t> od </a:t>
            </a:r>
            <a:r>
              <a:rPr lang="en-GB" sz="3200" dirty="0" err="1">
                <a:effectLst/>
                <a:latin typeface="Times New Roman" panose="02020603050405020304" pitchFamily="18" charset="0"/>
                <a:ea typeface="Calibri" panose="020F0502020204030204" pitchFamily="34" charset="0"/>
              </a:rPr>
              <a:t>norem</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imperativních</a:t>
            </a:r>
            <a:endParaRPr lang="cs-CZ" sz="3200" dirty="0">
              <a:latin typeface="Times New Roman" panose="02020603050405020304" pitchFamily="18" charset="0"/>
              <a:ea typeface="Calibri" panose="020F0502020204030204" pitchFamily="34" charset="0"/>
            </a:endParaRPr>
          </a:p>
          <a:p>
            <a:r>
              <a:rPr lang="en-GB" sz="3200" dirty="0" err="1">
                <a:effectLst/>
                <a:latin typeface="Times New Roman" panose="02020603050405020304" pitchFamily="18" charset="0"/>
                <a:ea typeface="Calibri" panose="020F0502020204030204" pitchFamily="34" charset="0"/>
              </a:rPr>
              <a:t>kogentní</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ustanovení</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českého</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právního</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řádu</a:t>
            </a:r>
            <a:r>
              <a:rPr lang="en-GB" sz="3200" dirty="0">
                <a:effectLst/>
                <a:latin typeface="Times New Roman" panose="02020603050405020304" pitchFamily="18" charset="0"/>
                <a:ea typeface="Calibri" panose="020F0502020204030204" pitchFamily="34" charset="0"/>
              </a:rPr>
              <a:t> - </a:t>
            </a:r>
            <a:r>
              <a:rPr lang="en-GB" sz="3200" dirty="0" err="1">
                <a:effectLst/>
                <a:latin typeface="Times New Roman" panose="02020603050405020304" pitchFamily="18" charset="0"/>
                <a:ea typeface="Calibri" panose="020F0502020204030204" pitchFamily="34" charset="0"/>
              </a:rPr>
              <a:t>zákoníku</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práce</a:t>
            </a:r>
            <a:r>
              <a:rPr lang="en-GB" sz="3200" dirty="0">
                <a:effectLst/>
                <a:latin typeface="Times New Roman" panose="02020603050405020304" pitchFamily="18" charset="0"/>
                <a:ea typeface="Calibri" panose="020F0502020204030204" pitchFamily="34" charset="0"/>
              </a:rPr>
              <a:t> - </a:t>
            </a:r>
            <a:r>
              <a:rPr lang="en-GB" sz="3200" dirty="0" err="1">
                <a:effectLst/>
                <a:latin typeface="Times New Roman" panose="02020603050405020304" pitchFamily="18" charset="0"/>
                <a:ea typeface="Calibri" panose="020F0502020204030204" pitchFamily="34" charset="0"/>
              </a:rPr>
              <a:t>nejsou</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imperativními</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ustanoveními</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kter</a:t>
            </a:r>
            <a:r>
              <a:rPr lang="cs-CZ" sz="3200" dirty="0">
                <a:effectLst/>
                <a:latin typeface="Times New Roman" panose="02020603050405020304" pitchFamily="18" charset="0"/>
                <a:ea typeface="Calibri" panose="020F0502020204030204" pitchFamily="34" charset="0"/>
              </a:rPr>
              <a:t>á</a:t>
            </a:r>
            <a:r>
              <a:rPr lang="en-GB" sz="3200" dirty="0">
                <a:effectLst/>
                <a:latin typeface="Times New Roman" panose="02020603050405020304" pitchFamily="18" charset="0"/>
                <a:ea typeface="Calibri" panose="020F0502020204030204" pitchFamily="34" charset="0"/>
              </a:rPr>
              <a:t> by se </a:t>
            </a:r>
            <a:r>
              <a:rPr lang="en-GB" sz="3200" dirty="0" err="1">
                <a:effectLst/>
                <a:latin typeface="Times New Roman" panose="02020603050405020304" pitchFamily="18" charset="0"/>
                <a:ea typeface="Calibri" panose="020F0502020204030204" pitchFamily="34" charset="0"/>
              </a:rPr>
              <a:t>použil</a:t>
            </a:r>
            <a:r>
              <a:rPr lang="cs-CZ" sz="3200" dirty="0">
                <a:effectLst/>
                <a:latin typeface="Times New Roman" panose="02020603050405020304" pitchFamily="18" charset="0"/>
                <a:ea typeface="Calibri" panose="020F0502020204030204" pitchFamily="34" charset="0"/>
              </a:rPr>
              <a:t>a</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i</a:t>
            </a:r>
            <a:r>
              <a:rPr lang="en-GB" sz="3200" dirty="0">
                <a:effectLst/>
                <a:latin typeface="Times New Roman" panose="02020603050405020304" pitchFamily="18" charset="0"/>
                <a:ea typeface="Calibri" panose="020F0502020204030204" pitchFamily="34" charset="0"/>
              </a:rPr>
              <a:t> v </a:t>
            </a:r>
            <a:r>
              <a:rPr lang="en-GB" sz="3200" dirty="0" err="1">
                <a:effectLst/>
                <a:latin typeface="Times New Roman" panose="02020603050405020304" pitchFamily="18" charset="0"/>
                <a:ea typeface="Calibri" panose="020F0502020204030204" pitchFamily="34" charset="0"/>
              </a:rPr>
              <a:t>případě</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kdy</a:t>
            </a:r>
            <a:r>
              <a:rPr lang="en-GB" sz="3200" dirty="0">
                <a:effectLst/>
                <a:latin typeface="Times New Roman" panose="02020603050405020304" pitchFamily="18" charset="0"/>
                <a:ea typeface="Calibri" panose="020F0502020204030204" pitchFamily="34" charset="0"/>
              </a:rPr>
              <a:t> se </a:t>
            </a:r>
            <a:r>
              <a:rPr lang="en-GB" sz="3200" dirty="0" err="1">
                <a:effectLst/>
                <a:latin typeface="Times New Roman" panose="02020603050405020304" pitchFamily="18" charset="0"/>
                <a:ea typeface="Calibri" panose="020F0502020204030204" pitchFamily="34" charset="0"/>
              </a:rPr>
              <a:t>pracovní</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smlouva</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řídí</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cizím</a:t>
            </a:r>
            <a:r>
              <a:rPr lang="en-GB" sz="3200" dirty="0">
                <a:effectLst/>
                <a:latin typeface="Times New Roman" panose="02020603050405020304" pitchFamily="18" charset="0"/>
                <a:ea typeface="Calibri" panose="020F0502020204030204" pitchFamily="34" charset="0"/>
              </a:rPr>
              <a:t> </a:t>
            </a:r>
            <a:r>
              <a:rPr lang="en-GB" sz="3200" dirty="0" err="1">
                <a:effectLst/>
                <a:latin typeface="Times New Roman" panose="02020603050405020304" pitchFamily="18" charset="0"/>
                <a:ea typeface="Calibri" panose="020F0502020204030204" pitchFamily="34" charset="0"/>
              </a:rPr>
              <a:t>právem</a:t>
            </a:r>
            <a:endParaRPr lang="cs-CZ" sz="3200" dirty="0"/>
          </a:p>
        </p:txBody>
      </p:sp>
    </p:spTree>
    <p:extLst>
      <p:ext uri="{BB962C8B-B14F-4D97-AF65-F5344CB8AC3E}">
        <p14:creationId xmlns:p14="http://schemas.microsoft.com/office/powerpoint/2010/main" val="285522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49CF560-7CBA-4939-9363-AB6C9CE83DA5}"/>
              </a:ext>
            </a:extLst>
          </p:cNvPr>
          <p:cNvSpPr>
            <a:spLocks noGrp="1"/>
          </p:cNvSpPr>
          <p:nvPr>
            <p:ph type="title"/>
          </p:nvPr>
        </p:nvSpPr>
        <p:spPr>
          <a:xfrm>
            <a:off x="1534696" y="656949"/>
            <a:ext cx="9520158" cy="923276"/>
          </a:xfrm>
        </p:spPr>
        <p:txBody>
          <a:bodyPr>
            <a:normAutofit fontScale="90000"/>
          </a:bodyPr>
          <a:lstStyle/>
          <a:p>
            <a:pPr algn="just"/>
            <a:r>
              <a:rPr lang="cs-CZ" b="1" dirty="0">
                <a:solidFill>
                  <a:srgbClr val="002060"/>
                </a:solidFill>
              </a:rPr>
              <a:t>VÝHRADA VEŘEJNÉHO POŘÁDKU A IMPERATIVNÍ NORMY</a:t>
            </a:r>
          </a:p>
        </p:txBody>
      </p:sp>
      <p:sp>
        <p:nvSpPr>
          <p:cNvPr id="3" name="Zástupný obsah 2">
            <a:extLst>
              <a:ext uri="{FF2B5EF4-FFF2-40B4-BE49-F238E27FC236}">
                <a16:creationId xmlns:a16="http://schemas.microsoft.com/office/drawing/2014/main" id="{A0F9F3E4-8A44-45B7-9192-29D2922AA22D}"/>
              </a:ext>
            </a:extLst>
          </p:cNvPr>
          <p:cNvSpPr>
            <a:spLocks noGrp="1"/>
          </p:cNvSpPr>
          <p:nvPr>
            <p:ph idx="1"/>
          </p:nvPr>
        </p:nvSpPr>
        <p:spPr>
          <a:xfrm>
            <a:off x="1534696" y="1491450"/>
            <a:ext cx="9520158" cy="3974896"/>
          </a:xfrm>
        </p:spPr>
        <p:txBody>
          <a:bodyPr>
            <a:noAutofit/>
          </a:bodyPr>
          <a:lstStyle/>
          <a:p>
            <a:pPr marL="0" indent="0" algn="just">
              <a:buNone/>
            </a:pPr>
            <a:r>
              <a:rPr lang="cs-CZ" b="1" dirty="0"/>
              <a:t>Imperativní normy </a:t>
            </a:r>
            <a:r>
              <a:rPr lang="cs-CZ" dirty="0"/>
              <a:t>- </a:t>
            </a:r>
            <a:r>
              <a:rPr lang="cs-CZ" dirty="0">
                <a:effectLst/>
                <a:latin typeface="Times New Roman" panose="02020603050405020304" pitchFamily="18" charset="0"/>
                <a:ea typeface="Calibri" panose="020F0502020204030204" pitchFamily="34" charset="0"/>
              </a:rPr>
              <a:t>aplikujeme je ještě předtím, než určíme a použijeme rozhodné právo.</a:t>
            </a:r>
          </a:p>
          <a:p>
            <a:pPr marL="0" indent="0" algn="just">
              <a:buNone/>
            </a:pPr>
            <a:r>
              <a:rPr lang="cs-CZ" b="1" dirty="0">
                <a:latin typeface="Times New Roman" panose="02020603050405020304" pitchFamily="18" charset="0"/>
              </a:rPr>
              <a:t>Výhrada veřejného pořádku (§ 4 ZMPS) </a:t>
            </a:r>
            <a:r>
              <a:rPr lang="cs-CZ" dirty="0">
                <a:latin typeface="Times New Roman" panose="02020603050405020304" pitchFamily="18" charset="0"/>
              </a:rPr>
              <a:t>– </a:t>
            </a:r>
            <a:r>
              <a:rPr lang="en-GB" dirty="0" err="1">
                <a:effectLst/>
                <a:latin typeface="Times New Roman" panose="02020603050405020304" pitchFamily="18" charset="0"/>
                <a:ea typeface="Calibri" panose="020F0502020204030204" pitchFamily="34" charset="0"/>
              </a:rPr>
              <a:t>uplatní</a:t>
            </a:r>
            <a:r>
              <a:rPr lang="en-GB" dirty="0">
                <a:effectLst/>
                <a:latin typeface="Times New Roman" panose="02020603050405020304" pitchFamily="18" charset="0"/>
                <a:ea typeface="Calibri" panose="020F0502020204030204" pitchFamily="34" charset="0"/>
              </a:rPr>
              <a:t> </a:t>
            </a:r>
            <a:r>
              <a:rPr lang="cs-CZ" dirty="0">
                <a:effectLst/>
                <a:latin typeface="Times New Roman" panose="02020603050405020304" pitchFamily="18" charset="0"/>
                <a:ea typeface="Calibri" panose="020F0502020204030204" pitchFamily="34" charset="0"/>
              </a:rPr>
              <a:t>se </a:t>
            </a:r>
            <a:r>
              <a:rPr lang="en-GB" dirty="0" err="1">
                <a:effectLst/>
                <a:latin typeface="Times New Roman" panose="02020603050405020304" pitchFamily="18" charset="0"/>
                <a:ea typeface="Calibri" panose="020F0502020204030204" pitchFamily="34" charset="0"/>
              </a:rPr>
              <a:t>až</a:t>
            </a:r>
            <a:r>
              <a:rPr lang="en-GB" dirty="0">
                <a:effectLst/>
                <a:latin typeface="Times New Roman" panose="02020603050405020304" pitchFamily="18" charset="0"/>
                <a:ea typeface="Calibri" panose="020F0502020204030204" pitchFamily="34" charset="0"/>
              </a:rPr>
              <a:t> </a:t>
            </a:r>
            <a:r>
              <a:rPr lang="cs-CZ" dirty="0">
                <a:effectLst/>
                <a:latin typeface="Times New Roman" panose="02020603050405020304" pitchFamily="18" charset="0"/>
                <a:ea typeface="Calibri" panose="020F0502020204030204" pitchFamily="34" charset="0"/>
              </a:rPr>
              <a:t>poté</a:t>
            </a:r>
            <a:r>
              <a:rPr lang="en-GB" dirty="0">
                <a:effectLst/>
                <a:latin typeface="Times New Roman" panose="02020603050405020304" pitchFamily="18" charset="0"/>
                <a:ea typeface="Calibri" panose="020F0502020204030204" pitchFamily="34" charset="0"/>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kdy</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kolizní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norma</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určí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jako</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rozhodné</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cizí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právo</a:t>
            </a:r>
            <a:r>
              <a:rPr lang="en-GB" dirty="0">
                <a:solidFill>
                  <a:srgbClr val="000000"/>
                </a:solidFill>
                <a:effectLst/>
                <a:latin typeface="Times New Roman" panose="02020603050405020304" pitchFamily="18" charset="0"/>
                <a:ea typeface="Calibri" panose="020F0502020204030204" pitchFamily="34" charset="0"/>
                <a:cs typeface="Tiempos Text Regular"/>
              </a:rPr>
              <a:t>, a </a:t>
            </a:r>
            <a:r>
              <a:rPr lang="en-GB" dirty="0" err="1">
                <a:solidFill>
                  <a:srgbClr val="000000"/>
                </a:solidFill>
                <a:effectLst/>
                <a:latin typeface="Times New Roman" panose="02020603050405020304" pitchFamily="18" charset="0"/>
                <a:ea typeface="Calibri" panose="020F0502020204030204" pitchFamily="34" charset="0"/>
                <a:cs typeface="Tiempos Text Regular"/>
              </a:rPr>
              <a:t>účinky</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použití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tohoto</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cizího</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práva</a:t>
            </a:r>
            <a:r>
              <a:rPr lang="en-GB" dirty="0">
                <a:solidFill>
                  <a:srgbClr val="000000"/>
                </a:solidFill>
                <a:effectLst/>
                <a:latin typeface="Times New Roman" panose="02020603050405020304" pitchFamily="18" charset="0"/>
                <a:ea typeface="Calibri" panose="020F0502020204030204" pitchFamily="34" charset="0"/>
                <a:cs typeface="Tiempos Text Regular"/>
              </a:rPr>
              <a:t> se </a:t>
            </a:r>
            <a:r>
              <a:rPr lang="en-GB" dirty="0" err="1">
                <a:solidFill>
                  <a:srgbClr val="000000"/>
                </a:solidFill>
                <a:effectLst/>
                <a:latin typeface="Times New Roman" panose="02020603050405020304" pitchFamily="18" charset="0"/>
                <a:ea typeface="Calibri" panose="020F0502020204030204" pitchFamily="34" charset="0"/>
                <a:cs typeface="Tiempos Text Regular"/>
              </a:rPr>
              <a:t>zjevně</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příčí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základním</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zásadám</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které</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platí</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ve</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státě</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soudu</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který</a:t>
            </a:r>
            <a:r>
              <a:rPr lang="en-GB" dirty="0">
                <a:solidFill>
                  <a:srgbClr val="000000"/>
                </a:solidFill>
                <a:effectLst/>
                <a:latin typeface="Times New Roman" panose="02020603050405020304" pitchFamily="18" charset="0"/>
                <a:ea typeface="Calibri" panose="020F0502020204030204" pitchFamily="34" charset="0"/>
                <a:cs typeface="Tiempos Text Regular"/>
              </a:rPr>
              <a:t> o </a:t>
            </a:r>
            <a:r>
              <a:rPr lang="en-GB" dirty="0" err="1">
                <a:solidFill>
                  <a:srgbClr val="000000"/>
                </a:solidFill>
                <a:effectLst/>
                <a:latin typeface="Times New Roman" panose="02020603050405020304" pitchFamily="18" charset="0"/>
                <a:ea typeface="Calibri" panose="020F0502020204030204" pitchFamily="34" charset="0"/>
                <a:cs typeface="Tiempos Text Regular"/>
              </a:rPr>
              <a:t>věci</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rozhoduje</a:t>
            </a:r>
            <a:r>
              <a:rPr lang="en-GB" dirty="0">
                <a:solidFill>
                  <a:srgbClr val="000000"/>
                </a:solidFill>
                <a:effectLst/>
                <a:latin typeface="Times New Roman" panose="02020603050405020304" pitchFamily="18" charset="0"/>
                <a:ea typeface="Calibri" panose="020F0502020204030204" pitchFamily="34" charset="0"/>
                <a:cs typeface="Tiempos Text Regular"/>
              </a:rPr>
              <a:t>, a </a:t>
            </a:r>
            <a:r>
              <a:rPr lang="en-GB" dirty="0" err="1">
                <a:solidFill>
                  <a:srgbClr val="000000"/>
                </a:solidFill>
                <a:effectLst/>
                <a:latin typeface="Times New Roman" panose="02020603050405020304" pitchFamily="18" charset="0"/>
                <a:ea typeface="Calibri" panose="020F0502020204030204" pitchFamily="34" charset="0"/>
                <a:cs typeface="Tiempos Text Regular"/>
              </a:rPr>
              <a:t>na</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nichž</a:t>
            </a:r>
            <a:r>
              <a:rPr lang="en-GB" dirty="0">
                <a:solidFill>
                  <a:srgbClr val="000000"/>
                </a:solidFill>
                <a:effectLst/>
                <a:latin typeface="Times New Roman" panose="02020603050405020304" pitchFamily="18" charset="0"/>
                <a:ea typeface="Calibri" panose="020F0502020204030204" pitchFamily="34" charset="0"/>
                <a:cs typeface="Tiempos Text Regular"/>
              </a:rPr>
              <a:t> je </a:t>
            </a:r>
            <a:r>
              <a:rPr lang="en-GB" dirty="0" err="1">
                <a:solidFill>
                  <a:srgbClr val="000000"/>
                </a:solidFill>
                <a:effectLst/>
                <a:latin typeface="Times New Roman" panose="02020603050405020304" pitchFamily="18" charset="0"/>
                <a:ea typeface="Calibri" panose="020F0502020204030204" pitchFamily="34" charset="0"/>
                <a:cs typeface="Tiempos Text Regular"/>
              </a:rPr>
              <a:t>třeba</a:t>
            </a:r>
            <a:r>
              <a:rPr lang="en-GB" dirty="0">
                <a:solidFill>
                  <a:srgbClr val="000000"/>
                </a:solidFill>
                <a:effectLst/>
                <a:latin typeface="Times New Roman" panose="02020603050405020304" pitchFamily="18" charset="0"/>
                <a:ea typeface="Calibri" panose="020F0502020204030204" pitchFamily="34" charset="0"/>
                <a:cs typeface="Tiempos Text Regular"/>
              </a:rPr>
              <a:t> bez </a:t>
            </a:r>
            <a:r>
              <a:rPr lang="en-GB" dirty="0" err="1">
                <a:solidFill>
                  <a:srgbClr val="000000"/>
                </a:solidFill>
                <a:effectLst/>
                <a:latin typeface="Times New Roman" panose="02020603050405020304" pitchFamily="18" charset="0"/>
                <a:ea typeface="Calibri" panose="020F0502020204030204" pitchFamily="34" charset="0"/>
                <a:cs typeface="Tiempos Text Regular"/>
              </a:rPr>
              <a:t>výhrady</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r>
              <a:rPr lang="en-GB" dirty="0" err="1">
                <a:solidFill>
                  <a:srgbClr val="000000"/>
                </a:solidFill>
                <a:effectLst/>
                <a:latin typeface="Times New Roman" panose="02020603050405020304" pitchFamily="18" charset="0"/>
                <a:ea typeface="Calibri" panose="020F0502020204030204" pitchFamily="34" charset="0"/>
                <a:cs typeface="Tiempos Text Regular"/>
              </a:rPr>
              <a:t>trvat</a:t>
            </a:r>
            <a:r>
              <a:rPr lang="en-GB" dirty="0">
                <a:solidFill>
                  <a:srgbClr val="000000"/>
                </a:solidFill>
                <a:effectLst/>
                <a:latin typeface="Times New Roman" panose="02020603050405020304" pitchFamily="18" charset="0"/>
                <a:ea typeface="Calibri" panose="020F0502020204030204" pitchFamily="34" charset="0"/>
                <a:cs typeface="Tiempos Text Regular"/>
              </a:rPr>
              <a:t>. </a:t>
            </a:r>
            <a:endParaRPr lang="cs-CZ" dirty="0">
              <a:solidFill>
                <a:srgbClr val="000000"/>
              </a:solidFill>
              <a:effectLst/>
              <a:latin typeface="Times New Roman" panose="02020603050405020304" pitchFamily="18" charset="0"/>
              <a:ea typeface="Calibri" panose="020F0502020204030204" pitchFamily="34" charset="0"/>
              <a:cs typeface="Tiempos Text Regular"/>
            </a:endParaRPr>
          </a:p>
          <a:p>
            <a:pPr marL="0" indent="0" algn="just">
              <a:buNone/>
            </a:pPr>
            <a:r>
              <a:rPr lang="cs-CZ" b="1" dirty="0">
                <a:effectLst/>
                <a:latin typeface="Times New Roman" panose="02020603050405020304" pitchFamily="18" charset="0"/>
                <a:ea typeface="Calibri" panose="020F0502020204030204" pitchFamily="34" charset="0"/>
              </a:rPr>
              <a:t>Výhrada veřejného pořádku</a:t>
            </a:r>
            <a:r>
              <a:rPr lang="cs-CZ" dirty="0">
                <a:effectLst/>
                <a:latin typeface="Times New Roman" panose="02020603050405020304" pitchFamily="18" charset="0"/>
                <a:ea typeface="Calibri" panose="020F0502020204030204" pitchFamily="34" charset="0"/>
              </a:rPr>
              <a:t> = ochranou zásad společenského a státního zřízení a právního řádu, na nichž je nutno bez výhrady trvat, proti nežádoucím účinkům použití cizího práva. </a:t>
            </a:r>
          </a:p>
          <a:p>
            <a:pPr marL="0" indent="0" algn="just">
              <a:buNone/>
            </a:pPr>
            <a:r>
              <a:rPr lang="cs-CZ" b="1" dirty="0">
                <a:effectLst/>
                <a:latin typeface="Times New Roman" panose="02020603050405020304" pitchFamily="18" charset="0"/>
                <a:ea typeface="Calibri" panose="020F0502020204030204" pitchFamily="34" charset="0"/>
              </a:rPr>
              <a:t>Veřejný pořádek =</a:t>
            </a:r>
            <a:r>
              <a:rPr lang="cs-CZ" dirty="0">
                <a:effectLst/>
                <a:latin typeface="Times New Roman" panose="02020603050405020304" pitchFamily="18" charset="0"/>
                <a:ea typeface="Calibri" panose="020F0502020204030204" pitchFamily="34" charset="0"/>
              </a:rPr>
              <a:t> </a:t>
            </a:r>
            <a:r>
              <a:rPr lang="cs-CZ" u="sng" dirty="0">
                <a:effectLst/>
                <a:latin typeface="Times New Roman" panose="02020603050405020304" pitchFamily="18" charset="0"/>
                <a:ea typeface="Calibri" panose="020F0502020204030204" pitchFamily="34" charset="0"/>
              </a:rPr>
              <a:t>zásady, na nichž spočívají právní základy společenského řádu společnosti;  zásady společenského a státního zřízení a právního řádu, na nichž je nutno bez výhrady trvat</a:t>
            </a:r>
            <a:endParaRPr lang="cs-CZ" dirty="0"/>
          </a:p>
        </p:txBody>
      </p:sp>
    </p:spTree>
    <p:extLst>
      <p:ext uri="{BB962C8B-B14F-4D97-AF65-F5344CB8AC3E}">
        <p14:creationId xmlns:p14="http://schemas.microsoft.com/office/powerpoint/2010/main" val="3475682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C9E9C1-B564-47CE-AD50-19CF4D4589F7}"/>
              </a:ext>
            </a:extLst>
          </p:cNvPr>
          <p:cNvSpPr>
            <a:spLocks noGrp="1"/>
          </p:cNvSpPr>
          <p:nvPr>
            <p:ph type="title"/>
          </p:nvPr>
        </p:nvSpPr>
        <p:spPr>
          <a:xfrm>
            <a:off x="1534696" y="804520"/>
            <a:ext cx="9520158" cy="587136"/>
          </a:xfrm>
        </p:spPr>
        <p:txBody>
          <a:bodyPr/>
          <a:lstStyle/>
          <a:p>
            <a:r>
              <a:rPr lang="cs-CZ" b="1" dirty="0">
                <a:solidFill>
                  <a:srgbClr val="C00000"/>
                </a:solidFill>
              </a:rPr>
              <a:t>POUŽÍVÁNÍ IMPERATIVNÍCH NOREM </a:t>
            </a:r>
          </a:p>
        </p:txBody>
      </p:sp>
      <p:sp>
        <p:nvSpPr>
          <p:cNvPr id="3" name="Zástupný obsah 2">
            <a:extLst>
              <a:ext uri="{FF2B5EF4-FFF2-40B4-BE49-F238E27FC236}">
                <a16:creationId xmlns:a16="http://schemas.microsoft.com/office/drawing/2014/main" id="{44458ECD-D74E-4012-90CC-74B38C935563}"/>
              </a:ext>
            </a:extLst>
          </p:cNvPr>
          <p:cNvSpPr>
            <a:spLocks noGrp="1"/>
          </p:cNvSpPr>
          <p:nvPr>
            <p:ph idx="1"/>
          </p:nvPr>
        </p:nvSpPr>
        <p:spPr>
          <a:xfrm>
            <a:off x="1534696" y="1391656"/>
            <a:ext cx="9520158" cy="4661824"/>
          </a:xfrm>
        </p:spPr>
        <p:txBody>
          <a:bodyPr>
            <a:normAutofit fontScale="92500" lnSpcReduction="20000"/>
          </a:bodyPr>
          <a:lstStyle/>
          <a:p>
            <a:pPr marL="0" indent="0" algn="just">
              <a:buNone/>
            </a:pPr>
            <a:r>
              <a:rPr lang="cs-CZ" sz="2600" dirty="0">
                <a:effectLst/>
                <a:latin typeface="Times New Roman" panose="02020603050405020304" pitchFamily="18" charset="0"/>
                <a:ea typeface="Calibri" panose="020F0502020204030204" pitchFamily="34" charset="0"/>
              </a:rPr>
              <a:t>Imperativní normy hrají významnou roli zejména v oblasti </a:t>
            </a:r>
            <a:r>
              <a:rPr lang="cs-CZ" sz="2600" b="1" dirty="0">
                <a:effectLst/>
                <a:latin typeface="Times New Roman" panose="02020603050405020304" pitchFamily="18" charset="0"/>
                <a:ea typeface="Calibri" panose="020F0502020204030204" pitchFamily="34" charset="0"/>
              </a:rPr>
              <a:t>závazkových vztahů</a:t>
            </a:r>
            <a:r>
              <a:rPr lang="cs-CZ" sz="2600" dirty="0">
                <a:effectLst/>
                <a:latin typeface="Times New Roman" panose="02020603050405020304" pitchFamily="18" charset="0"/>
                <a:ea typeface="Calibri" panose="020F0502020204030204" pitchFamily="34" charset="0"/>
              </a:rPr>
              <a:t>, tedy vztahů, jejichž kolizní úprava je v široké míře unifikována unijním právem. </a:t>
            </a:r>
          </a:p>
          <a:p>
            <a:pPr marL="0" indent="0" algn="just">
              <a:buNone/>
            </a:pP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Nařízení</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EP a Rady (ES) č. 593/2008 o </a:t>
            </a: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právu</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rozhodném</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pro </a:t>
            </a: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smluvní</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závazkové</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dirty="0" err="1">
                <a:effectLst/>
                <a:latin typeface="Times New Roman" panose="02020603050405020304" pitchFamily="18" charset="0"/>
                <a:ea typeface="Calibri" panose="020F0502020204030204" pitchFamily="34" charset="0"/>
                <a:cs typeface="Times New Roman" panose="02020603050405020304" pitchFamily="18" charset="0"/>
              </a:rPr>
              <a:t>vztahy</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cs-CZ"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b="1" dirty="0" err="1">
                <a:effectLst/>
                <a:latin typeface="Times New Roman" panose="02020603050405020304" pitchFamily="18" charset="0"/>
                <a:ea typeface="Calibri" panose="020F0502020204030204" pitchFamily="34" charset="0"/>
                <a:cs typeface="Times New Roman" panose="02020603050405020304" pitchFamily="18" charset="0"/>
              </a:rPr>
              <a:t>nařízení</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b="1" dirty="0" err="1">
                <a:effectLst/>
                <a:latin typeface="Times New Roman" panose="02020603050405020304" pitchFamily="18" charset="0"/>
                <a:ea typeface="Calibri" panose="020F0502020204030204" pitchFamily="34" charset="0"/>
                <a:cs typeface="Times New Roman" panose="02020603050405020304" pitchFamily="18" charset="0"/>
              </a:rPr>
              <a:t>Řím</a:t>
            </a:r>
            <a:r>
              <a:rPr lang="en-GB" sz="2600" b="1" dirty="0">
                <a:effectLst/>
                <a:latin typeface="Times New Roman" panose="02020603050405020304" pitchFamily="18" charset="0"/>
                <a:ea typeface="Calibri" panose="020F0502020204030204" pitchFamily="34" charset="0"/>
                <a:cs typeface="Times New Roman" panose="02020603050405020304" pitchFamily="18" charset="0"/>
              </a:rPr>
              <a:t> I</a:t>
            </a:r>
            <a:r>
              <a:rPr lang="cs-CZ" sz="2600" b="1" dirty="0">
                <a:effectLst/>
                <a:latin typeface="Times New Roman" panose="02020603050405020304" pitchFamily="18" charset="0"/>
                <a:ea typeface="Calibri" panose="020F0502020204030204" pitchFamily="34" charset="0"/>
                <a:cs typeface="Times New Roman" panose="02020603050405020304" pitchFamily="18" charset="0"/>
              </a:rPr>
              <a:t>– čl. 9 odst. 1</a:t>
            </a:r>
            <a:r>
              <a:rPr lang="cs-CZ" sz="2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600" dirty="0">
              <a:latin typeface="Times New Roman" panose="02020603050405020304" pitchFamily="18" charset="0"/>
            </a:endParaRPr>
          </a:p>
          <a:p>
            <a:pPr marL="0" indent="0" algn="just">
              <a:buNone/>
            </a:pP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Imperativní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jsou</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ustanovení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jejichž</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dodržování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je pro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stát</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při</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ochraně</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jeho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veřejných</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zá­jmů</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jako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např</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jeho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politického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společenského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hospodářského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uspořádání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zásadní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do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té</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míry</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že</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se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vyžaduje</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jejich</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použití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na</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jakoukoli</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situaci</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která</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spadá</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do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jejich</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oblasti</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působ­nosti</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bez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ohledu</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na</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právo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které</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by se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jinak</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na</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smlouvu</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podle</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tohoto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nařízení</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600" i="1" dirty="0" err="1">
                <a:effectLst/>
                <a:latin typeface="Times New Roman" panose="02020603050405020304" pitchFamily="18" charset="0"/>
                <a:ea typeface="Calibri" panose="020F0502020204030204" pitchFamily="34" charset="0"/>
                <a:cs typeface="Times New Roman" panose="02020603050405020304" pitchFamily="18" charset="0"/>
              </a:rPr>
              <a:t>použilo</a:t>
            </a:r>
            <a:r>
              <a:rPr lang="en-GB" sz="2600" i="1"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formulace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v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čl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9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Řím</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I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převzatá</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z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rozsudku</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dirty="0">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SDEU </a:t>
            </a:r>
            <a:r>
              <a:rPr lang="en-GB" sz="1800" b="1" dirty="0" err="1">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ve</a:t>
            </a:r>
            <a:r>
              <a:rPr lang="en-GB" sz="1800" b="1" dirty="0">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 </a:t>
            </a:r>
            <a:r>
              <a:rPr lang="en-GB" sz="1800" b="1" dirty="0" err="1">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věci</a:t>
            </a:r>
            <a:r>
              <a:rPr lang="en-GB" sz="1800" b="1" dirty="0">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 </a:t>
            </a:r>
            <a:r>
              <a:rPr lang="en-GB" sz="1800" b="1" i="1" dirty="0" err="1">
                <a:effectLst/>
                <a:highlight>
                  <a:srgbClr val="00FFFF"/>
                </a:highlight>
                <a:latin typeface="Times New Roman" panose="02020603050405020304" pitchFamily="18" charset="0"/>
                <a:ea typeface="Calibri" panose="020F0502020204030204" pitchFamily="34" charset="0"/>
                <a:cs typeface="Times New Roman" panose="02020603050405020304" pitchFamily="18" charset="0"/>
              </a:rPr>
              <a:t>Arblade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(C-369/96 a C-376/96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věci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Arblade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et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Leloux</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cs-CZ" sz="2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2693322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9D3F57-C951-4C2D-98F9-C47C539C4900}"/>
              </a:ext>
            </a:extLst>
          </p:cNvPr>
          <p:cNvSpPr>
            <a:spLocks noGrp="1"/>
          </p:cNvSpPr>
          <p:nvPr>
            <p:ph type="title"/>
          </p:nvPr>
        </p:nvSpPr>
        <p:spPr>
          <a:xfrm>
            <a:off x="1534696" y="804520"/>
            <a:ext cx="9520158" cy="587136"/>
          </a:xfrm>
        </p:spPr>
        <p:txBody>
          <a:bodyPr/>
          <a:lstStyle/>
          <a:p>
            <a:r>
              <a:rPr lang="cs-CZ" b="1" dirty="0">
                <a:solidFill>
                  <a:srgbClr val="C00000"/>
                </a:solidFill>
              </a:rPr>
              <a:t>POUŽÍVÁNÍ IMPERATIVNÍCH NOREM </a:t>
            </a:r>
            <a:endParaRPr lang="cs-CZ" dirty="0"/>
          </a:p>
        </p:txBody>
      </p:sp>
      <p:sp>
        <p:nvSpPr>
          <p:cNvPr id="3" name="Zástupný obsah 2">
            <a:extLst>
              <a:ext uri="{FF2B5EF4-FFF2-40B4-BE49-F238E27FC236}">
                <a16:creationId xmlns:a16="http://schemas.microsoft.com/office/drawing/2014/main" id="{9FFC99E7-A267-4021-9591-B4D8B2835FC2}"/>
              </a:ext>
            </a:extLst>
          </p:cNvPr>
          <p:cNvSpPr>
            <a:spLocks noGrp="1"/>
          </p:cNvSpPr>
          <p:nvPr>
            <p:ph idx="1"/>
          </p:nvPr>
        </p:nvSpPr>
        <p:spPr>
          <a:xfrm>
            <a:off x="1534696" y="1518082"/>
            <a:ext cx="9520158" cy="4296792"/>
          </a:xfrm>
        </p:spPr>
        <p:txBody>
          <a:bodyPr>
            <a:normAutofit fontScale="92500" lnSpcReduction="10000"/>
          </a:bodyPr>
          <a:lstStyle/>
          <a:p>
            <a:pPr marL="0" indent="0" algn="just">
              <a:lnSpc>
                <a:spcPct val="107000"/>
              </a:lnSpc>
              <a:spcBef>
                <a:spcPts val="0"/>
              </a:spcBef>
              <a:buNone/>
            </a:pPr>
            <a:r>
              <a:rPr lang="cs-CZ"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N</a:t>
            </a:r>
            <a:r>
              <a:rPr lang="en-GB" sz="24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ařízení</a:t>
            </a:r>
            <a:r>
              <a:rPr lang="en-GB"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o </a:t>
            </a:r>
            <a:r>
              <a:rPr lang="en-GB" sz="24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majetkových</a:t>
            </a:r>
            <a:r>
              <a:rPr lang="en-GB"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poměrech</a:t>
            </a:r>
            <a:r>
              <a:rPr lang="en-GB"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v </a:t>
            </a:r>
            <a:r>
              <a:rPr lang="en-GB" sz="24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manželství</a:t>
            </a:r>
            <a:r>
              <a:rPr lang="cs-CZ"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GB" sz="2400" dirty="0" err="1">
                <a:solidFill>
                  <a:srgbClr val="002060"/>
                </a:solidFill>
                <a:effectLst/>
                <a:latin typeface="Times New Roman" panose="02020603050405020304" pitchFamily="18" charset="0"/>
                <a:ea typeface="Calibri" panose="020F0502020204030204" pitchFamily="34" charset="0"/>
              </a:rPr>
              <a:t>ařízení</a:t>
            </a:r>
            <a:r>
              <a:rPr lang="en-GB" sz="2400" dirty="0">
                <a:solidFill>
                  <a:srgbClr val="002060"/>
                </a:solidFill>
                <a:effectLst/>
                <a:latin typeface="Times New Roman" panose="02020603050405020304" pitchFamily="18" charset="0"/>
                <a:ea typeface="Calibri" panose="020F0502020204030204" pitchFamily="34" charset="0"/>
              </a:rPr>
              <a:t> Rady (EU) 2016/1103</a:t>
            </a:r>
            <a:r>
              <a:rPr lang="cs-CZ" sz="2400" dirty="0">
                <a:solidFill>
                  <a:srgbClr val="002060"/>
                </a:solidFill>
                <a:effectLst/>
                <a:latin typeface="Times New Roman" panose="02020603050405020304" pitchFamily="18" charset="0"/>
                <a:ea typeface="Calibri" panose="020F0502020204030204" pitchFamily="34" charset="0"/>
              </a:rPr>
              <a:t>)</a:t>
            </a:r>
            <a:endParaRPr lang="cs-CZ"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cs-C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Článek 30</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Imperativní ustanovení</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Tímto nařízením není nijak dotčeno použití imperativních ustanovení práva místa soudu.</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   Imperativními ustanoveními jsou ustanovení, jejichž dodržování je pro členský stát při ochraně jeho veřejných zájmů, jako například jeho politického, společenského a hospodářského uspořádání, zásadní do té míry, že se vyžaduje jejich použití na jakoukoli situaci, která spadá do jejich oblasti působnosti, bez ohledu na právo, které by jinak bylo pro majetkové poměry v manželství rozhodné na základě tohoto nařízení.</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4249915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774B1C6-55D9-450B-8F5F-C802AF4523EC}"/>
              </a:ext>
            </a:extLst>
          </p:cNvPr>
          <p:cNvSpPr>
            <a:spLocks noGrp="1"/>
          </p:cNvSpPr>
          <p:nvPr>
            <p:ph type="title"/>
          </p:nvPr>
        </p:nvSpPr>
        <p:spPr>
          <a:xfrm>
            <a:off x="1534696" y="804520"/>
            <a:ext cx="9520158" cy="587136"/>
          </a:xfrm>
        </p:spPr>
        <p:txBody>
          <a:bodyPr/>
          <a:lstStyle/>
          <a:p>
            <a:r>
              <a:rPr lang="cs-CZ" b="1" dirty="0">
                <a:solidFill>
                  <a:srgbClr val="C00000"/>
                </a:solidFill>
              </a:rPr>
              <a:t>POUŽÍVÁNÍ IMPERATIVNÍCH NOREM </a:t>
            </a:r>
            <a:endParaRPr lang="cs-CZ" dirty="0"/>
          </a:p>
        </p:txBody>
      </p:sp>
      <p:sp>
        <p:nvSpPr>
          <p:cNvPr id="3" name="Zástupný obsah 2">
            <a:extLst>
              <a:ext uri="{FF2B5EF4-FFF2-40B4-BE49-F238E27FC236}">
                <a16:creationId xmlns:a16="http://schemas.microsoft.com/office/drawing/2014/main" id="{3CF29B05-3335-4895-98EB-72A9923D0859}"/>
              </a:ext>
            </a:extLst>
          </p:cNvPr>
          <p:cNvSpPr>
            <a:spLocks noGrp="1"/>
          </p:cNvSpPr>
          <p:nvPr>
            <p:ph idx="1"/>
          </p:nvPr>
        </p:nvSpPr>
        <p:spPr>
          <a:xfrm>
            <a:off x="1428164" y="1374949"/>
            <a:ext cx="9520158" cy="4678531"/>
          </a:xfrm>
        </p:spPr>
        <p:txBody>
          <a:bodyPr>
            <a:noAutofit/>
          </a:bodyPr>
          <a:lstStyle/>
          <a:p>
            <a:pPr algn="just">
              <a:buFont typeface="Wingdings" panose="05000000000000000000" pitchFamily="2" charset="2"/>
              <a:buChar char="Ø"/>
            </a:pPr>
            <a:r>
              <a:rPr lang="cs-CZ" b="1" dirty="0">
                <a:latin typeface="Times New Roman" panose="02020603050405020304" pitchFamily="18" charset="0"/>
                <a:cs typeface="Times New Roman" panose="02020603050405020304" pitchFamily="18" charset="0"/>
              </a:rPr>
              <a:t>Nařízení Řím II </a:t>
            </a:r>
            <a:r>
              <a:rPr lang="cs-CZ" dirty="0">
                <a:latin typeface="Times New Roman" panose="02020603050405020304" pitchFamily="18" charset="0"/>
                <a:cs typeface="Times New Roman" panose="02020603050405020304" pitchFamily="18" charset="0"/>
              </a:rPr>
              <a:t>(n</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ařízení</a:t>
            </a:r>
            <a:r>
              <a:rPr lang="en-GB" dirty="0">
                <a:effectLst/>
                <a:latin typeface="Times New Roman" panose="02020603050405020304" pitchFamily="18" charset="0"/>
                <a:ea typeface="Calibri" panose="020F0502020204030204" pitchFamily="34" charset="0"/>
                <a:cs typeface="Times New Roman" panose="02020603050405020304" pitchFamily="18" charset="0"/>
              </a:rPr>
              <a:t> EP a Rady (ES) č. 864/2007 o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právu</a:t>
            </a:r>
            <a:r>
              <a:rPr lang="en-GB" dirty="0">
                <a:effectLst/>
                <a:latin typeface="Times New Roman" panose="02020603050405020304" pitchFamily="18" charset="0"/>
                <a:ea typeface="Calibri" panose="020F0502020204030204" pitchFamily="34" charset="0"/>
                <a:cs typeface="Times New Roman" panose="02020603050405020304" pitchFamily="18" charset="0"/>
              </a:rPr>
              <a:t>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rozhodném</a:t>
            </a:r>
            <a:r>
              <a:rPr lang="en-GB" dirty="0">
                <a:effectLst/>
                <a:latin typeface="Times New Roman" panose="02020603050405020304" pitchFamily="18" charset="0"/>
                <a:ea typeface="Calibri" panose="020F0502020204030204" pitchFamily="34" charset="0"/>
                <a:cs typeface="Times New Roman" panose="02020603050405020304" pitchFamily="18" charset="0"/>
              </a:rPr>
              <a:t> pro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mimosmluvní</a:t>
            </a:r>
            <a:r>
              <a:rPr lang="en-GB" dirty="0">
                <a:effectLst/>
                <a:latin typeface="Times New Roman" panose="02020603050405020304" pitchFamily="18" charset="0"/>
                <a:ea typeface="Calibri" panose="020F0502020204030204" pitchFamily="34" charset="0"/>
                <a:cs typeface="Times New Roman" panose="02020603050405020304" pitchFamily="18" charset="0"/>
              </a:rPr>
              <a:t>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závazkové</a:t>
            </a:r>
            <a:r>
              <a:rPr lang="en-GB" dirty="0">
                <a:effectLst/>
                <a:latin typeface="Times New Roman" panose="02020603050405020304" pitchFamily="18" charset="0"/>
                <a:ea typeface="Calibri" panose="020F0502020204030204" pitchFamily="34" charset="0"/>
                <a:cs typeface="Times New Roman" panose="02020603050405020304" pitchFamily="18" charset="0"/>
              </a:rPr>
              <a:t>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vztahy</a:t>
            </a:r>
            <a:r>
              <a:rPr lang="cs-CZ" dirty="0">
                <a:latin typeface="Times New Roman" panose="02020603050405020304" pitchFamily="18" charset="0"/>
                <a:ea typeface="Calibri" panose="020F0502020204030204" pitchFamily="34" charset="0"/>
                <a:cs typeface="Times New Roman" panose="02020603050405020304" pitchFamily="18" charset="0"/>
              </a:rPr>
              <a:t>)</a:t>
            </a:r>
            <a:endParaRPr lang="cs-CZ" dirty="0">
              <a:latin typeface="Times New Roman" panose="02020603050405020304" pitchFamily="18" charset="0"/>
              <a:cs typeface="Times New Roman" panose="02020603050405020304" pitchFamily="18" charset="0"/>
            </a:endParaRPr>
          </a:p>
          <a:p>
            <a:pPr marL="0" indent="0" algn="just">
              <a:buNone/>
            </a:pPr>
            <a:r>
              <a:rPr lang="cs-CZ" b="1" i="1" u="none" strike="noStrike" baseline="0" dirty="0">
                <a:latin typeface="Times New Roman" panose="02020603050405020304" pitchFamily="18" charset="0"/>
                <a:cs typeface="Times New Roman" panose="02020603050405020304" pitchFamily="18" charset="0"/>
              </a:rPr>
              <a:t>Článek 16</a:t>
            </a:r>
          </a:p>
          <a:p>
            <a:pPr marL="0" indent="0" algn="just">
              <a:buNone/>
            </a:pPr>
            <a:r>
              <a:rPr lang="cs-CZ" b="1" i="0" u="none" strike="noStrike" baseline="0" dirty="0">
                <a:latin typeface="Times New Roman" panose="02020603050405020304" pitchFamily="18" charset="0"/>
                <a:cs typeface="Times New Roman" panose="02020603050405020304" pitchFamily="18" charset="0"/>
              </a:rPr>
              <a:t>Imperativní ustanovení</a:t>
            </a:r>
          </a:p>
          <a:p>
            <a:pPr marL="0" indent="0" algn="just">
              <a:buNone/>
            </a:pPr>
            <a:r>
              <a:rPr lang="cs-CZ" b="0" i="0" u="none" strike="noStrike" baseline="0" dirty="0">
                <a:latin typeface="Times New Roman" panose="02020603050405020304" pitchFamily="18" charset="0"/>
                <a:cs typeface="Times New Roman" panose="02020603050405020304" pitchFamily="18" charset="0"/>
              </a:rPr>
              <a:t>Tímto nařízením není v žádném případě dotčeno použití imperativních ustanovení práva země, v níž má soud sídlo, bez ohledu na právo, které by se na mimosmluvní závazkový vztah jinak použilo.</a:t>
            </a:r>
          </a:p>
          <a:p>
            <a:pPr>
              <a:buFont typeface="Wingdings" panose="05000000000000000000" pitchFamily="2" charset="2"/>
              <a:buChar char="Ø"/>
            </a:pPr>
            <a:r>
              <a:rPr lang="en-GB" dirty="0">
                <a:effectLst/>
                <a:latin typeface="Times New Roman" panose="02020603050405020304" pitchFamily="18" charset="0"/>
                <a:ea typeface="Calibri" panose="020F0502020204030204" pitchFamily="34" charset="0"/>
              </a:rPr>
              <a:t>SDEU C-359/14 a C-475/14 </a:t>
            </a:r>
            <a:r>
              <a:rPr lang="en-GB" b="1" i="1" dirty="0">
                <a:effectLst/>
                <a:highlight>
                  <a:srgbClr val="00FFFF"/>
                </a:highlight>
                <a:latin typeface="Times New Roman" panose="02020603050405020304" pitchFamily="18" charset="0"/>
                <a:ea typeface="Calibri" panose="020F0502020204030204" pitchFamily="34" charset="0"/>
              </a:rPr>
              <a:t>ERGO Insurance</a:t>
            </a:r>
            <a:r>
              <a:rPr lang="en-GB" dirty="0">
                <a:effectLst/>
                <a:latin typeface="Times New Roman" panose="02020603050405020304" pitchFamily="18" charset="0"/>
                <a:ea typeface="Calibri" panose="020F0502020204030204" pitchFamily="34" charset="0"/>
              </a:rPr>
              <a:t>, bod 43, a SDEU C-149/18 </a:t>
            </a:r>
            <a:r>
              <a:rPr lang="en-GB" b="1" i="1" dirty="0">
                <a:effectLst/>
                <a:highlight>
                  <a:srgbClr val="00FFFF"/>
                </a:highlight>
                <a:latin typeface="Times New Roman" panose="02020603050405020304" pitchFamily="18" charset="0"/>
                <a:ea typeface="Calibri" panose="020F0502020204030204" pitchFamily="34" charset="0"/>
              </a:rPr>
              <a:t>Martins v </a:t>
            </a:r>
            <a:r>
              <a:rPr lang="en-GB" b="1" i="1" dirty="0" err="1">
                <a:effectLst/>
                <a:highlight>
                  <a:srgbClr val="00FFFF"/>
                </a:highlight>
                <a:latin typeface="Times New Roman" panose="02020603050405020304" pitchFamily="18" charset="0"/>
                <a:ea typeface="Calibri" panose="020F0502020204030204" pitchFamily="34" charset="0"/>
              </a:rPr>
              <a:t>Dekra</a:t>
            </a:r>
            <a:r>
              <a:rPr lang="en-GB" dirty="0">
                <a:effectLst/>
                <a:latin typeface="Times New Roman" panose="02020603050405020304" pitchFamily="18" charset="0"/>
                <a:ea typeface="Calibri" panose="020F0502020204030204" pitchFamily="34" charset="0"/>
              </a:rPr>
              <a:t>, bod 28</a:t>
            </a:r>
            <a:r>
              <a:rPr lang="cs-CZ" dirty="0">
                <a:effectLst/>
                <a:latin typeface="Times New Roman" panose="02020603050405020304" pitchFamily="18" charset="0"/>
                <a:ea typeface="Calibri" panose="020F0502020204030204" pitchFamily="34" charset="0"/>
              </a:rPr>
              <a:t>: </a:t>
            </a:r>
          </a:p>
          <a:p>
            <a:pPr marL="0" indent="0">
              <a:buNone/>
            </a:pPr>
            <a:r>
              <a:rPr lang="en-GB" i="1" dirty="0" err="1">
                <a:effectLst/>
                <a:latin typeface="Times New Roman" panose="02020603050405020304" pitchFamily="18" charset="0"/>
                <a:ea typeface="Calibri" panose="020F0502020204030204" pitchFamily="34" charset="0"/>
              </a:rPr>
              <a:t>pojem</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imperativní</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ustanovení</a:t>
            </a:r>
            <a:r>
              <a:rPr lang="en-GB" i="1" dirty="0">
                <a:effectLst/>
                <a:latin typeface="Times New Roman" panose="02020603050405020304" pitchFamily="18" charset="0"/>
                <a:ea typeface="Calibri" panose="020F0502020204030204" pitchFamily="34" charset="0"/>
              </a:rPr>
              <a:t>“ v </a:t>
            </a:r>
            <a:r>
              <a:rPr lang="en-GB" i="1" dirty="0" err="1">
                <a:effectLst/>
                <a:latin typeface="Times New Roman" panose="02020603050405020304" pitchFamily="18" charset="0"/>
                <a:ea typeface="Calibri" panose="020F0502020204030204" pitchFamily="34" charset="0"/>
              </a:rPr>
              <a:t>čl</a:t>
            </a:r>
            <a:r>
              <a:rPr lang="en-GB" i="1" dirty="0">
                <a:effectLst/>
                <a:latin typeface="Times New Roman" panose="02020603050405020304" pitchFamily="18" charset="0"/>
                <a:ea typeface="Calibri" panose="020F0502020204030204" pitchFamily="34" charset="0"/>
              </a:rPr>
              <a:t>. 16 </a:t>
            </a:r>
            <a:r>
              <a:rPr lang="en-GB" i="1" dirty="0" err="1">
                <a:effectLst/>
                <a:latin typeface="Times New Roman" panose="02020603050405020304" pitchFamily="18" charset="0"/>
                <a:ea typeface="Calibri" panose="020F0502020204030204" pitchFamily="34" charset="0"/>
              </a:rPr>
              <a:t>Řím</a:t>
            </a:r>
            <a:r>
              <a:rPr lang="en-GB" i="1" dirty="0">
                <a:effectLst/>
                <a:latin typeface="Times New Roman" panose="02020603050405020304" pitchFamily="18" charset="0"/>
                <a:ea typeface="Calibri" panose="020F0502020204030204" pitchFamily="34" charset="0"/>
              </a:rPr>
              <a:t> II </a:t>
            </a:r>
            <a:r>
              <a:rPr lang="en-GB" i="1" dirty="0" err="1">
                <a:effectLst/>
                <a:latin typeface="Times New Roman" panose="02020603050405020304" pitchFamily="18" charset="0"/>
                <a:ea typeface="Calibri" panose="020F0502020204030204" pitchFamily="34" charset="0"/>
              </a:rPr>
              <a:t>odpovídá</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definici</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imperativních</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norem</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ve</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smyslu</a:t>
            </a:r>
            <a:r>
              <a:rPr lang="en-GB" i="1" dirty="0">
                <a:effectLst/>
                <a:latin typeface="Times New Roman" panose="02020603050405020304" pitchFamily="18" charset="0"/>
                <a:ea typeface="Calibri" panose="020F0502020204030204" pitchFamily="34" charset="0"/>
              </a:rPr>
              <a:t> </a:t>
            </a:r>
            <a:r>
              <a:rPr lang="en-GB" i="1" dirty="0" err="1">
                <a:effectLst/>
                <a:latin typeface="Times New Roman" panose="02020603050405020304" pitchFamily="18" charset="0"/>
                <a:ea typeface="Calibri" panose="020F0502020204030204" pitchFamily="34" charset="0"/>
              </a:rPr>
              <a:t>čl</a:t>
            </a:r>
            <a:r>
              <a:rPr lang="en-GB" i="1" dirty="0">
                <a:effectLst/>
                <a:latin typeface="Times New Roman" panose="02020603050405020304" pitchFamily="18" charset="0"/>
                <a:ea typeface="Calibri" panose="020F0502020204030204" pitchFamily="34" charset="0"/>
              </a:rPr>
              <a:t>. 9 </a:t>
            </a:r>
            <a:r>
              <a:rPr lang="en-GB" i="1" dirty="0" err="1">
                <a:effectLst/>
                <a:latin typeface="Times New Roman" panose="02020603050405020304" pitchFamily="18" charset="0"/>
                <a:ea typeface="Calibri" panose="020F0502020204030204" pitchFamily="34" charset="0"/>
              </a:rPr>
              <a:t>Řím</a:t>
            </a:r>
            <a:r>
              <a:rPr lang="en-GB" i="1" dirty="0">
                <a:effectLst/>
                <a:latin typeface="Times New Roman" panose="02020603050405020304" pitchFamily="18" charset="0"/>
                <a:ea typeface="Calibri" panose="020F0502020204030204" pitchFamily="34" charset="0"/>
              </a:rPr>
              <a:t> I</a:t>
            </a:r>
            <a:endParaRPr lang="cs-CZ" i="1" dirty="0"/>
          </a:p>
          <a:p>
            <a:pPr marL="0" indent="0" algn="just">
              <a:buNone/>
            </a:pPr>
            <a:endParaRPr lang="cs-C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2735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EFABC69-0EBC-49B9-A106-7A200A514428}"/>
              </a:ext>
            </a:extLst>
          </p:cNvPr>
          <p:cNvSpPr>
            <a:spLocks noGrp="1"/>
          </p:cNvSpPr>
          <p:nvPr>
            <p:ph type="title"/>
          </p:nvPr>
        </p:nvSpPr>
        <p:spPr>
          <a:xfrm>
            <a:off x="1534696" y="804520"/>
            <a:ext cx="9520158" cy="587136"/>
          </a:xfrm>
        </p:spPr>
        <p:txBody>
          <a:bodyPr/>
          <a:lstStyle/>
          <a:p>
            <a:r>
              <a:rPr lang="cs-CZ" b="1" dirty="0"/>
              <a:t>Kategorizace imperativních norem podle původu</a:t>
            </a:r>
            <a:endParaRPr lang="cs-CZ" dirty="0"/>
          </a:p>
        </p:txBody>
      </p:sp>
      <p:sp>
        <p:nvSpPr>
          <p:cNvPr id="3" name="Zástupný obsah 2">
            <a:extLst>
              <a:ext uri="{FF2B5EF4-FFF2-40B4-BE49-F238E27FC236}">
                <a16:creationId xmlns:a16="http://schemas.microsoft.com/office/drawing/2014/main" id="{3C7F98C5-3B07-441F-8A1D-FCC3B0FE7819}"/>
              </a:ext>
            </a:extLst>
          </p:cNvPr>
          <p:cNvSpPr>
            <a:spLocks noGrp="1"/>
          </p:cNvSpPr>
          <p:nvPr>
            <p:ph idx="1"/>
          </p:nvPr>
        </p:nvSpPr>
        <p:spPr>
          <a:xfrm>
            <a:off x="1534696" y="1890944"/>
            <a:ext cx="9520158" cy="3817398"/>
          </a:xfrm>
        </p:spPr>
        <p:txBody>
          <a:bodyPr/>
          <a:lstStyle/>
          <a:p>
            <a:pPr marR="0" lvl="0" algn="just">
              <a:spcBef>
                <a:spcPts val="0"/>
              </a:spcBef>
              <a:spcAft>
                <a:spcPts val="835"/>
              </a:spcAft>
              <a:buFont typeface="Wingdings" panose="05000000000000000000" pitchFamily="2" charset="2"/>
              <a:buChar char="Ø"/>
            </a:pPr>
            <a:r>
              <a:rPr lang="cs-CZ" sz="2800"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imperativní normy </a:t>
            </a:r>
            <a:r>
              <a:rPr lang="cs-CZ" sz="2800" b="1" i="1" dirty="0" err="1">
                <a:solidFill>
                  <a:srgbClr val="000000"/>
                </a:solidFill>
                <a:effectLst/>
                <a:highlight>
                  <a:srgbClr val="FFFF00"/>
                </a:highlight>
                <a:latin typeface="Times New Roman" panose="02020603050405020304" pitchFamily="18" charset="0"/>
                <a:ea typeface="Calibri" panose="020F0502020204030204" pitchFamily="34" charset="0"/>
                <a:cs typeface="Calibre Medium"/>
              </a:rPr>
              <a:t>legis</a:t>
            </a:r>
            <a:r>
              <a:rPr lang="cs-CZ" sz="2800" b="1" i="1"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 </a:t>
            </a:r>
            <a:r>
              <a:rPr lang="cs-CZ" sz="2800" b="1" i="1" dirty="0" err="1">
                <a:solidFill>
                  <a:srgbClr val="000000"/>
                </a:solidFill>
                <a:effectLst/>
                <a:highlight>
                  <a:srgbClr val="FFFF00"/>
                </a:highlight>
                <a:latin typeface="Times New Roman" panose="02020603050405020304" pitchFamily="18" charset="0"/>
                <a:ea typeface="Calibri" panose="020F0502020204030204" pitchFamily="34" charset="0"/>
                <a:cs typeface="Calibre Medium"/>
              </a:rPr>
              <a:t>fori</a:t>
            </a:r>
            <a:r>
              <a:rPr lang="cs-CZ" sz="2800"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 </a:t>
            </a:r>
            <a:endParaRPr lang="cs-CZ" sz="2800" dirty="0">
              <a:solidFill>
                <a:srgbClr val="000000"/>
              </a:solidFill>
              <a:effectLst/>
              <a:highlight>
                <a:srgbClr val="FFFF00"/>
              </a:highlight>
              <a:latin typeface="Calibre Medium"/>
              <a:ea typeface="Calibri" panose="020F0502020204030204" pitchFamily="34" charset="0"/>
              <a:cs typeface="Calibre Medium"/>
            </a:endParaRPr>
          </a:p>
          <a:p>
            <a:pPr marR="0" lvl="0" algn="just">
              <a:spcBef>
                <a:spcPts val="0"/>
              </a:spcBef>
              <a:spcAft>
                <a:spcPts val="835"/>
              </a:spcAft>
              <a:buFont typeface="Wingdings" panose="05000000000000000000" pitchFamily="2" charset="2"/>
              <a:buChar char="Ø"/>
            </a:pPr>
            <a:r>
              <a:rPr lang="cs-CZ" sz="2800"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imperativní normy </a:t>
            </a:r>
            <a:r>
              <a:rPr lang="cs-CZ" sz="2800" b="1" i="1" dirty="0" err="1">
                <a:solidFill>
                  <a:srgbClr val="000000"/>
                </a:solidFill>
                <a:effectLst/>
                <a:highlight>
                  <a:srgbClr val="FFFF00"/>
                </a:highlight>
                <a:latin typeface="Times New Roman" panose="02020603050405020304" pitchFamily="18" charset="0"/>
                <a:ea typeface="Calibri" panose="020F0502020204030204" pitchFamily="34" charset="0"/>
                <a:cs typeface="Calibre Medium"/>
              </a:rPr>
              <a:t>legis</a:t>
            </a:r>
            <a:r>
              <a:rPr lang="cs-CZ" sz="2800" b="1" i="1"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 </a:t>
            </a:r>
            <a:r>
              <a:rPr lang="cs-CZ" sz="2800" b="1" i="1" dirty="0" err="1">
                <a:solidFill>
                  <a:srgbClr val="000000"/>
                </a:solidFill>
                <a:effectLst/>
                <a:highlight>
                  <a:srgbClr val="FFFF00"/>
                </a:highlight>
                <a:latin typeface="Times New Roman" panose="02020603050405020304" pitchFamily="18" charset="0"/>
                <a:ea typeface="Calibri" panose="020F0502020204030204" pitchFamily="34" charset="0"/>
                <a:cs typeface="Calibre Medium"/>
              </a:rPr>
              <a:t>causae</a:t>
            </a:r>
            <a:r>
              <a:rPr lang="cs-CZ" sz="2800" b="1" i="1"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 </a:t>
            </a:r>
            <a:r>
              <a:rPr lang="cs-CZ" sz="2800" dirty="0">
                <a:solidFill>
                  <a:srgbClr val="000000"/>
                </a:solidFill>
                <a:effectLst/>
                <a:latin typeface="Times New Roman" panose="02020603050405020304" pitchFamily="18" charset="0"/>
                <a:ea typeface="Calibri" panose="020F0502020204030204" pitchFamily="34" charset="0"/>
                <a:cs typeface="Calibre Medium"/>
              </a:rPr>
              <a:t>(normy práva rozhodného pro regulaci daného soukromoprávního poměru) </a:t>
            </a:r>
            <a:endParaRPr lang="cs-CZ" sz="2800" dirty="0">
              <a:solidFill>
                <a:srgbClr val="000000"/>
              </a:solidFill>
              <a:latin typeface="Calibre Medium"/>
              <a:ea typeface="Calibri" panose="020F0502020204030204" pitchFamily="34" charset="0"/>
              <a:cs typeface="Calibre Medium"/>
            </a:endParaRPr>
          </a:p>
          <a:p>
            <a:pPr marR="0" lvl="0" algn="just">
              <a:spcBef>
                <a:spcPts val="0"/>
              </a:spcBef>
              <a:spcAft>
                <a:spcPts val="835"/>
              </a:spcAft>
              <a:buFont typeface="Wingdings" panose="05000000000000000000" pitchFamily="2" charset="2"/>
              <a:buChar char="Ø"/>
            </a:pPr>
            <a:r>
              <a:rPr lang="cs-CZ" sz="2800"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imperativní normy </a:t>
            </a:r>
            <a:r>
              <a:rPr lang="cs-CZ" sz="2800" b="1"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třetích států</a:t>
            </a:r>
            <a:r>
              <a:rPr lang="cs-CZ" sz="2800" dirty="0">
                <a:solidFill>
                  <a:srgbClr val="000000"/>
                </a:solidFill>
                <a:effectLst/>
                <a:highlight>
                  <a:srgbClr val="FFFF00"/>
                </a:highlight>
                <a:latin typeface="Times New Roman" panose="02020603050405020304" pitchFamily="18" charset="0"/>
                <a:ea typeface="Calibri" panose="020F0502020204030204" pitchFamily="34" charset="0"/>
                <a:cs typeface="Calibre Medium"/>
              </a:rPr>
              <a:t> </a:t>
            </a:r>
            <a:endParaRPr lang="cs-CZ" sz="2800" dirty="0">
              <a:solidFill>
                <a:srgbClr val="000000"/>
              </a:solidFill>
              <a:effectLst/>
              <a:highlight>
                <a:srgbClr val="FFFF00"/>
              </a:highlight>
              <a:latin typeface="Calibre Medium"/>
              <a:ea typeface="Calibri" panose="020F0502020204030204" pitchFamily="34" charset="0"/>
              <a:cs typeface="Calibre Medium"/>
            </a:endParaRPr>
          </a:p>
          <a:p>
            <a:pPr algn="just">
              <a:buFont typeface="Wingdings" panose="05000000000000000000" pitchFamily="2" charset="2"/>
              <a:buChar char="Ø"/>
            </a:pPr>
            <a:r>
              <a:rPr lang="en-GB" sz="2800" dirty="0" err="1">
                <a:effectLst/>
                <a:highlight>
                  <a:srgbClr val="FFFF00"/>
                </a:highlight>
                <a:latin typeface="Times New Roman" panose="02020603050405020304" pitchFamily="18" charset="0"/>
                <a:ea typeface="Calibri" panose="020F0502020204030204" pitchFamily="34" charset="0"/>
              </a:rPr>
              <a:t>imperativní</a:t>
            </a:r>
            <a:r>
              <a:rPr lang="en-GB" sz="2800" dirty="0">
                <a:effectLst/>
                <a:highlight>
                  <a:srgbClr val="FFFF00"/>
                </a:highlight>
                <a:latin typeface="Times New Roman" panose="02020603050405020304" pitchFamily="18" charset="0"/>
                <a:ea typeface="Calibri" panose="020F0502020204030204" pitchFamily="34" charset="0"/>
              </a:rPr>
              <a:t> </a:t>
            </a:r>
            <a:r>
              <a:rPr lang="en-GB" sz="2800" dirty="0" err="1">
                <a:effectLst/>
                <a:highlight>
                  <a:srgbClr val="FFFF00"/>
                </a:highlight>
                <a:latin typeface="Times New Roman" panose="02020603050405020304" pitchFamily="18" charset="0"/>
                <a:ea typeface="Calibri" panose="020F0502020204030204" pitchFamily="34" charset="0"/>
              </a:rPr>
              <a:t>normy</a:t>
            </a:r>
            <a:r>
              <a:rPr lang="en-GB" sz="2800" dirty="0">
                <a:effectLst/>
                <a:highlight>
                  <a:srgbClr val="FFFF00"/>
                </a:highlight>
                <a:latin typeface="Times New Roman" panose="02020603050405020304" pitchFamily="18" charset="0"/>
                <a:ea typeface="Calibri" panose="020F0502020204030204" pitchFamily="34" charset="0"/>
              </a:rPr>
              <a:t> </a:t>
            </a:r>
            <a:r>
              <a:rPr lang="en-GB" sz="2800" b="1" dirty="0" err="1">
                <a:effectLst/>
                <a:highlight>
                  <a:srgbClr val="FFFF00"/>
                </a:highlight>
                <a:latin typeface="Times New Roman" panose="02020603050405020304" pitchFamily="18" charset="0"/>
                <a:ea typeface="Calibri" panose="020F0502020204030204" pitchFamily="34" charset="0"/>
              </a:rPr>
              <a:t>supranacionálního</a:t>
            </a:r>
            <a:r>
              <a:rPr lang="en-GB" sz="2800" b="1" dirty="0">
                <a:effectLst/>
                <a:highlight>
                  <a:srgbClr val="FFFF00"/>
                </a:highlight>
                <a:latin typeface="Times New Roman" panose="02020603050405020304" pitchFamily="18" charset="0"/>
                <a:ea typeface="Calibri" panose="020F0502020204030204" pitchFamily="34" charset="0"/>
              </a:rPr>
              <a:t> </a:t>
            </a:r>
            <a:r>
              <a:rPr lang="en-GB" sz="2800" b="1" dirty="0" err="1">
                <a:effectLst/>
                <a:highlight>
                  <a:srgbClr val="FFFF00"/>
                </a:highlight>
                <a:latin typeface="Times New Roman" panose="02020603050405020304" pitchFamily="18" charset="0"/>
                <a:ea typeface="Calibri" panose="020F0502020204030204" pitchFamily="34" charset="0"/>
              </a:rPr>
              <a:t>původu</a:t>
            </a:r>
            <a:r>
              <a:rPr lang="cs-CZ" sz="2800" b="1" dirty="0">
                <a:highlight>
                  <a:srgbClr val="FFFF00"/>
                </a:highlight>
                <a:latin typeface="Times New Roman" panose="02020603050405020304" pitchFamily="18" charset="0"/>
                <a:ea typeface="Calibri" panose="020F0502020204030204" pitchFamily="34" charset="0"/>
              </a:rPr>
              <a:t> </a:t>
            </a:r>
            <a:r>
              <a:rPr lang="cs-CZ" sz="2800" dirty="0">
                <a:latin typeface="Times New Roman" panose="02020603050405020304" pitchFamily="18" charset="0"/>
                <a:ea typeface="Calibri" panose="020F0502020204030204" pitchFamily="34" charset="0"/>
              </a:rPr>
              <a:t>(</a:t>
            </a:r>
            <a:r>
              <a:rPr lang="en-GB" sz="2800" dirty="0" err="1">
                <a:effectLst/>
                <a:latin typeface="Times New Roman" panose="02020603050405020304" pitchFamily="18" charset="0"/>
                <a:ea typeface="Calibri" panose="020F0502020204030204" pitchFamily="34" charset="0"/>
              </a:rPr>
              <a:t>rezoluce</a:t>
            </a:r>
            <a:r>
              <a:rPr lang="en-GB" sz="2800" dirty="0">
                <a:effectLst/>
                <a:latin typeface="Times New Roman" panose="02020603050405020304" pitchFamily="18" charset="0"/>
                <a:ea typeface="Calibri" panose="020F0502020204030204" pitchFamily="34" charset="0"/>
              </a:rPr>
              <a:t> OSN </a:t>
            </a:r>
            <a:r>
              <a:rPr lang="en-GB" sz="2800" dirty="0" err="1">
                <a:effectLst/>
                <a:latin typeface="Times New Roman" panose="02020603050405020304" pitchFamily="18" charset="0"/>
                <a:ea typeface="Calibri" panose="020F0502020204030204" pitchFamily="34" charset="0"/>
              </a:rPr>
              <a:t>ukládající</a:t>
            </a:r>
            <a:r>
              <a:rPr lang="en-GB" sz="2800" dirty="0">
                <a:effectLst/>
                <a:latin typeface="Times New Roman" panose="02020603050405020304" pitchFamily="18" charset="0"/>
                <a:ea typeface="Calibri" panose="020F0502020204030204" pitchFamily="34" charset="0"/>
              </a:rPr>
              <a:t> </a:t>
            </a:r>
            <a:r>
              <a:rPr lang="cs-CZ" sz="2800" dirty="0">
                <a:effectLst/>
                <a:latin typeface="Times New Roman" panose="02020603050405020304" pitchFamily="18" charset="0"/>
                <a:ea typeface="Calibri" panose="020F0502020204030204" pitchFamily="34" charset="0"/>
              </a:rPr>
              <a:t>e</a:t>
            </a:r>
            <a:r>
              <a:rPr lang="en-GB" sz="2800" dirty="0" err="1">
                <a:effectLst/>
                <a:latin typeface="Times New Roman" panose="02020603050405020304" pitchFamily="18" charset="0"/>
                <a:ea typeface="Calibri" panose="020F0502020204030204" pitchFamily="34" charset="0"/>
              </a:rPr>
              <a:t>konomické</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sankce</a:t>
            </a:r>
            <a:r>
              <a:rPr lang="cs-CZ" sz="2800" dirty="0">
                <a:latin typeface="Times New Roman" panose="02020603050405020304" pitchFamily="18" charset="0"/>
                <a:ea typeface="Calibri" panose="020F0502020204030204" pitchFamily="34" charset="0"/>
              </a:rPr>
              <a:t>)</a:t>
            </a:r>
            <a:endParaRPr lang="cs-CZ" sz="2800" dirty="0"/>
          </a:p>
          <a:p>
            <a:pPr marL="0" indent="0">
              <a:buNone/>
            </a:pPr>
            <a:endParaRPr lang="cs-CZ" dirty="0"/>
          </a:p>
        </p:txBody>
      </p:sp>
    </p:spTree>
    <p:extLst>
      <p:ext uri="{BB962C8B-B14F-4D97-AF65-F5344CB8AC3E}">
        <p14:creationId xmlns:p14="http://schemas.microsoft.com/office/powerpoint/2010/main" val="2309031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675B0BE-D32F-4054-A224-0E58060AA116}"/>
              </a:ext>
            </a:extLst>
          </p:cNvPr>
          <p:cNvSpPr>
            <a:spLocks noGrp="1"/>
          </p:cNvSpPr>
          <p:nvPr>
            <p:ph type="title"/>
          </p:nvPr>
        </p:nvSpPr>
        <p:spPr>
          <a:xfrm>
            <a:off x="1534696" y="804520"/>
            <a:ext cx="9520158" cy="598152"/>
          </a:xfrm>
        </p:spPr>
        <p:txBody>
          <a:bodyPr>
            <a:normAutofit/>
          </a:bodyPr>
          <a:lstStyle/>
          <a:p>
            <a:r>
              <a:rPr lang="cs-CZ" b="1" dirty="0">
                <a:solidFill>
                  <a:srgbClr val="C00000"/>
                </a:solidFill>
                <a:effectLst/>
                <a:latin typeface="Times New Roman" panose="02020603050405020304" pitchFamily="18" charset="0"/>
                <a:ea typeface="Calibri" panose="020F0502020204030204" pitchFamily="34" charset="0"/>
              </a:rPr>
              <a:t>Používání tuzemských imperativních norem </a:t>
            </a:r>
            <a:r>
              <a:rPr lang="cs-CZ" b="1" i="1" dirty="0" err="1">
                <a:solidFill>
                  <a:srgbClr val="C00000"/>
                </a:solidFill>
                <a:effectLst/>
                <a:latin typeface="Times New Roman" panose="02020603050405020304" pitchFamily="18" charset="0"/>
                <a:ea typeface="Calibri" panose="020F0502020204030204" pitchFamily="34" charset="0"/>
              </a:rPr>
              <a:t>legis</a:t>
            </a:r>
            <a:r>
              <a:rPr lang="cs-CZ" b="1" i="1" dirty="0">
                <a:solidFill>
                  <a:srgbClr val="C00000"/>
                </a:solidFill>
                <a:effectLst/>
                <a:latin typeface="Times New Roman" panose="02020603050405020304" pitchFamily="18" charset="0"/>
                <a:ea typeface="Calibri" panose="020F0502020204030204" pitchFamily="34" charset="0"/>
              </a:rPr>
              <a:t> </a:t>
            </a:r>
            <a:r>
              <a:rPr lang="cs-CZ" b="1" i="1" dirty="0" err="1">
                <a:solidFill>
                  <a:srgbClr val="C00000"/>
                </a:solidFill>
                <a:effectLst/>
                <a:latin typeface="Times New Roman" panose="02020603050405020304" pitchFamily="18" charset="0"/>
                <a:ea typeface="Calibri" panose="020F0502020204030204" pitchFamily="34" charset="0"/>
              </a:rPr>
              <a:t>fori</a:t>
            </a:r>
            <a:endParaRPr lang="cs-CZ" dirty="0">
              <a:solidFill>
                <a:srgbClr val="C00000"/>
              </a:solidFill>
            </a:endParaRPr>
          </a:p>
        </p:txBody>
      </p:sp>
      <p:sp>
        <p:nvSpPr>
          <p:cNvPr id="3" name="Zástupný obsah 2">
            <a:extLst>
              <a:ext uri="{FF2B5EF4-FFF2-40B4-BE49-F238E27FC236}">
                <a16:creationId xmlns:a16="http://schemas.microsoft.com/office/drawing/2014/main" id="{C58D35FE-8502-432D-99B9-2114C4CC3B4F}"/>
              </a:ext>
            </a:extLst>
          </p:cNvPr>
          <p:cNvSpPr>
            <a:spLocks noGrp="1"/>
          </p:cNvSpPr>
          <p:nvPr>
            <p:ph idx="1"/>
          </p:nvPr>
        </p:nvSpPr>
        <p:spPr>
          <a:xfrm>
            <a:off x="1534696" y="1642369"/>
            <a:ext cx="9520158" cy="4536489"/>
          </a:xfrm>
        </p:spPr>
        <p:txBody>
          <a:bodyPr/>
          <a:lstStyle/>
          <a:p>
            <a:pPr marL="0" marR="0" indent="0" algn="just">
              <a:lnSpc>
                <a:spcPct val="107000"/>
              </a:lnSpc>
              <a:spcBef>
                <a:spcPts val="0"/>
              </a:spcBef>
              <a:spcAft>
                <a:spcPts val="800"/>
              </a:spcAft>
              <a:buNone/>
            </a:pPr>
            <a:r>
              <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3 ZMPS</a:t>
            </a:r>
            <a:endParaRPr lang="cs-CZ"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buNone/>
            </a:pPr>
            <a:r>
              <a:rPr lang="cs-CZ"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Nutně použitelná ustanovení právních předpisů</a:t>
            </a:r>
            <a:endParaRPr lang="cs-CZ"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buNone/>
            </a:pPr>
            <a:r>
              <a:rPr lang="cs-CZ"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Ustanovení tohoto zákona nebrání použití těch </a:t>
            </a:r>
            <a:r>
              <a:rPr lang="cs-CZ"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ustanovení českého právního řádu</a:t>
            </a:r>
            <a:r>
              <a:rPr lang="cs-CZ"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kterých je </a:t>
            </a:r>
            <a:r>
              <a:rPr lang="cs-CZ"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nutné v mezích jejich předmětu úpravy použít vždy</a:t>
            </a:r>
            <a:r>
              <a:rPr lang="cs-CZ"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cs-CZ"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bez ohledu na to, kterým právním řádem se řídí právní poměry</a:t>
            </a:r>
            <a:r>
              <a:rPr lang="cs-CZ"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v nichž se projeví účinky použití takových ustanovení.</a:t>
            </a:r>
            <a:endParaRPr lang="cs-CZ"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cs-CZ" sz="2800" b="1" dirty="0">
                <a:solidFill>
                  <a:srgbClr val="C00000"/>
                </a:solidFill>
                <a:effectLst/>
                <a:latin typeface="Times New Roman" panose="02020603050405020304" pitchFamily="18" charset="0"/>
                <a:ea typeface="Calibri" panose="020F0502020204030204" pitchFamily="34" charset="0"/>
              </a:rPr>
              <a:t>bezprostřední soukromoprávní důsledky použití imperativní normy je třeba posoudit podle českého práva</a:t>
            </a:r>
            <a:endParaRPr lang="cs-CZ" sz="2800" b="1" dirty="0">
              <a:solidFill>
                <a:srgbClr val="C00000"/>
              </a:solidFill>
            </a:endParaRPr>
          </a:p>
        </p:txBody>
      </p:sp>
    </p:spTree>
    <p:extLst>
      <p:ext uri="{BB962C8B-B14F-4D97-AF65-F5344CB8AC3E}">
        <p14:creationId xmlns:p14="http://schemas.microsoft.com/office/powerpoint/2010/main" val="2809526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0F9084-AB14-4026-9107-FFE627071E38}"/>
              </a:ext>
            </a:extLst>
          </p:cNvPr>
          <p:cNvSpPr>
            <a:spLocks noGrp="1"/>
          </p:cNvSpPr>
          <p:nvPr>
            <p:ph type="title"/>
          </p:nvPr>
        </p:nvSpPr>
        <p:spPr>
          <a:xfrm>
            <a:off x="1534696" y="804520"/>
            <a:ext cx="9520158" cy="678052"/>
          </a:xfrm>
        </p:spPr>
        <p:txBody>
          <a:bodyPr/>
          <a:lstStyle/>
          <a:p>
            <a:r>
              <a:rPr lang="cs-CZ" b="1" dirty="0">
                <a:solidFill>
                  <a:srgbClr val="C00000"/>
                </a:solidFill>
                <a:effectLst/>
                <a:latin typeface="Times New Roman" panose="02020603050405020304" pitchFamily="18" charset="0"/>
                <a:ea typeface="Calibri" panose="020F0502020204030204" pitchFamily="34" charset="0"/>
              </a:rPr>
              <a:t>Používání tuzemských imperativních norem </a:t>
            </a:r>
            <a:r>
              <a:rPr lang="cs-CZ" b="1" i="1" dirty="0" err="1">
                <a:solidFill>
                  <a:srgbClr val="C00000"/>
                </a:solidFill>
                <a:effectLst/>
                <a:latin typeface="Times New Roman" panose="02020603050405020304" pitchFamily="18" charset="0"/>
                <a:ea typeface="Calibri" panose="020F0502020204030204" pitchFamily="34" charset="0"/>
              </a:rPr>
              <a:t>legis</a:t>
            </a:r>
            <a:r>
              <a:rPr lang="cs-CZ" b="1" i="1" dirty="0">
                <a:solidFill>
                  <a:srgbClr val="C00000"/>
                </a:solidFill>
                <a:effectLst/>
                <a:latin typeface="Times New Roman" panose="02020603050405020304" pitchFamily="18" charset="0"/>
                <a:ea typeface="Calibri" panose="020F0502020204030204" pitchFamily="34" charset="0"/>
              </a:rPr>
              <a:t> </a:t>
            </a:r>
            <a:r>
              <a:rPr lang="cs-CZ" b="1" i="1" dirty="0" err="1">
                <a:solidFill>
                  <a:srgbClr val="C00000"/>
                </a:solidFill>
                <a:effectLst/>
                <a:latin typeface="Times New Roman" panose="02020603050405020304" pitchFamily="18" charset="0"/>
                <a:ea typeface="Calibri" panose="020F0502020204030204" pitchFamily="34" charset="0"/>
              </a:rPr>
              <a:t>fori</a:t>
            </a:r>
            <a:endParaRPr lang="cs-CZ" dirty="0"/>
          </a:p>
        </p:txBody>
      </p:sp>
      <p:sp>
        <p:nvSpPr>
          <p:cNvPr id="3" name="Zástupný obsah 2">
            <a:extLst>
              <a:ext uri="{FF2B5EF4-FFF2-40B4-BE49-F238E27FC236}">
                <a16:creationId xmlns:a16="http://schemas.microsoft.com/office/drawing/2014/main" id="{2B837BF8-668D-4A83-A53E-3FDFC412D9D7}"/>
              </a:ext>
            </a:extLst>
          </p:cNvPr>
          <p:cNvSpPr>
            <a:spLocks noGrp="1"/>
          </p:cNvSpPr>
          <p:nvPr>
            <p:ph idx="1"/>
          </p:nvPr>
        </p:nvSpPr>
        <p:spPr>
          <a:xfrm>
            <a:off x="1534696" y="1651247"/>
            <a:ext cx="9520158" cy="4402233"/>
          </a:xfrm>
        </p:spPr>
        <p:txBody>
          <a:bodyPr>
            <a:normAutofit fontScale="92500" lnSpcReduction="10000"/>
          </a:bodyPr>
          <a:lstStyle/>
          <a:p>
            <a:pPr marL="0" marR="0" indent="0" algn="just">
              <a:lnSpc>
                <a:spcPct val="107000"/>
              </a:lnSpc>
              <a:spcBef>
                <a:spcPts val="0"/>
              </a:spcBef>
              <a:spcAft>
                <a:spcPts val="800"/>
              </a:spcAft>
              <a:buNone/>
            </a:pPr>
            <a:r>
              <a:rPr lang="cs-CZ" sz="1800" b="1"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Nařízení Řím I </a:t>
            </a:r>
            <a:endParaRPr lang="cs-CZ" sz="18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Článek 9</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Imperativní ustanovení</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cs-CZ" sz="1800" i="1"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Definice a používání imperativních norem</a:t>
            </a:r>
            <a:r>
              <a:rPr lang="cs-CZ" sz="1800"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cs-CZ" sz="1800"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 Imperativní ustanovení jsou </a:t>
            </a:r>
            <a:r>
              <a:rPr lang="cs-CZ" sz="1800"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ustanovení, jejichž dodržování je pro stát </a:t>
            </a:r>
            <a:r>
              <a:rPr lang="cs-CZ" sz="1800" b="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při ochraně jeho veřejných zájmů</a:t>
            </a:r>
            <a:r>
              <a:rPr lang="cs-CZ" sz="1800"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jako např. jeho politického, společenského a hospodářského uspořádání zásadní do té míry, že se vyžaduje jejich použití na jakoukoli situaci</a:t>
            </a: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která spadá do jejich oblasti působnosti, </a:t>
            </a:r>
            <a:r>
              <a:rPr lang="cs-CZ" sz="1800"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bez ohledu na právo, které by se jinak na smlouvu podle tohoto nařízení použilo.</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1800"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Používání imperativních norem </a:t>
            </a:r>
            <a:r>
              <a:rPr lang="cs-CZ" sz="1800" i="1"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státu místa soudu (lex </a:t>
            </a:r>
            <a:r>
              <a:rPr lang="cs-CZ" sz="1800" i="1" dirty="0" err="1">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fori</a:t>
            </a:r>
            <a:r>
              <a:rPr lang="cs-CZ" sz="1800" i="1"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cs-CZ" sz="1800"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 Tímto nařízením </a:t>
            </a:r>
            <a:r>
              <a:rPr lang="cs-CZ" sz="1800" b="1" u="sng"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není v žádném případě dotčeno použití imperativních ustanovení práva země soudu.</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[Používání zahraničních imperativních norem </a:t>
            </a:r>
            <a:r>
              <a:rPr lang="cs-CZ" sz="1800" i="1" dirty="0">
                <a:solidFill>
                  <a:srgbClr val="00206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(třetích států):]</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 Rovněž </a:t>
            </a:r>
            <a:r>
              <a:rPr lang="cs-CZ" sz="1800"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lze použít</a:t>
            </a:r>
            <a:r>
              <a:rPr lang="cs-C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imperativní ustanovení práva země, v níž mají být nebo byly povinnosti vyplývající ze smlouvy splněny, pokud tato imperativní ustanovení činí plnění smlouvy protiprávním. Při rozhodování, zda mají být taková ustanovení použita, je třeba vzít v úvahu jejich povahu a účel, jakož i důsledky, které by mohly z jejich použití nebo nepoužití vyplynout.</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39518831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7DCFCF4-870D-442D-A3F7-ED1B1D70F410}"/>
              </a:ext>
            </a:extLst>
          </p:cNvPr>
          <p:cNvSpPr>
            <a:spLocks noGrp="1"/>
          </p:cNvSpPr>
          <p:nvPr>
            <p:ph type="title"/>
          </p:nvPr>
        </p:nvSpPr>
        <p:spPr>
          <a:xfrm>
            <a:off x="1534696" y="804519"/>
            <a:ext cx="9520158" cy="642541"/>
          </a:xfrm>
        </p:spPr>
        <p:txBody>
          <a:bodyPr/>
          <a:lstStyle/>
          <a:p>
            <a:r>
              <a:rPr lang="cs-CZ" b="1" dirty="0">
                <a:solidFill>
                  <a:srgbClr val="C00000"/>
                </a:solidFill>
                <a:effectLst/>
                <a:latin typeface="Times New Roman" panose="02020603050405020304" pitchFamily="18" charset="0"/>
                <a:ea typeface="Calibri" panose="020F0502020204030204" pitchFamily="34" charset="0"/>
              </a:rPr>
              <a:t>Používání tuzemských imperativních norem </a:t>
            </a:r>
            <a:r>
              <a:rPr lang="cs-CZ" b="1" i="1" dirty="0" err="1">
                <a:solidFill>
                  <a:srgbClr val="C00000"/>
                </a:solidFill>
                <a:effectLst/>
                <a:latin typeface="Times New Roman" panose="02020603050405020304" pitchFamily="18" charset="0"/>
                <a:ea typeface="Calibri" panose="020F0502020204030204" pitchFamily="34" charset="0"/>
              </a:rPr>
              <a:t>legis</a:t>
            </a:r>
            <a:r>
              <a:rPr lang="cs-CZ" b="1" i="1" dirty="0">
                <a:solidFill>
                  <a:srgbClr val="C00000"/>
                </a:solidFill>
                <a:effectLst/>
                <a:latin typeface="Times New Roman" panose="02020603050405020304" pitchFamily="18" charset="0"/>
                <a:ea typeface="Calibri" panose="020F0502020204030204" pitchFamily="34" charset="0"/>
              </a:rPr>
              <a:t> </a:t>
            </a:r>
            <a:r>
              <a:rPr lang="cs-CZ" b="1" i="1" dirty="0" err="1">
                <a:solidFill>
                  <a:srgbClr val="C00000"/>
                </a:solidFill>
                <a:effectLst/>
                <a:latin typeface="Times New Roman" panose="02020603050405020304" pitchFamily="18" charset="0"/>
                <a:ea typeface="Calibri" panose="020F0502020204030204" pitchFamily="34" charset="0"/>
              </a:rPr>
              <a:t>fori</a:t>
            </a:r>
            <a:endParaRPr lang="cs-CZ" dirty="0"/>
          </a:p>
        </p:txBody>
      </p:sp>
      <p:sp>
        <p:nvSpPr>
          <p:cNvPr id="3" name="Zástupný obsah 2">
            <a:extLst>
              <a:ext uri="{FF2B5EF4-FFF2-40B4-BE49-F238E27FC236}">
                <a16:creationId xmlns:a16="http://schemas.microsoft.com/office/drawing/2014/main" id="{17E1222A-B1E6-48C2-A1D8-3719FAB2C73A}"/>
              </a:ext>
            </a:extLst>
          </p:cNvPr>
          <p:cNvSpPr>
            <a:spLocks noGrp="1"/>
          </p:cNvSpPr>
          <p:nvPr>
            <p:ph idx="1"/>
          </p:nvPr>
        </p:nvSpPr>
        <p:spPr>
          <a:xfrm>
            <a:off x="1534696" y="1704514"/>
            <a:ext cx="9520158" cy="4348967"/>
          </a:xfrm>
        </p:spPr>
        <p:txBody>
          <a:bodyPr>
            <a:normAutofit fontScale="85000" lnSpcReduction="10000"/>
          </a:bodyPr>
          <a:lstStyle/>
          <a:p>
            <a:pPr marL="0" indent="0" algn="just">
              <a:buNone/>
            </a:pPr>
            <a:r>
              <a:rPr lang="cs-CZ"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imperativní ustanovení  X  „ustanovení, od nichž se nelze smluvně odchýlit“</a:t>
            </a:r>
          </a:p>
          <a:p>
            <a:pPr marL="0" indent="0" algn="just">
              <a:buNone/>
            </a:pPr>
            <a:r>
              <a:rPr lang="cs-CZ" sz="2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Nařízení Řím I - </a:t>
            </a:r>
            <a:r>
              <a:rPr lang="cs-CZ" sz="2800" b="1" i="0" u="none" strike="noStrike" baseline="0" dirty="0">
                <a:solidFill>
                  <a:srgbClr val="002060"/>
                </a:solidFill>
                <a:latin typeface="Times New Roman" panose="02020603050405020304" pitchFamily="18" charset="0"/>
                <a:cs typeface="Times New Roman" panose="02020603050405020304" pitchFamily="18" charset="0"/>
              </a:rPr>
              <a:t>Čl. 3 odst. 3:</a:t>
            </a:r>
            <a:endParaRPr lang="cs-CZ" sz="2800" b="0" i="0" u="none" strike="noStrike" baseline="0" dirty="0">
              <a:solidFill>
                <a:srgbClr val="002060"/>
              </a:solidFill>
              <a:latin typeface="Times New Roman" panose="02020603050405020304" pitchFamily="18" charset="0"/>
              <a:cs typeface="Times New Roman" panose="02020603050405020304" pitchFamily="18" charset="0"/>
            </a:endParaRPr>
          </a:p>
          <a:p>
            <a:pPr marL="0" indent="0" algn="just">
              <a:buNone/>
            </a:pPr>
            <a:r>
              <a:rPr lang="cs-CZ" sz="2800" b="0" i="0" u="none" strike="noStrike" baseline="0" dirty="0">
                <a:solidFill>
                  <a:srgbClr val="002060"/>
                </a:solidFill>
                <a:latin typeface="Times New Roman" panose="02020603050405020304" pitchFamily="18" charset="0"/>
                <a:cs typeface="Times New Roman" panose="02020603050405020304" pitchFamily="18" charset="0"/>
              </a:rPr>
              <a:t>„V případě, že všechny ostatní prvky pro situaci významné se v okamžiku volby nacházejí v jiné zemi než v zemi, jejíž právo bylo zvoleno, </a:t>
            </a:r>
            <a:r>
              <a:rPr lang="cs-CZ" sz="2800" b="1" i="0" u="none" strike="noStrike" baseline="0" dirty="0">
                <a:solidFill>
                  <a:srgbClr val="002060"/>
                </a:solidFill>
                <a:latin typeface="Times New Roman" panose="02020603050405020304" pitchFamily="18" charset="0"/>
                <a:cs typeface="Times New Roman" panose="02020603050405020304" pitchFamily="18" charset="0"/>
              </a:rPr>
              <a:t>není volbou práva</a:t>
            </a:r>
            <a:r>
              <a:rPr lang="cs-CZ" sz="2800" b="0" i="0" u="none" strike="noStrike" baseline="0" dirty="0">
                <a:solidFill>
                  <a:srgbClr val="002060"/>
                </a:solidFill>
                <a:latin typeface="Times New Roman" panose="02020603050405020304" pitchFamily="18" charset="0"/>
                <a:cs typeface="Times New Roman" panose="02020603050405020304" pitchFamily="18" charset="0"/>
              </a:rPr>
              <a:t>, kterou strany učinily, </a:t>
            </a:r>
            <a:r>
              <a:rPr lang="cs-CZ" sz="2800" b="1" i="0" u="none" strike="noStrike" baseline="0" dirty="0">
                <a:solidFill>
                  <a:srgbClr val="002060"/>
                </a:solidFill>
                <a:latin typeface="Times New Roman" panose="02020603050405020304" pitchFamily="18" charset="0"/>
                <a:cs typeface="Times New Roman" panose="02020603050405020304" pitchFamily="18" charset="0"/>
              </a:rPr>
              <a:t>dotčeno použití ustanovení práva této jiné země, od nichž se nelze smluvně odchýlit.“ </a:t>
            </a:r>
          </a:p>
          <a:p>
            <a:pPr marL="0" indent="0" algn="just">
              <a:buNone/>
            </a:pPr>
            <a:r>
              <a:rPr lang="cs-CZ" sz="2800" b="1" i="0" u="none" strike="noStrike" baseline="0" dirty="0">
                <a:solidFill>
                  <a:srgbClr val="002060"/>
                </a:solidFill>
                <a:latin typeface="Times New Roman" panose="02020603050405020304" pitchFamily="18" charset="0"/>
                <a:cs typeface="Times New Roman" panose="02020603050405020304" pitchFamily="18" charset="0"/>
              </a:rPr>
              <a:t> </a:t>
            </a:r>
            <a:r>
              <a:rPr lang="cs-CZ"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„ustanovení, od nichž se nelze smluvně odchýlit“ </a:t>
            </a:r>
            <a:r>
              <a:rPr lang="cs-CZ" sz="2800" b="1" i="0" u="none" strike="noStrike" baseline="0" dirty="0">
                <a:solidFill>
                  <a:srgbClr val="C00000"/>
                </a:solidFill>
                <a:latin typeface="Times New Roman" panose="02020603050405020304" pitchFamily="18" charset="0"/>
                <a:cs typeface="Times New Roman" panose="02020603050405020304" pitchFamily="18" charset="0"/>
              </a:rPr>
              <a:t>= kogentní norm</a:t>
            </a:r>
            <a:r>
              <a:rPr lang="cs-CZ" sz="2800" b="1" dirty="0">
                <a:solidFill>
                  <a:srgbClr val="C00000"/>
                </a:solidFill>
                <a:latin typeface="Times New Roman" panose="02020603050405020304" pitchFamily="18" charset="0"/>
                <a:cs typeface="Times New Roman" panose="02020603050405020304" pitchFamily="18" charset="0"/>
              </a:rPr>
              <a:t>y</a:t>
            </a:r>
            <a:endParaRPr lang="cs-CZ"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l">
              <a:buNone/>
            </a:pPr>
            <a:endParaRPr lang="cs-CZ" b="1" dirty="0"/>
          </a:p>
        </p:txBody>
      </p:sp>
    </p:spTree>
    <p:extLst>
      <p:ext uri="{BB962C8B-B14F-4D97-AF65-F5344CB8AC3E}">
        <p14:creationId xmlns:p14="http://schemas.microsoft.com/office/powerpoint/2010/main" val="3241204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176A96-6941-4857-AC52-B67EFCD4B423}"/>
              </a:ext>
            </a:extLst>
          </p:cNvPr>
          <p:cNvSpPr>
            <a:spLocks noGrp="1"/>
          </p:cNvSpPr>
          <p:nvPr>
            <p:ph type="title"/>
          </p:nvPr>
        </p:nvSpPr>
        <p:spPr>
          <a:xfrm>
            <a:off x="1534696" y="804520"/>
            <a:ext cx="9520158" cy="722440"/>
          </a:xfrm>
        </p:spPr>
        <p:txBody>
          <a:bodyPr/>
          <a:lstStyle/>
          <a:p>
            <a:r>
              <a:rPr lang="cs-CZ" b="1" dirty="0">
                <a:solidFill>
                  <a:srgbClr val="C00000"/>
                </a:solidFill>
                <a:effectLst/>
                <a:latin typeface="Times New Roman" panose="02020603050405020304" pitchFamily="18" charset="0"/>
                <a:ea typeface="Calibri" panose="020F0502020204030204" pitchFamily="34" charset="0"/>
              </a:rPr>
              <a:t>Používání tuzemských imperativních norem </a:t>
            </a:r>
            <a:r>
              <a:rPr lang="cs-CZ" b="1" i="1" dirty="0" err="1">
                <a:solidFill>
                  <a:srgbClr val="C00000"/>
                </a:solidFill>
                <a:effectLst/>
                <a:latin typeface="Times New Roman" panose="02020603050405020304" pitchFamily="18" charset="0"/>
                <a:ea typeface="Calibri" panose="020F0502020204030204" pitchFamily="34" charset="0"/>
              </a:rPr>
              <a:t>legis</a:t>
            </a:r>
            <a:r>
              <a:rPr lang="cs-CZ" b="1" i="1" dirty="0">
                <a:solidFill>
                  <a:srgbClr val="C00000"/>
                </a:solidFill>
                <a:effectLst/>
                <a:latin typeface="Times New Roman" panose="02020603050405020304" pitchFamily="18" charset="0"/>
                <a:ea typeface="Calibri" panose="020F0502020204030204" pitchFamily="34" charset="0"/>
              </a:rPr>
              <a:t> </a:t>
            </a:r>
            <a:r>
              <a:rPr lang="cs-CZ" b="1" i="1" dirty="0" err="1">
                <a:solidFill>
                  <a:srgbClr val="C00000"/>
                </a:solidFill>
                <a:effectLst/>
                <a:latin typeface="Times New Roman" panose="02020603050405020304" pitchFamily="18" charset="0"/>
                <a:ea typeface="Calibri" panose="020F0502020204030204" pitchFamily="34" charset="0"/>
              </a:rPr>
              <a:t>fori</a:t>
            </a:r>
            <a:endParaRPr lang="cs-CZ" dirty="0"/>
          </a:p>
        </p:txBody>
      </p:sp>
      <p:sp>
        <p:nvSpPr>
          <p:cNvPr id="3" name="Zástupný obsah 2">
            <a:extLst>
              <a:ext uri="{FF2B5EF4-FFF2-40B4-BE49-F238E27FC236}">
                <a16:creationId xmlns:a16="http://schemas.microsoft.com/office/drawing/2014/main" id="{E31DCE00-FB5A-446B-BF60-903909AA88D7}"/>
              </a:ext>
            </a:extLst>
          </p:cNvPr>
          <p:cNvSpPr>
            <a:spLocks noGrp="1"/>
          </p:cNvSpPr>
          <p:nvPr>
            <p:ph idx="1"/>
          </p:nvPr>
        </p:nvSpPr>
        <p:spPr>
          <a:xfrm>
            <a:off x="1534696" y="1686757"/>
            <a:ext cx="9520158" cy="4092605"/>
          </a:xfrm>
        </p:spPr>
        <p:txBody>
          <a:bodyPr/>
          <a:lstStyle/>
          <a:p>
            <a:pPr marL="0" marR="0" indent="0" algn="just">
              <a:lnSpc>
                <a:spcPct val="107000"/>
              </a:lnSpc>
              <a:spcBef>
                <a:spcPts val="0"/>
              </a:spcBef>
              <a:spcAft>
                <a:spcPts val="800"/>
              </a:spcAft>
              <a:buNone/>
            </a:pPr>
            <a:r>
              <a:rPr lang="cs-CZ" sz="2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Nařízení Řím II</a:t>
            </a:r>
            <a:endParaRPr lang="cs-CZ"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800" dirty="0">
                <a:solidFill>
                  <a:srgbClr val="002060"/>
                </a:solidFill>
                <a:effectLst/>
                <a:latin typeface="Times New Roman" panose="02020603050405020304" pitchFamily="18" charset="0"/>
                <a:ea typeface="EUAlbertina-Italic-Identity-H"/>
                <a:cs typeface="Times New Roman" panose="02020603050405020304" pitchFamily="18" charset="0"/>
              </a:rPr>
              <a:t>Článek 16</a:t>
            </a:r>
            <a:endParaRPr lang="cs-CZ"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800" b="1" dirty="0">
                <a:solidFill>
                  <a:srgbClr val="002060"/>
                </a:solidFill>
                <a:effectLst/>
                <a:latin typeface="Times New Roman" panose="02020603050405020304" pitchFamily="18" charset="0"/>
                <a:ea typeface="EUAlbertina-Bold-Identity-H"/>
                <a:cs typeface="Times New Roman" panose="02020603050405020304" pitchFamily="18" charset="0"/>
              </a:rPr>
              <a:t>Imperativní ustanovení</a:t>
            </a:r>
            <a:endParaRPr lang="cs-CZ"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sz="2800" dirty="0">
                <a:solidFill>
                  <a:srgbClr val="002060"/>
                </a:solidFill>
                <a:effectLst/>
                <a:latin typeface="Times New Roman" panose="02020603050405020304" pitchFamily="18" charset="0"/>
                <a:ea typeface="EUAlbertina-Regular-Identity-H"/>
                <a:cs typeface="Times New Roman" panose="02020603050405020304" pitchFamily="18" charset="0"/>
              </a:rPr>
              <a:t>Tímto nařízením </a:t>
            </a:r>
            <a:r>
              <a:rPr lang="cs-CZ" sz="2800" b="1" u="sng" dirty="0">
                <a:solidFill>
                  <a:srgbClr val="002060"/>
                </a:solidFill>
                <a:effectLst/>
                <a:latin typeface="Times New Roman" panose="02020603050405020304" pitchFamily="18" charset="0"/>
                <a:ea typeface="EUAlbertina-Regular-Identity-H"/>
                <a:cs typeface="Times New Roman" panose="02020603050405020304" pitchFamily="18" charset="0"/>
              </a:rPr>
              <a:t>není</a:t>
            </a:r>
            <a:r>
              <a:rPr lang="cs-CZ" sz="2800" u="sng" dirty="0">
                <a:solidFill>
                  <a:srgbClr val="002060"/>
                </a:solidFill>
                <a:effectLst/>
                <a:latin typeface="Times New Roman" panose="02020603050405020304" pitchFamily="18" charset="0"/>
                <a:ea typeface="EUAlbertina-Regular-Identity-H"/>
                <a:cs typeface="Times New Roman" panose="02020603050405020304" pitchFamily="18" charset="0"/>
              </a:rPr>
              <a:t> v žádném případě </a:t>
            </a:r>
            <a:r>
              <a:rPr lang="cs-CZ" sz="2800" b="1" u="sng" dirty="0">
                <a:solidFill>
                  <a:srgbClr val="002060"/>
                </a:solidFill>
                <a:effectLst/>
                <a:latin typeface="Times New Roman" panose="02020603050405020304" pitchFamily="18" charset="0"/>
                <a:ea typeface="EUAlbertina-Regular-Identity-H"/>
                <a:cs typeface="Times New Roman" panose="02020603050405020304" pitchFamily="18" charset="0"/>
              </a:rPr>
              <a:t>dotčeno</a:t>
            </a:r>
            <a:r>
              <a:rPr lang="cs-CZ" sz="2800" b="1" dirty="0">
                <a:solidFill>
                  <a:srgbClr val="002060"/>
                </a:solidFill>
                <a:effectLst/>
                <a:latin typeface="Times New Roman" panose="02020603050405020304" pitchFamily="18" charset="0"/>
                <a:ea typeface="EUAlbertina-Regular-Identity-H"/>
                <a:cs typeface="Times New Roman" panose="02020603050405020304" pitchFamily="18" charset="0"/>
              </a:rPr>
              <a:t> </a:t>
            </a:r>
            <a:r>
              <a:rPr lang="cs-CZ" sz="2800" b="1" u="sng" dirty="0">
                <a:solidFill>
                  <a:srgbClr val="002060"/>
                </a:solidFill>
                <a:effectLst/>
                <a:latin typeface="Times New Roman" panose="02020603050405020304" pitchFamily="18" charset="0"/>
                <a:ea typeface="EUAlbertina-Regular-Identity-H"/>
                <a:cs typeface="Times New Roman" panose="02020603050405020304" pitchFamily="18" charset="0"/>
              </a:rPr>
              <a:t>použití imperativních ustanovení práva země, v níž má soud sídlo,</a:t>
            </a:r>
            <a:r>
              <a:rPr lang="cs-CZ" sz="2800" u="sng" dirty="0">
                <a:solidFill>
                  <a:srgbClr val="002060"/>
                </a:solidFill>
                <a:effectLst/>
                <a:latin typeface="Times New Roman" panose="02020603050405020304" pitchFamily="18" charset="0"/>
                <a:ea typeface="EUAlbertina-Regular-Identity-H"/>
                <a:cs typeface="Times New Roman" panose="02020603050405020304" pitchFamily="18" charset="0"/>
              </a:rPr>
              <a:t> bez ohledu na právo, které by se na mimosmluvní závazkový vztah jinak použilo.</a:t>
            </a:r>
            <a:endParaRPr lang="cs-CZ"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380271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0914987-BDB7-4B42-BA88-E011B8CF52F8}"/>
              </a:ext>
            </a:extLst>
          </p:cNvPr>
          <p:cNvSpPr>
            <a:spLocks noGrp="1"/>
          </p:cNvSpPr>
          <p:nvPr>
            <p:ph type="title"/>
          </p:nvPr>
        </p:nvSpPr>
        <p:spPr/>
        <p:txBody>
          <a:bodyPr/>
          <a:lstStyle/>
          <a:p>
            <a:r>
              <a:rPr lang="cs-C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a:t>
            </a:r>
            <a:r>
              <a:rPr lang="cs-CZ"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oužívání zahraničích imperativních norem</a:t>
            </a:r>
            <a:br>
              <a:rPr lang="cs-CZ" sz="1800" dirty="0">
                <a:effectLst/>
                <a:latin typeface="Calibri" panose="020F0502020204030204" pitchFamily="34" charset="0"/>
                <a:ea typeface="Calibri" panose="020F0502020204030204" pitchFamily="34" charset="0"/>
                <a:cs typeface="Times New Roman" panose="02020603050405020304" pitchFamily="18" charset="0"/>
              </a:rPr>
            </a:br>
            <a:endParaRPr lang="cs-CZ" dirty="0"/>
          </a:p>
        </p:txBody>
      </p:sp>
      <p:sp>
        <p:nvSpPr>
          <p:cNvPr id="3" name="Zástupný obsah 2">
            <a:extLst>
              <a:ext uri="{FF2B5EF4-FFF2-40B4-BE49-F238E27FC236}">
                <a16:creationId xmlns:a16="http://schemas.microsoft.com/office/drawing/2014/main" id="{B7818D9B-3A7C-42B6-B1A3-3A2D830AF491}"/>
              </a:ext>
            </a:extLst>
          </p:cNvPr>
          <p:cNvSpPr>
            <a:spLocks noGrp="1"/>
          </p:cNvSpPr>
          <p:nvPr>
            <p:ph idx="1"/>
          </p:nvPr>
        </p:nvSpPr>
        <p:spPr>
          <a:xfrm>
            <a:off x="1534696" y="1580225"/>
            <a:ext cx="9520158" cy="4403325"/>
          </a:xfrm>
        </p:spPr>
        <p:txBody>
          <a:bodyPr>
            <a:normAutofit/>
          </a:bodyPr>
          <a:lstStyle/>
          <a:p>
            <a:pPr marL="0" indent="0">
              <a:buNone/>
            </a:pPr>
            <a:r>
              <a:rPr lang="cs-CZ" sz="1800" dirty="0">
                <a:effectLst/>
                <a:latin typeface="Times New Roman" panose="02020603050405020304" pitchFamily="18" charset="0"/>
                <a:ea typeface="Calibri" panose="020F0502020204030204" pitchFamily="34" charset="0"/>
              </a:rPr>
              <a:t>a) kdy imperativní normy jsou</a:t>
            </a:r>
            <a:r>
              <a:rPr lang="cs-CZ" sz="1800" b="1" dirty="0">
                <a:effectLst/>
                <a:latin typeface="Times New Roman" panose="02020603050405020304" pitchFamily="18" charset="0"/>
                <a:ea typeface="Calibri" panose="020F0502020204030204" pitchFamily="34" charset="0"/>
              </a:rPr>
              <a:t> </a:t>
            </a:r>
            <a:r>
              <a:rPr lang="cs-CZ" sz="1800" b="1" dirty="0">
                <a:solidFill>
                  <a:srgbClr val="C00000"/>
                </a:solidFill>
                <a:effectLst/>
                <a:latin typeface="Times New Roman" panose="02020603050405020304" pitchFamily="18" charset="0"/>
                <a:ea typeface="Calibri" panose="020F0502020204030204" pitchFamily="34" charset="0"/>
              </a:rPr>
              <a:t>součástí práva, kterým se řídí právní vztah (</a:t>
            </a:r>
            <a:r>
              <a:rPr lang="cs-CZ" sz="1800" b="1" i="1" dirty="0" err="1">
                <a:solidFill>
                  <a:srgbClr val="C00000"/>
                </a:solidFill>
                <a:effectLst/>
                <a:latin typeface="Times New Roman" panose="02020603050405020304" pitchFamily="18" charset="0"/>
                <a:ea typeface="Calibri" panose="020F0502020204030204" pitchFamily="34" charset="0"/>
              </a:rPr>
              <a:t>legis</a:t>
            </a:r>
            <a:r>
              <a:rPr lang="cs-CZ" sz="1800" b="1" i="1" dirty="0">
                <a:solidFill>
                  <a:srgbClr val="C00000"/>
                </a:solidFill>
                <a:effectLst/>
                <a:latin typeface="Times New Roman" panose="02020603050405020304" pitchFamily="18" charset="0"/>
                <a:ea typeface="Calibri" panose="020F0502020204030204" pitchFamily="34" charset="0"/>
              </a:rPr>
              <a:t> </a:t>
            </a:r>
            <a:r>
              <a:rPr lang="cs-CZ" sz="1800" b="1" i="1" dirty="0" err="1">
                <a:solidFill>
                  <a:srgbClr val="C00000"/>
                </a:solidFill>
                <a:effectLst/>
                <a:latin typeface="Times New Roman" panose="02020603050405020304" pitchFamily="18" charset="0"/>
                <a:ea typeface="Calibri" panose="020F0502020204030204" pitchFamily="34" charset="0"/>
              </a:rPr>
              <a:t>causae</a:t>
            </a:r>
            <a:r>
              <a:rPr lang="cs-CZ" sz="1800" b="1" dirty="0">
                <a:solidFill>
                  <a:srgbClr val="C00000"/>
                </a:solidFill>
                <a:effectLst/>
                <a:latin typeface="Times New Roman" panose="02020603050405020304" pitchFamily="18" charset="0"/>
                <a:ea typeface="Calibri" panose="020F0502020204030204" pitchFamily="34" charset="0"/>
              </a:rPr>
              <a:t>)</a:t>
            </a:r>
            <a:r>
              <a:rPr lang="cs-CZ" sz="1800" dirty="0">
                <a:solidFill>
                  <a:srgbClr val="C00000"/>
                </a:solidFill>
                <a:effectLst/>
                <a:latin typeface="Times New Roman" panose="02020603050405020304" pitchFamily="18" charset="0"/>
                <a:ea typeface="Calibri" panose="020F0502020204030204" pitchFamily="34" charset="0"/>
              </a:rPr>
              <a:t>; </a:t>
            </a:r>
          </a:p>
          <a:p>
            <a:pPr marL="0" indent="0">
              <a:buNone/>
            </a:pPr>
            <a:r>
              <a:rPr lang="cs-CZ" sz="1800" dirty="0">
                <a:effectLst/>
                <a:latin typeface="Times New Roman" panose="02020603050405020304" pitchFamily="18" charset="0"/>
                <a:ea typeface="Calibri" panose="020F0502020204030204" pitchFamily="34" charset="0"/>
              </a:rPr>
              <a:t>b) kdy imperativní normy jsou </a:t>
            </a:r>
            <a:r>
              <a:rPr lang="cs-CZ" sz="1800" b="1" dirty="0">
                <a:solidFill>
                  <a:srgbClr val="C00000"/>
                </a:solidFill>
                <a:effectLst/>
                <a:latin typeface="Times New Roman" panose="02020603050405020304" pitchFamily="18" charset="0"/>
                <a:ea typeface="Calibri" panose="020F0502020204030204" pitchFamily="34" charset="0"/>
              </a:rPr>
              <a:t>součástí práva třetího státu</a:t>
            </a:r>
          </a:p>
          <a:p>
            <a:pPr marL="0" indent="0">
              <a:buNone/>
            </a:pPr>
            <a:r>
              <a:rPr lang="cs-CZ" sz="1800" b="1" u="sng" dirty="0">
                <a:effectLst/>
                <a:latin typeface="Times New Roman" panose="02020603050405020304" pitchFamily="18" charset="0"/>
                <a:ea typeface="Calibri" panose="020F0502020204030204" pitchFamily="34" charset="0"/>
              </a:rPr>
              <a:t>Ad a) Zahraniční imperativní normy</a:t>
            </a:r>
            <a:r>
              <a:rPr lang="cs-CZ" sz="1800" u="sng" dirty="0">
                <a:effectLst/>
                <a:latin typeface="Times New Roman" panose="02020603050405020304" pitchFamily="18" charset="0"/>
                <a:ea typeface="Calibri" panose="020F0502020204030204" pitchFamily="34" charset="0"/>
              </a:rPr>
              <a:t>, </a:t>
            </a:r>
            <a:r>
              <a:rPr lang="cs-CZ" sz="1800" b="1" u="sng" dirty="0">
                <a:effectLst/>
                <a:latin typeface="Times New Roman" panose="02020603050405020304" pitchFamily="18" charset="0"/>
                <a:ea typeface="Calibri" panose="020F0502020204030204" pitchFamily="34" charset="0"/>
              </a:rPr>
              <a:t>které jsou součástí rozhodného práva</a:t>
            </a:r>
            <a:r>
              <a:rPr lang="cs-CZ" sz="1800" u="sng" dirty="0">
                <a:effectLst/>
                <a:latin typeface="Times New Roman" panose="02020603050405020304" pitchFamily="18" charset="0"/>
                <a:ea typeface="Calibri" panose="020F0502020204030204" pitchFamily="34" charset="0"/>
              </a:rPr>
              <a:t> (</a:t>
            </a:r>
            <a:r>
              <a:rPr lang="cs-CZ" sz="1800" i="1" u="sng" dirty="0">
                <a:effectLst/>
                <a:latin typeface="Times New Roman" panose="02020603050405020304" pitchFamily="18" charset="0"/>
                <a:ea typeface="Calibri" panose="020F0502020204030204" pitchFamily="34" charset="0"/>
              </a:rPr>
              <a:t>lex </a:t>
            </a:r>
            <a:r>
              <a:rPr lang="cs-CZ" sz="1800" i="1" u="sng" dirty="0" err="1">
                <a:effectLst/>
                <a:latin typeface="Times New Roman" panose="02020603050405020304" pitchFamily="18" charset="0"/>
                <a:ea typeface="Calibri" panose="020F0502020204030204" pitchFamily="34" charset="0"/>
              </a:rPr>
              <a:t>causae</a:t>
            </a:r>
            <a:r>
              <a:rPr lang="cs-CZ" sz="1800" u="sng" dirty="0">
                <a:effectLst/>
                <a:latin typeface="Times New Roman" panose="02020603050405020304" pitchFamily="18" charset="0"/>
                <a:ea typeface="Calibri" panose="020F0502020204030204" pitchFamily="34" charset="0"/>
              </a:rPr>
              <a:t>), </a:t>
            </a:r>
            <a:r>
              <a:rPr lang="cs-CZ" sz="1800" dirty="0">
                <a:effectLst/>
                <a:latin typeface="Times New Roman" panose="02020603050405020304" pitchFamily="18" charset="0"/>
                <a:ea typeface="Calibri" panose="020F0502020204030204" pitchFamily="34" charset="0"/>
              </a:rPr>
              <a:t>je podle </a:t>
            </a:r>
            <a:r>
              <a:rPr lang="cs-CZ" sz="1800" b="1" dirty="0">
                <a:effectLst/>
                <a:latin typeface="Times New Roman" panose="02020603050405020304" pitchFamily="18" charset="0"/>
                <a:ea typeface="Calibri" panose="020F0502020204030204" pitchFamily="34" charset="0"/>
              </a:rPr>
              <a:t>§ 23 odst. 1 ZMPS</a:t>
            </a:r>
            <a:r>
              <a:rPr lang="cs-CZ" sz="1800" dirty="0">
                <a:effectLst/>
                <a:latin typeface="Times New Roman" panose="02020603050405020304" pitchFamily="18" charset="0"/>
                <a:ea typeface="Calibri" panose="020F0502020204030204" pitchFamily="34" charset="0"/>
              </a:rPr>
              <a:t> </a:t>
            </a:r>
            <a:r>
              <a:rPr lang="cs-CZ" sz="1800" b="1" dirty="0">
                <a:effectLst/>
                <a:latin typeface="Times New Roman" panose="02020603050405020304" pitchFamily="18" charset="0"/>
                <a:ea typeface="Calibri" panose="020F0502020204030204" pitchFamily="34" charset="0"/>
              </a:rPr>
              <a:t>soudce povinen aplikovat a je povinen zajistit jejich obsah.</a:t>
            </a:r>
          </a:p>
          <a:p>
            <a:pPr marL="0" marR="0" indent="0" algn="just">
              <a:lnSpc>
                <a:spcPct val="107000"/>
              </a:lnSpc>
              <a:spcBef>
                <a:spcPts val="0"/>
              </a:spcBef>
              <a:spcAft>
                <a:spcPts val="800"/>
              </a:spcAft>
              <a:buNone/>
            </a:pPr>
            <a:r>
              <a:rPr lang="cs-CZ" sz="18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23 ZMPS</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cs-CZ" sz="18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Zjišťování a používání zahraničního práva</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cs-CZ" sz="1800" i="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cs-CZ" sz="1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Pokud z jiných ustanovení tohoto zákona nevyplývá něco jiného, je </a:t>
            </a:r>
            <a:r>
              <a:rPr lang="cs-CZ" sz="18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třeba zahraničního práva, jehož se má použít</a:t>
            </a:r>
            <a:r>
              <a:rPr lang="cs-CZ" sz="1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podle ustanovení tohoto zákona, používat i bez návrhu a tak, jak se ho používá na území, na němž toto právo platí. Použije se těch jeho ustanovení, kterých by se na území, na němž toto právo platí, pro rozhodnutí ve věci použilo, </a:t>
            </a:r>
            <a:r>
              <a:rPr lang="cs-CZ" sz="18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bez ohledu na jejich systematické zařazení nebo jejich veřejnoprávní povahu</a:t>
            </a:r>
            <a:r>
              <a:rPr lang="cs-CZ" sz="18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cs-CZ" sz="18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pokud nejsou v rozporu s nutně použitelnými předpisy českého práva.</a:t>
            </a: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sz="1800" b="1" dirty="0">
              <a:solidFill>
                <a:srgbClr val="C00000"/>
              </a:solidFill>
              <a:latin typeface="Times New Roman" panose="02020603050405020304" pitchFamily="18" charset="0"/>
            </a:endParaRPr>
          </a:p>
        </p:txBody>
      </p:sp>
    </p:spTree>
    <p:extLst>
      <p:ext uri="{BB962C8B-B14F-4D97-AF65-F5344CB8AC3E}">
        <p14:creationId xmlns:p14="http://schemas.microsoft.com/office/powerpoint/2010/main" val="1997958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15C4A8-9217-4C7D-9907-CDD8F38BB93E}"/>
              </a:ext>
            </a:extLst>
          </p:cNvPr>
          <p:cNvSpPr>
            <a:spLocks noGrp="1"/>
          </p:cNvSpPr>
          <p:nvPr>
            <p:ph type="title"/>
          </p:nvPr>
        </p:nvSpPr>
        <p:spPr>
          <a:xfrm>
            <a:off x="1534696" y="804519"/>
            <a:ext cx="9520158" cy="660297"/>
          </a:xfrm>
        </p:spPr>
        <p:txBody>
          <a:bodyPr/>
          <a:lstStyle/>
          <a:p>
            <a:r>
              <a:rPr lang="cs-C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a:t>
            </a:r>
            <a:r>
              <a:rPr lang="cs-CZ"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oužívání zahraničích imperativních norem</a:t>
            </a:r>
            <a:endParaRPr lang="cs-CZ" dirty="0"/>
          </a:p>
        </p:txBody>
      </p:sp>
      <p:sp>
        <p:nvSpPr>
          <p:cNvPr id="3" name="Zástupný obsah 2">
            <a:extLst>
              <a:ext uri="{FF2B5EF4-FFF2-40B4-BE49-F238E27FC236}">
                <a16:creationId xmlns:a16="http://schemas.microsoft.com/office/drawing/2014/main" id="{5461CF55-F5B1-4677-AC33-972041DC4DF8}"/>
              </a:ext>
            </a:extLst>
          </p:cNvPr>
          <p:cNvSpPr>
            <a:spLocks noGrp="1"/>
          </p:cNvSpPr>
          <p:nvPr>
            <p:ph idx="1"/>
          </p:nvPr>
        </p:nvSpPr>
        <p:spPr>
          <a:xfrm>
            <a:off x="1534696" y="1464816"/>
            <a:ext cx="9520158" cy="4588665"/>
          </a:xfrm>
        </p:spPr>
        <p:txBody>
          <a:bodyPr>
            <a:normAutofit fontScale="92500" lnSpcReduction="10000"/>
          </a:bodyPr>
          <a:lstStyle/>
          <a:p>
            <a:pPr marL="0" indent="0">
              <a:buNone/>
            </a:pPr>
            <a:r>
              <a:rPr lang="cs-CZ"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Ad</a:t>
            </a:r>
            <a:r>
              <a:rPr lang="cs-CZ" b="1" dirty="0" err="1">
                <a:effectLst/>
                <a:latin typeface="Times New Roman" panose="02020603050405020304" pitchFamily="18" charset="0"/>
                <a:ea typeface="Calibri" panose="020F0502020204030204" pitchFamily="34" charset="0"/>
                <a:cs typeface="Times New Roman" panose="02020603050405020304" pitchFamily="18" charset="0"/>
              </a:rPr>
              <a:t>b</a:t>
            </a:r>
            <a:r>
              <a:rPr lang="cs-CZ" b="1" dirty="0">
                <a:effectLst/>
                <a:latin typeface="Times New Roman" panose="02020603050405020304" pitchFamily="18" charset="0"/>
                <a:ea typeface="Calibri" panose="020F0502020204030204" pitchFamily="34" charset="0"/>
                <a:cs typeface="Times New Roman" panose="02020603050405020304" pitchFamily="18" charset="0"/>
              </a:rPr>
              <a:t>) Pokud je zahraniční imperativní norma součástí </a:t>
            </a:r>
            <a:r>
              <a:rPr lang="cs-CZ" b="1" u="sng" dirty="0">
                <a:effectLst/>
                <a:latin typeface="Times New Roman" panose="02020603050405020304" pitchFamily="18" charset="0"/>
                <a:ea typeface="Calibri" panose="020F0502020204030204" pitchFamily="34" charset="0"/>
                <a:cs typeface="Times New Roman" panose="02020603050405020304" pitchFamily="18" charset="0"/>
              </a:rPr>
              <a:t>práva třetího státu, které není právem rozhodným</a:t>
            </a:r>
            <a:r>
              <a:rPr lang="cs-CZ" u="sng" dirty="0">
                <a:effectLst/>
                <a:latin typeface="Times New Roman" panose="02020603050405020304" pitchFamily="18" charset="0"/>
                <a:ea typeface="Calibri" panose="020F0502020204030204" pitchFamily="34" charset="0"/>
                <a:cs typeface="Times New Roman" panose="02020603050405020304" pitchFamily="18" charset="0"/>
              </a:rPr>
              <a:t>,</a:t>
            </a:r>
            <a:r>
              <a:rPr lang="cs-CZ" dirty="0">
                <a:effectLst/>
                <a:latin typeface="Times New Roman" panose="02020603050405020304" pitchFamily="18" charset="0"/>
                <a:ea typeface="Calibri" panose="020F0502020204030204" pitchFamily="34" charset="0"/>
                <a:cs typeface="Times New Roman" panose="02020603050405020304" pitchFamily="18" charset="0"/>
              </a:rPr>
              <a:t> je třeba vycházet z ustanovení, které použití takové normy třetího státu připouští</a:t>
            </a:r>
            <a:r>
              <a:rPr lang="cs-CZ" b="1" dirty="0">
                <a:effectLst/>
                <a:latin typeface="Times New Roman" panose="02020603050405020304" pitchFamily="18" charset="0"/>
                <a:ea typeface="Calibri" panose="020F0502020204030204" pitchFamily="34" charset="0"/>
                <a:cs typeface="Times New Roman" panose="02020603050405020304" pitchFamily="18" charset="0"/>
              </a:rPr>
              <a:t>: čl. 9 odst. 3 nařízení Řím I, čl. 30 nařízení o dědictví, popř. § 25 ZMPS. </a:t>
            </a:r>
          </a:p>
          <a:p>
            <a:pPr marL="0" marR="0" indent="0" algn="just">
              <a:lnSpc>
                <a:spcPct val="107000"/>
              </a:lnSpc>
              <a:spcBef>
                <a:spcPts val="0"/>
              </a:spcBef>
              <a:spcAft>
                <a:spcPts val="800"/>
              </a:spcAft>
              <a:buNone/>
            </a:pPr>
            <a:endPar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25 ZMPS</a:t>
            </a: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cs-CZ"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 návrhu účastníka</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se mohou použít ustanovení </a:t>
            </a:r>
            <a:r>
              <a:rPr lang="cs-CZ"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právního řádu jiného státu</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kterého se podle ustanovení tohoto zákona nemá použít, avšak </a:t>
            </a:r>
            <a:r>
              <a:rPr lang="cs-CZ"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podle právního řádu, jehož jsou součástí, se jich má použít bez ohledu na to, kterým právním řádem se řídí práva a povinnosti, o které jde</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b="1"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Podmínkou</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pro použití je, že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práva a povinnosti</a:t>
            </a:r>
            <a:r>
              <a:rPr lang="cs-CZ" b="1"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o které jde, mají k takovému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jinému státu</a:t>
            </a:r>
            <a:r>
              <a:rPr lang="cs-CZ" b="1"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dostatečně významný vztah</a:t>
            </a:r>
            <a:r>
              <a:rPr lang="cs-CZ" b="1"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 je to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spravedlivé</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vzhledem k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povaze těchto ustanovení</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b="1"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jejich účelu nebo k důsledkům</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jež by vyplynuly zejména pro účastníky z jejich použití nebo z jejich nepoužití. </a:t>
            </a:r>
            <a:r>
              <a:rPr lang="cs-CZ"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Účastník,</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který se takových ustanovení dovolává, musí </a:t>
            </a:r>
            <a:r>
              <a:rPr lang="cs-CZ" i="1"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prokázat platnost a obsah těchto ustanovení</a:t>
            </a: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marR="0" indent="0" algn="just">
              <a:lnSpc>
                <a:spcPct val="107000"/>
              </a:lnSpc>
              <a:spcBef>
                <a:spcPts val="0"/>
              </a:spcBef>
              <a:spcAft>
                <a:spcPts val="800"/>
              </a:spcAft>
              <a:buNone/>
            </a:pPr>
            <a:r>
              <a:rPr lang="cs-CZ" sz="2200" i="1" dirty="0">
                <a:solidFill>
                  <a:srgbClr val="C00000"/>
                </a:solidFill>
                <a:effectLst/>
                <a:latin typeface="Times New Roman" panose="02020603050405020304" pitchFamily="18" charset="0"/>
                <a:ea typeface="Calibri" panose="020F0502020204030204" pitchFamily="34" charset="0"/>
                <a:cs typeface="Tiempos Text Regular"/>
              </a:rPr>
              <a:t>pouze pro vztahy</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pro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které</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dosud</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nebyla</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přijata</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unifikovaná</a:t>
            </a:r>
            <a:r>
              <a:rPr lang="en-GB" sz="2200" i="1" dirty="0">
                <a:solidFill>
                  <a:srgbClr val="C00000"/>
                </a:solidFill>
                <a:effectLst/>
                <a:latin typeface="Times New Roman" panose="02020603050405020304" pitchFamily="18" charset="0"/>
                <a:ea typeface="Calibri" panose="020F0502020204030204" pitchFamily="34" charset="0"/>
                <a:cs typeface="Tiempos Text Regular"/>
              </a:rPr>
              <a:t> </a:t>
            </a:r>
            <a:r>
              <a:rPr lang="en-GB" sz="2200" i="1" dirty="0" err="1">
                <a:solidFill>
                  <a:srgbClr val="C00000"/>
                </a:solidFill>
                <a:effectLst/>
                <a:latin typeface="Times New Roman" panose="02020603050405020304" pitchFamily="18" charset="0"/>
                <a:ea typeface="Calibri" panose="020F0502020204030204" pitchFamily="34" charset="0"/>
                <a:cs typeface="Tiempos Text Regular"/>
              </a:rPr>
              <a:t>úprava</a:t>
            </a:r>
            <a:r>
              <a:rPr lang="cs-CZ" sz="2200" i="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(např. § 423, 424 OZ)</a:t>
            </a:r>
          </a:p>
          <a:p>
            <a:pPr marL="0" indent="0">
              <a:buNone/>
            </a:pPr>
            <a:endParaRPr lang="cs-CZ"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2136494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B6390-D148-40A9-9F84-55DC5F863D45}"/>
              </a:ext>
            </a:extLst>
          </p:cNvPr>
          <p:cNvSpPr>
            <a:spLocks noGrp="1"/>
          </p:cNvSpPr>
          <p:nvPr>
            <p:ph type="title"/>
          </p:nvPr>
        </p:nvSpPr>
        <p:spPr>
          <a:xfrm>
            <a:off x="1534696" y="804520"/>
            <a:ext cx="9520158" cy="587136"/>
          </a:xfrm>
        </p:spPr>
        <p:txBody>
          <a:bodyPr/>
          <a:lstStyle/>
          <a:p>
            <a:r>
              <a:rPr lang="cs-C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a:t>
            </a:r>
            <a:r>
              <a:rPr lang="cs-CZ"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oužívání zahraničích imperativních norem</a:t>
            </a:r>
            <a:endParaRPr lang="cs-CZ" dirty="0"/>
          </a:p>
        </p:txBody>
      </p:sp>
      <p:sp>
        <p:nvSpPr>
          <p:cNvPr id="3" name="Zástupný obsah 2">
            <a:extLst>
              <a:ext uri="{FF2B5EF4-FFF2-40B4-BE49-F238E27FC236}">
                <a16:creationId xmlns:a16="http://schemas.microsoft.com/office/drawing/2014/main" id="{BB6B8FCA-E255-42AF-8045-F45B61C4C0B6}"/>
              </a:ext>
            </a:extLst>
          </p:cNvPr>
          <p:cNvSpPr>
            <a:spLocks noGrp="1"/>
          </p:cNvSpPr>
          <p:nvPr>
            <p:ph idx="1"/>
          </p:nvPr>
        </p:nvSpPr>
        <p:spPr>
          <a:xfrm>
            <a:off x="1534696" y="1748902"/>
            <a:ext cx="9520158" cy="4172504"/>
          </a:xfrm>
        </p:spPr>
        <p:txBody>
          <a:bodyPr/>
          <a:lstStyle/>
          <a:p>
            <a:pPr marL="0" marR="0" indent="0" algn="just">
              <a:lnSpc>
                <a:spcPct val="107000"/>
              </a:lnSpc>
              <a:spcBef>
                <a:spcPts val="0"/>
              </a:spcBef>
              <a:spcAft>
                <a:spcPts val="800"/>
              </a:spcAft>
              <a:buNone/>
            </a:pPr>
            <a:r>
              <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Nařízení Řím I </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Článek 9</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Imperativní ustanovení</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i="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Používání imperativních norem třetího státu:</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 Rovněž </a:t>
            </a:r>
            <a:r>
              <a:rPr lang="cs-CZ"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lze použít</a:t>
            </a: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imperativní ustanovení práva země, v </a:t>
            </a:r>
            <a:r>
              <a:rPr lang="cs-CZ"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níž mají být nebo byly povinnosti vyplývající ze smlouvy splněny</a:t>
            </a: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pokud tato imperativní ustanovení činí plnění smlouvy protiprávním</a:t>
            </a: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Při rozhodování, zda mají být taková ustanovení použita, je třeba vzít v úvahu jejich </a:t>
            </a:r>
            <a:r>
              <a:rPr lang="cs-CZ" u="sng"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povahu a účel, jakož i důsledky</a:t>
            </a:r>
            <a:r>
              <a:rPr lang="cs-CZ"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které by mohly z jejich použití nebo nepoužití vyplynout.</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i="1" dirty="0" err="1">
                <a:effectLst/>
                <a:latin typeface="Times New Roman" panose="02020603050405020304" pitchFamily="18" charset="0"/>
                <a:ea typeface="Calibri" panose="020F0502020204030204" pitchFamily="34" charset="0"/>
                <a:cs typeface="Times New Roman" panose="02020603050405020304" pitchFamily="18" charset="0"/>
              </a:rPr>
              <a:t>Cour</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i="1" dirty="0" err="1">
                <a:effectLst/>
                <a:latin typeface="Times New Roman" panose="02020603050405020304" pitchFamily="18" charset="0"/>
                <a:ea typeface="Calibri" panose="020F0502020204030204" pitchFamily="34" charset="0"/>
                <a:cs typeface="Times New Roman" panose="02020603050405020304" pitchFamily="18" charset="0"/>
              </a:rPr>
              <a:t>d’appel</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 de Paris</a:t>
            </a:r>
            <a:r>
              <a:rPr lang="en-GB" dirty="0">
                <a:effectLst/>
                <a:latin typeface="Times New Roman" panose="02020603050405020304" pitchFamily="18" charset="0"/>
                <a:ea typeface="Calibri" panose="020F0502020204030204" pitchFamily="34" charset="0"/>
                <a:cs typeface="Times New Roman" panose="02020603050405020304" pitchFamily="18" charset="0"/>
              </a:rPr>
              <a:t>, </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rozhodnutí</a:t>
            </a:r>
            <a:r>
              <a:rPr lang="en-GB" dirty="0">
                <a:effectLst/>
                <a:latin typeface="Times New Roman" panose="02020603050405020304" pitchFamily="18" charset="0"/>
                <a:ea typeface="Calibri" panose="020F0502020204030204" pitchFamily="34" charset="0"/>
                <a:cs typeface="Times New Roman" panose="02020603050405020304" pitchFamily="18" charset="0"/>
              </a:rPr>
              <a:t> 12/23757 </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Reza </a:t>
            </a:r>
            <a:r>
              <a:rPr lang="en-GB" i="1" dirty="0" err="1">
                <a:effectLst/>
                <a:latin typeface="Times New Roman" panose="02020603050405020304" pitchFamily="18" charset="0"/>
                <a:ea typeface="Calibri" panose="020F0502020204030204" pitchFamily="34" charset="0"/>
                <a:cs typeface="Times New Roman" panose="02020603050405020304" pitchFamily="18" charset="0"/>
              </a:rPr>
              <a:t>Hamaghani</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 et Société </a:t>
            </a:r>
            <a:r>
              <a:rPr lang="en-GB" i="1" dirty="0" err="1">
                <a:effectLst/>
                <a:latin typeface="Times New Roman" panose="02020603050405020304" pitchFamily="18" charset="0"/>
                <a:ea typeface="Calibri" panose="020F0502020204030204" pitchFamily="34" charset="0"/>
                <a:cs typeface="Times New Roman" panose="02020603050405020304" pitchFamily="18" charset="0"/>
              </a:rPr>
              <a:t>Giti</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i="1" dirty="0" err="1">
                <a:effectLst/>
                <a:latin typeface="Times New Roman" panose="02020603050405020304" pitchFamily="18" charset="0"/>
                <a:ea typeface="Calibri" panose="020F0502020204030204" pitchFamily="34" charset="0"/>
                <a:cs typeface="Times New Roman" panose="02020603050405020304" pitchFamily="18" charset="0"/>
              </a:rPr>
              <a:t>Tajhis</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 v SNC Bio</a:t>
            </a:r>
            <a:r>
              <a:rPr lang="en-GB" dirty="0">
                <a:effectLst/>
                <a:latin typeface="Times New Roman" panose="02020603050405020304" pitchFamily="18" charset="0"/>
                <a:ea typeface="Calibri" panose="020F0502020204030204" pitchFamily="34" charset="0"/>
                <a:cs typeface="Times New Roman" panose="02020603050405020304" pitchFamily="18" charset="0"/>
              </a:rPr>
              <a:t>-</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Rad</a:t>
            </a:r>
            <a:r>
              <a:rPr lang="en-GB" dirty="0">
                <a:effectLst/>
                <a:latin typeface="Times New Roman" panose="02020603050405020304" pitchFamily="18" charset="0"/>
                <a:ea typeface="Calibri" panose="020F0502020204030204" pitchFamily="34" charset="0"/>
                <a:cs typeface="Times New Roman" panose="02020603050405020304" pitchFamily="18" charset="0"/>
              </a:rPr>
              <a:t>, z 25. 2. 2015</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1602294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7230C8-CA25-4A1C-95A8-E66DBA95FE14}"/>
              </a:ext>
            </a:extLst>
          </p:cNvPr>
          <p:cNvSpPr>
            <a:spLocks noGrp="1"/>
          </p:cNvSpPr>
          <p:nvPr>
            <p:ph type="title"/>
          </p:nvPr>
        </p:nvSpPr>
        <p:spPr>
          <a:xfrm>
            <a:off x="1534696" y="804520"/>
            <a:ext cx="9520158" cy="587136"/>
          </a:xfrm>
        </p:spPr>
        <p:txBody>
          <a:bodyPr/>
          <a:lstStyle/>
          <a:p>
            <a:r>
              <a:rPr lang="cs-C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a:t>
            </a:r>
            <a:r>
              <a:rPr lang="cs-CZ"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oužívání zahraničích imperativních norem</a:t>
            </a:r>
            <a:endParaRPr lang="cs-CZ" dirty="0"/>
          </a:p>
        </p:txBody>
      </p:sp>
      <p:sp>
        <p:nvSpPr>
          <p:cNvPr id="3" name="Zástupný obsah 2">
            <a:extLst>
              <a:ext uri="{FF2B5EF4-FFF2-40B4-BE49-F238E27FC236}">
                <a16:creationId xmlns:a16="http://schemas.microsoft.com/office/drawing/2014/main" id="{48470C93-7918-43DC-A04A-050A74E6DDDA}"/>
              </a:ext>
            </a:extLst>
          </p:cNvPr>
          <p:cNvSpPr>
            <a:spLocks noGrp="1"/>
          </p:cNvSpPr>
          <p:nvPr>
            <p:ph idx="1"/>
          </p:nvPr>
        </p:nvSpPr>
        <p:spPr>
          <a:xfrm>
            <a:off x="1534696" y="1526960"/>
            <a:ext cx="9520158" cy="4526520"/>
          </a:xfrm>
        </p:spPr>
        <p:txBody>
          <a:bodyPr>
            <a:normAutofit fontScale="92500"/>
          </a:bodyPr>
          <a:lstStyle/>
          <a:p>
            <a:pPr marR="0" algn="just">
              <a:lnSpc>
                <a:spcPct val="100000"/>
              </a:lnSpc>
              <a:spcBef>
                <a:spcPts val="0"/>
              </a:spcBef>
              <a:spcAft>
                <a:spcPts val="0"/>
              </a:spcAft>
              <a:buFont typeface="Wingdings" panose="05000000000000000000" pitchFamily="2" charset="2"/>
              <a:buChar char="Ø"/>
            </a:pPr>
            <a:r>
              <a:rPr lang="cs-CZ" b="1" dirty="0">
                <a:solidFill>
                  <a:srgbClr val="002060"/>
                </a:solidFill>
                <a:effectLst/>
                <a:latin typeface="Times New Roman" panose="02020603050405020304" pitchFamily="18" charset="0"/>
                <a:ea typeface="EUAlbertina-Italic-Identity-H"/>
                <a:cs typeface="Times New Roman" panose="02020603050405020304" pitchFamily="18" charset="0"/>
              </a:rPr>
              <a:t>Článek 17 nařízení Řím II </a:t>
            </a:r>
            <a:endParaRPr lang="cs-CZ" b="1"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0000"/>
              </a:lnSpc>
              <a:spcBef>
                <a:spcPts val="0"/>
              </a:spcBef>
              <a:spcAft>
                <a:spcPts val="0"/>
              </a:spcAft>
              <a:buNone/>
            </a:pPr>
            <a:r>
              <a:rPr lang="cs-CZ" b="1" dirty="0">
                <a:solidFill>
                  <a:srgbClr val="002060"/>
                </a:solidFill>
                <a:effectLst/>
                <a:latin typeface="Times New Roman" panose="02020603050405020304" pitchFamily="18" charset="0"/>
                <a:ea typeface="EUAlbertina-Bold-Identity-H"/>
                <a:cs typeface="Times New Roman" panose="02020603050405020304" pitchFamily="18" charset="0"/>
              </a:rPr>
              <a:t>Pravidla bezpečnosti a chování</a:t>
            </a: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0000"/>
              </a:lnSpc>
              <a:spcBef>
                <a:spcPts val="0"/>
              </a:spcBef>
              <a:spcAft>
                <a:spcPts val="0"/>
              </a:spcAft>
              <a:buNone/>
            </a:pPr>
            <a:r>
              <a:rPr lang="cs-CZ" dirty="0">
                <a:solidFill>
                  <a:srgbClr val="002060"/>
                </a:solidFill>
                <a:effectLst/>
                <a:latin typeface="Times New Roman" panose="02020603050405020304" pitchFamily="18" charset="0"/>
                <a:ea typeface="EUAlbertina-Regular-Identity-H"/>
                <a:cs typeface="Times New Roman" panose="02020603050405020304" pitchFamily="18" charset="0"/>
              </a:rPr>
              <a:t>Při posuzování chování osoby, vůči které je vznášen nárok na náhradu škody, je třeba přihlédnout, jako ke skutkové otázce a v náležitém rozsahu, </a:t>
            </a:r>
            <a:r>
              <a:rPr lang="cs-CZ" u="sng" dirty="0">
                <a:solidFill>
                  <a:srgbClr val="002060"/>
                </a:solidFill>
                <a:effectLst/>
                <a:latin typeface="Times New Roman" panose="02020603050405020304" pitchFamily="18" charset="0"/>
                <a:ea typeface="EUAlbertina-Regular-Identity-H"/>
                <a:cs typeface="Times New Roman" panose="02020603050405020304" pitchFamily="18" charset="0"/>
              </a:rPr>
              <a:t>k pravidlům bezpečnosti a chování platným v místě a v okamžiku, kdy došlo ke skutečnosti, jež vedla ke vzniku odpovědnosti</a:t>
            </a:r>
            <a:r>
              <a:rPr lang="cs-CZ" dirty="0">
                <a:solidFill>
                  <a:srgbClr val="002060"/>
                </a:solidFill>
                <a:effectLst/>
                <a:latin typeface="Times New Roman" panose="02020603050405020304" pitchFamily="18" charset="0"/>
                <a:ea typeface="EUAlbertina-Regular-Identity-H"/>
                <a:cs typeface="Times New Roman" panose="02020603050405020304" pitchFamily="18" charset="0"/>
              </a:rPr>
              <a:t>.</a:t>
            </a:r>
          </a:p>
          <a:p>
            <a:pPr marL="0" marR="0" indent="0" algn="just">
              <a:lnSpc>
                <a:spcPct val="100000"/>
              </a:lnSpc>
              <a:spcBef>
                <a:spcPts val="0"/>
              </a:spcBef>
              <a:spcAft>
                <a:spcPts val="0"/>
              </a:spcAft>
              <a:buNone/>
            </a:pPr>
            <a:endParaRPr lang="cs-CZ"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Bef>
                <a:spcPts val="0"/>
              </a:spcBef>
              <a:spcAft>
                <a:spcPts val="800"/>
              </a:spcAft>
              <a:buFont typeface="Wingdings" panose="05000000000000000000" pitchFamily="2" charset="2"/>
              <a:buChar char="Ø"/>
            </a:pPr>
            <a:r>
              <a:rPr lang="cs-CZ" b="1" dirty="0">
                <a:solidFill>
                  <a:srgbClr val="002060"/>
                </a:solidFill>
                <a:effectLst/>
                <a:latin typeface="Times New Roman" panose="02020603050405020304" pitchFamily="18" charset="0"/>
                <a:ea typeface="Times New Roman" panose="02020603050405020304" pitchFamily="18" charset="0"/>
              </a:rPr>
              <a:t>Článek 30 n</a:t>
            </a:r>
            <a:r>
              <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ařízení o dědictví č</a:t>
            </a:r>
            <a:r>
              <a:rPr lang="en-GB"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650/2012</a:t>
            </a:r>
            <a:endParaRPr lang="cs-CZ"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0000"/>
              </a:lnSpc>
              <a:buNone/>
            </a:pPr>
            <a:r>
              <a:rPr lang="cs-CZ" b="1" dirty="0">
                <a:solidFill>
                  <a:srgbClr val="002060"/>
                </a:solidFill>
                <a:effectLst/>
                <a:latin typeface="Times New Roman" panose="02020603050405020304" pitchFamily="18" charset="0"/>
                <a:ea typeface="Times New Roman" panose="02020603050405020304" pitchFamily="18" charset="0"/>
              </a:rPr>
              <a:t>Zvláštní omezující pravidla týkající se či ovlivňující dědění v souvislosti s určitými aktivy</a:t>
            </a:r>
            <a:endParaRPr lang="cs-CZ" dirty="0">
              <a:effectLst/>
              <a:latin typeface="Times New Roman" panose="02020603050405020304" pitchFamily="18" charset="0"/>
              <a:ea typeface="Times New Roman" panose="02020603050405020304" pitchFamily="18" charset="0"/>
            </a:endParaRPr>
          </a:p>
          <a:p>
            <a:pPr marL="0" marR="0" indent="0" algn="just">
              <a:lnSpc>
                <a:spcPct val="100000"/>
              </a:lnSpc>
              <a:buNone/>
            </a:pPr>
            <a:r>
              <a:rPr lang="cs-CZ" dirty="0">
                <a:solidFill>
                  <a:srgbClr val="002060"/>
                </a:solidFill>
                <a:effectLst/>
                <a:latin typeface="Times New Roman" panose="02020603050405020304" pitchFamily="18" charset="0"/>
                <a:ea typeface="Times New Roman" panose="02020603050405020304" pitchFamily="18" charset="0"/>
              </a:rPr>
              <a:t>Pokud právo státu, ve kterém se nacházejí určité nemovitosti, podniky nebo další zvláštní druhy majetku, obsahuje </a:t>
            </a:r>
            <a:r>
              <a:rPr lang="cs-CZ" b="1" u="sng" dirty="0">
                <a:solidFill>
                  <a:srgbClr val="002060"/>
                </a:solidFill>
                <a:effectLst/>
                <a:latin typeface="Times New Roman" panose="02020603050405020304" pitchFamily="18" charset="0"/>
                <a:ea typeface="Times New Roman" panose="02020603050405020304" pitchFamily="18" charset="0"/>
              </a:rPr>
              <a:t>zvláštní pravidla</a:t>
            </a:r>
            <a:r>
              <a:rPr lang="cs-CZ" u="sng" dirty="0">
                <a:solidFill>
                  <a:srgbClr val="002060"/>
                </a:solidFill>
                <a:effectLst/>
                <a:latin typeface="Times New Roman" panose="02020603050405020304" pitchFamily="18" charset="0"/>
                <a:ea typeface="Times New Roman" panose="02020603050405020304" pitchFamily="18" charset="0"/>
              </a:rPr>
              <a:t>, která z ekonomických, rodinných či společenských důvodů stanoví omezení týkající se či ovlivňující dědění takového majetku</a:t>
            </a:r>
            <a:r>
              <a:rPr lang="cs-CZ" dirty="0">
                <a:solidFill>
                  <a:srgbClr val="002060"/>
                </a:solidFill>
                <a:effectLst/>
                <a:latin typeface="Times New Roman" panose="02020603050405020304" pitchFamily="18" charset="0"/>
                <a:ea typeface="Times New Roman" panose="02020603050405020304" pitchFamily="18" charset="0"/>
              </a:rPr>
              <a:t>, </a:t>
            </a:r>
            <a:r>
              <a:rPr lang="cs-CZ" u="sng" dirty="0">
                <a:solidFill>
                  <a:srgbClr val="002060"/>
                </a:solidFill>
                <a:effectLst/>
                <a:latin typeface="Times New Roman" panose="02020603050405020304" pitchFamily="18" charset="0"/>
                <a:ea typeface="Times New Roman" panose="02020603050405020304" pitchFamily="18" charset="0"/>
              </a:rPr>
              <a:t>použijí se pro dědění tato zvláštní pravidla,</a:t>
            </a:r>
            <a:r>
              <a:rPr lang="cs-CZ" dirty="0">
                <a:solidFill>
                  <a:srgbClr val="002060"/>
                </a:solidFill>
                <a:effectLst/>
                <a:latin typeface="Times New Roman" panose="02020603050405020304" pitchFamily="18" charset="0"/>
                <a:ea typeface="Times New Roman" panose="02020603050405020304" pitchFamily="18" charset="0"/>
              </a:rPr>
              <a:t> pokud jsou podle práva tohoto státu použitelná nezávisle na právu rozhodném pro dědění.</a:t>
            </a:r>
            <a:endParaRPr lang="cs-CZ" dirty="0">
              <a:effectLst/>
              <a:latin typeface="Times New Roman" panose="02020603050405020304" pitchFamily="18" charset="0"/>
              <a:ea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3727504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D8EAB30-B423-45C9-B918-AB47ECCD40F2}"/>
              </a:ext>
            </a:extLst>
          </p:cNvPr>
          <p:cNvSpPr>
            <a:spLocks noGrp="1"/>
          </p:cNvSpPr>
          <p:nvPr>
            <p:ph type="title"/>
          </p:nvPr>
        </p:nvSpPr>
        <p:spPr>
          <a:xfrm>
            <a:off x="1534696" y="804520"/>
            <a:ext cx="9520158" cy="837850"/>
          </a:xfrm>
        </p:spPr>
        <p:txBody>
          <a:bodyPr>
            <a:normAutofit fontScale="90000"/>
          </a:bodyPr>
          <a:lstStyle/>
          <a:p>
            <a:r>
              <a:rPr lang="cs-CZ" sz="3100" b="1" dirty="0">
                <a:effectLst/>
                <a:latin typeface="Times New Roman" panose="02020603050405020304" pitchFamily="18" charset="0"/>
                <a:ea typeface="Calibri" panose="020F0502020204030204" pitchFamily="34" charset="0"/>
                <a:cs typeface="Times New Roman" panose="02020603050405020304" pitchFamily="18" charset="0"/>
              </a:rPr>
              <a:t>Imperativní ustanovení v judikatuře Soudního dvora EU </a:t>
            </a:r>
            <a:br>
              <a:rPr lang="cs-CZ" sz="1800" dirty="0">
                <a:effectLst/>
                <a:latin typeface="Tiempos Text Regular"/>
                <a:ea typeface="Calibri" panose="020F0502020204030204" pitchFamily="34" charset="0"/>
                <a:cs typeface="Times New Roman" panose="02020603050405020304" pitchFamily="18" charset="0"/>
              </a:rPr>
            </a:br>
            <a:endParaRPr lang="cs-CZ" dirty="0"/>
          </a:p>
        </p:txBody>
      </p:sp>
      <p:sp>
        <p:nvSpPr>
          <p:cNvPr id="3" name="Zástupný obsah 2">
            <a:extLst>
              <a:ext uri="{FF2B5EF4-FFF2-40B4-BE49-F238E27FC236}">
                <a16:creationId xmlns:a16="http://schemas.microsoft.com/office/drawing/2014/main" id="{13B612CC-4B93-4AF3-9E40-F97D43331777}"/>
              </a:ext>
            </a:extLst>
          </p:cNvPr>
          <p:cNvSpPr>
            <a:spLocks noGrp="1"/>
          </p:cNvSpPr>
          <p:nvPr>
            <p:ph idx="1"/>
          </p:nvPr>
        </p:nvSpPr>
        <p:spPr>
          <a:xfrm>
            <a:off x="1534696" y="1562470"/>
            <a:ext cx="9520158" cy="4199138"/>
          </a:xfrm>
        </p:spPr>
        <p:txBody>
          <a:bodyPr/>
          <a:lstStyle/>
          <a:p>
            <a:pPr marL="0" indent="0">
              <a:buNone/>
            </a:pPr>
            <a:r>
              <a:rPr lang="cs-CZ" sz="2800" b="1" u="sng"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Arblade</a:t>
            </a:r>
            <a:r>
              <a:rPr lang="en-GB" sz="2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cs-CZ" sz="2800" b="1" u="sng"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C-369/96</a:t>
            </a:r>
            <a:r>
              <a:rPr lang="en-GB" sz="2800" b="1" u="sng"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C-376/96</a:t>
            </a:r>
            <a:endParaRPr lang="cs-CZ" sz="2800" b="1" u="sng" dirty="0">
              <a:solidFill>
                <a:srgbClr val="000000"/>
              </a:solidFill>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Ingmar</a:t>
            </a:r>
            <a:r>
              <a:rPr lang="cs-CZ"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C-381/98</a:t>
            </a:r>
            <a:r>
              <a:rPr lang="en-GB" sz="2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800" b="1" u="sng" dirty="0" err="1">
                <a:solidFill>
                  <a:srgbClr val="000000"/>
                </a:solidFill>
                <a:effectLst/>
                <a:highlight>
                  <a:srgbClr val="FFFF00"/>
                </a:highlight>
                <a:latin typeface="Times New Roman" panose="02020603050405020304" pitchFamily="18" charset="0"/>
                <a:ea typeface="Calibri" panose="020F0502020204030204" pitchFamily="34" charset="0"/>
              </a:rPr>
              <a:t>Unamar</a:t>
            </a:r>
            <a:r>
              <a:rPr lang="cs-CZ" sz="2800" b="1" u="sng" dirty="0">
                <a:solidFill>
                  <a:srgbClr val="000000"/>
                </a:solidFill>
                <a:effectLst/>
                <a:highlight>
                  <a:srgbClr val="FFFF00"/>
                </a:highlight>
                <a:latin typeface="Times New Roman" panose="02020603050405020304" pitchFamily="18" charset="0"/>
                <a:ea typeface="Calibri" panose="020F0502020204030204" pitchFamily="34" charset="0"/>
              </a:rPr>
              <a:t>,</a:t>
            </a: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rPr>
              <a:t> C-184/12</a:t>
            </a:r>
            <a:r>
              <a:rPr lang="en-GB" sz="2800" b="1" u="sng" dirty="0">
                <a:solidFill>
                  <a:srgbClr val="000000"/>
                </a:solidFill>
                <a:effectLst/>
                <a:latin typeface="Times New Roman" panose="02020603050405020304" pitchFamily="18" charset="0"/>
                <a:ea typeface="Calibri" panose="020F0502020204030204" pitchFamily="34" charset="0"/>
              </a:rPr>
              <a:t> </a:t>
            </a:r>
            <a:endParaRPr lang="cs-CZ" sz="2800" b="1" u="sng" dirty="0">
              <a:solidFill>
                <a:srgbClr val="000000"/>
              </a:solidFill>
              <a:effectLst/>
              <a:latin typeface="Times New Roman" panose="02020603050405020304" pitchFamily="18" charset="0"/>
              <a:ea typeface="Calibri" panose="020F0502020204030204" pitchFamily="34" charset="0"/>
            </a:endParaRPr>
          </a:p>
          <a:p>
            <a:pPr marL="0" indent="0">
              <a:buNone/>
            </a:pPr>
            <a:r>
              <a:rPr lang="en-GB" sz="2800" b="1" u="sng" dirty="0" err="1">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Nikiforidis</a:t>
            </a:r>
            <a:r>
              <a:rPr lang="cs-CZ"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C-135/15</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800" b="1" u="sng" dirty="0" err="1">
                <a:solidFill>
                  <a:srgbClr val="000000"/>
                </a:solidFill>
                <a:effectLst/>
                <a:highlight>
                  <a:srgbClr val="FFFF00"/>
                </a:highlight>
                <a:latin typeface="Times New Roman" panose="02020603050405020304" pitchFamily="18" charset="0"/>
                <a:ea typeface="Calibri" panose="020F0502020204030204" pitchFamily="34" charset="0"/>
              </a:rPr>
              <a:t>Agro</a:t>
            </a:r>
            <a:r>
              <a:rPr lang="cs-CZ" sz="2800" b="1" u="sng" dirty="0">
                <a:solidFill>
                  <a:srgbClr val="000000"/>
                </a:solidFill>
                <a:effectLst/>
                <a:highlight>
                  <a:srgbClr val="FFFF00"/>
                </a:highlight>
                <a:latin typeface="Times New Roman" panose="02020603050405020304" pitchFamily="18" charset="0"/>
                <a:ea typeface="Calibri" panose="020F0502020204030204" pitchFamily="34" charset="0"/>
              </a:rPr>
              <a:t>,</a:t>
            </a: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rPr>
              <a:t> C-507/15</a:t>
            </a:r>
            <a:r>
              <a:rPr lang="en-GB" sz="2800" b="1" u="sng" dirty="0">
                <a:solidFill>
                  <a:srgbClr val="000000"/>
                </a:solidFill>
                <a:effectLst/>
                <a:latin typeface="Times New Roman" panose="02020603050405020304" pitchFamily="18" charset="0"/>
                <a:ea typeface="Calibri" panose="020F0502020204030204" pitchFamily="34" charset="0"/>
              </a:rPr>
              <a:t> </a:t>
            </a:r>
            <a:endParaRPr lang="cs-CZ" sz="2800" b="1" u="sng" dirty="0">
              <a:solidFill>
                <a:srgbClr val="000000"/>
              </a:solidFill>
              <a:effectLst/>
              <a:latin typeface="Times New Roman" panose="02020603050405020304" pitchFamily="18" charset="0"/>
              <a:ea typeface="Calibri" panose="020F0502020204030204" pitchFamily="34" charset="0"/>
            </a:endParaRPr>
          </a:p>
          <a:p>
            <a:pPr marL="0" indent="0">
              <a:buNone/>
            </a:pP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Da Silva Martins v </a:t>
            </a:r>
            <a:r>
              <a:rPr lang="en-GB" sz="2800" b="1" u="sng" dirty="0" err="1">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Dekra</a:t>
            </a:r>
            <a:r>
              <a:rPr lang="cs-CZ"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en-GB" sz="2800" b="1" u="sng" dirty="0">
                <a:solidFill>
                  <a:srgbClr val="00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C-149/18</a:t>
            </a:r>
            <a:r>
              <a:rPr lang="en-GB" sz="2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Tree>
    <p:extLst>
      <p:ext uri="{BB962C8B-B14F-4D97-AF65-F5344CB8AC3E}">
        <p14:creationId xmlns:p14="http://schemas.microsoft.com/office/powerpoint/2010/main" val="3967392226"/>
      </p:ext>
    </p:extLst>
  </p:cSld>
  <p:clrMapOvr>
    <a:masterClrMapping/>
  </p:clrMapOvr>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TM10001114[[fn=Galerie]]</Template>
  <TotalTime>503</TotalTime>
  <Words>2093</Words>
  <Application>Microsoft Office PowerPoint</Application>
  <PresentationFormat>Širokoúhlá obrazovka</PresentationFormat>
  <Paragraphs>141</Paragraphs>
  <Slides>23</Slides>
  <Notes>0</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23</vt:i4>
      </vt:variant>
    </vt:vector>
  </HeadingPairs>
  <TitlesOfParts>
    <vt:vector size="31" baseType="lpstr">
      <vt:lpstr>Arial</vt:lpstr>
      <vt:lpstr>Calibre Medium</vt:lpstr>
      <vt:lpstr>Calibri</vt:lpstr>
      <vt:lpstr>Palatino Linotype</vt:lpstr>
      <vt:lpstr>Tiempos Text Regular</vt:lpstr>
      <vt:lpstr>Times New Roman</vt:lpstr>
      <vt:lpstr>Wingdings</vt:lpstr>
      <vt:lpstr>Galerie</vt:lpstr>
      <vt:lpstr>POUŽÍVÁNÍ PŘEDPISŮ IMPERATIVNÍ POVAHY </vt:lpstr>
      <vt:lpstr>IMPERATIVNÍ NORMY - pojem</vt:lpstr>
      <vt:lpstr>IMPERATIVNÍ NORMY - pojem</vt:lpstr>
      <vt:lpstr>IMPERATIVNÍ NORMY - příklady</vt:lpstr>
      <vt:lpstr>IMPERATIVNÍ NORMY</vt:lpstr>
      <vt:lpstr>IMPERATIVNÍ NORMY – znaky</vt:lpstr>
      <vt:lpstr>IMPERATIVNÍ NORMY VS. KOGENTNÍ NORMY</vt:lpstr>
      <vt:lpstr>KOGENTNÍ NORMY </vt:lpstr>
      <vt:lpstr>Rozhodnutí Nejvyššího soudu ČR - 21 Cdo 4196/2007</vt:lpstr>
      <vt:lpstr>VÝHRADA VEŘEJNÉHO POŘÁDKU A IMPERATIVNÍ NORMY</vt:lpstr>
      <vt:lpstr>POUŽÍVÁNÍ IMPERATIVNÍCH NOREM </vt:lpstr>
      <vt:lpstr>POUŽÍVÁNÍ IMPERATIVNÍCH NOREM </vt:lpstr>
      <vt:lpstr>POUŽÍVÁNÍ IMPERATIVNÍCH NOREM </vt:lpstr>
      <vt:lpstr>Kategorizace imperativních norem podle původu</vt:lpstr>
      <vt:lpstr>Používání tuzemských imperativních norem legis fori</vt:lpstr>
      <vt:lpstr>Používání tuzemských imperativních norem legis fori</vt:lpstr>
      <vt:lpstr>Používání tuzemských imperativních norem legis fori</vt:lpstr>
      <vt:lpstr>Používání tuzemských imperativních norem legis fori</vt:lpstr>
      <vt:lpstr>Používání zahraničích imperativních norem </vt:lpstr>
      <vt:lpstr>Používání zahraničích imperativních norem</vt:lpstr>
      <vt:lpstr>Používání zahraničích imperativních norem</vt:lpstr>
      <vt:lpstr>Používání zahraničích imperativních norem</vt:lpstr>
      <vt:lpstr>Imperativní ustanovení v judikatuře Soudního dvora EU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POUŽÍVÁNÍ PŘEDPISŮ IMPERATIVNÍ POVAHY MPS</dc:title>
  <dc:creator>PC</dc:creator>
  <cp:lastModifiedBy>PC</cp:lastModifiedBy>
  <cp:revision>19</cp:revision>
  <dcterms:created xsi:type="dcterms:W3CDTF">2021-11-04T13:08:44Z</dcterms:created>
  <dcterms:modified xsi:type="dcterms:W3CDTF">2024-11-25T11:50:31Z</dcterms:modified>
</cp:coreProperties>
</file>