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8" r:id="rId8"/>
  </p:sldIdLst>
  <p:sldSz cx="9144000" cy="6858000" type="screen4x3"/>
  <p:notesSz cx="6634163" cy="97297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9B08F"/>
    <a:srgbClr val="F9B191"/>
    <a:srgbClr val="F57941"/>
    <a:srgbClr val="C6E67E"/>
    <a:srgbClr val="009644"/>
    <a:srgbClr val="004620"/>
    <a:srgbClr val="003217"/>
    <a:srgbClr val="C4E5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 autoAdjust="0"/>
    <p:restoredTop sz="94700" autoAdjust="0"/>
  </p:normalViewPr>
  <p:slideViewPr>
    <p:cSldViewPr>
      <p:cViewPr varScale="1">
        <p:scale>
          <a:sx n="81" d="100"/>
          <a:sy n="81" d="100"/>
        </p:scale>
        <p:origin x="149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40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791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891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622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85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845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405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750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120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39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1618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30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1008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1376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284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72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CF87C-C9C2-4866-AE78-49B83395EA97}" type="datetimeFigureOut">
              <a:rPr lang="cs-CZ" smtClean="0"/>
              <a:pPr/>
              <a:t>23.08.2023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50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2016224"/>
          </a:xfrm>
          <a:solidFill>
            <a:srgbClr val="C4E59F"/>
          </a:solidFill>
        </p:spPr>
        <p:txBody>
          <a:bodyPr>
            <a:noAutofit/>
          </a:bodyPr>
          <a:lstStyle/>
          <a:p>
            <a:pPr algn="ctr"/>
            <a:br>
              <a:rPr lang="cs-CZ" sz="3200" b="1" dirty="0">
                <a:solidFill>
                  <a:schemeClr val="tx1"/>
                </a:solidFill>
              </a:rPr>
            </a:br>
            <a:br>
              <a:rPr lang="cs-CZ" sz="3200" b="1" dirty="0">
                <a:solidFill>
                  <a:schemeClr val="tx1"/>
                </a:solidFill>
              </a:rPr>
            </a:br>
            <a:br>
              <a:rPr lang="cs-CZ" sz="3200" b="1" dirty="0">
                <a:solidFill>
                  <a:schemeClr val="tx1"/>
                </a:solidFill>
              </a:rPr>
            </a:br>
            <a:r>
              <a:rPr lang="cs-CZ" sz="3600" b="1" dirty="0">
                <a:solidFill>
                  <a:srgbClr val="7030A0"/>
                </a:solidFill>
              </a:rPr>
              <a:t>KPN1 – GESCHÄFTLICHE  KOMMUNIKATION</a:t>
            </a:r>
            <a:br>
              <a:rPr lang="cs-CZ" sz="3000" b="1" cap="all" dirty="0">
                <a:solidFill>
                  <a:schemeClr val="tx1"/>
                </a:solidFill>
              </a:rPr>
            </a:br>
            <a:r>
              <a:rPr lang="cs-CZ" sz="2400" b="1" dirty="0">
                <a:solidFill>
                  <a:srgbClr val="003217"/>
                </a:solidFill>
              </a:rPr>
              <a:t>Ing. Zdeněk Vávra, Ph.D., KGS ZČU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284984"/>
            <a:ext cx="8442314" cy="3096344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>
                <a:solidFill>
                  <a:schemeClr val="tx1"/>
                </a:solidFill>
              </a:rPr>
              <a:t>Passende und unpassende Themen im Smalltalk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>
                <a:solidFill>
                  <a:schemeClr val="tx1"/>
                </a:solidFill>
              </a:rPr>
              <a:t>Interkulturelle Aspekte in der Kommunikation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>
                <a:solidFill>
                  <a:schemeClr val="tx1"/>
                </a:solidFill>
              </a:rPr>
              <a:t>Von einem </a:t>
            </a:r>
            <a:r>
              <a:rPr lang="cs-CZ" sz="2200" b="1" dirty="0">
                <a:solidFill>
                  <a:schemeClr val="tx1"/>
                </a:solidFill>
              </a:rPr>
              <a:t>Partner </a:t>
            </a:r>
            <a:r>
              <a:rPr lang="de-DE" sz="2200" b="1" dirty="0">
                <a:solidFill>
                  <a:schemeClr val="tx1"/>
                </a:solidFill>
              </a:rPr>
              <a:t>dominier</a:t>
            </a:r>
            <a:r>
              <a:rPr lang="cs-CZ" sz="2200" b="1" dirty="0">
                <a:solidFill>
                  <a:schemeClr val="tx1"/>
                </a:solidFill>
              </a:rPr>
              <a:t>t</a:t>
            </a:r>
            <a:r>
              <a:rPr lang="de-DE" sz="2200" b="1" dirty="0">
                <a:solidFill>
                  <a:schemeClr val="tx1"/>
                </a:solidFill>
              </a:rPr>
              <a:t>e Kommunikation 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>
                <a:solidFill>
                  <a:schemeClr val="tx1"/>
                </a:solidFill>
              </a:rPr>
              <a:t>Partnerschaftliche Kommunikation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2200" b="1" dirty="0">
                <a:solidFill>
                  <a:schemeClr val="tx1"/>
                </a:solidFill>
              </a:rPr>
              <a:t>Verwendete Kollokationen und Zeitformen im Geschäftsalltag</a:t>
            </a:r>
            <a:endParaRPr lang="cs-CZ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76672"/>
            <a:ext cx="7668344" cy="1224136"/>
          </a:xfrm>
        </p:spPr>
        <p:txBody>
          <a:bodyPr>
            <a:noAutofit/>
          </a:bodyPr>
          <a:lstStyle/>
          <a:p>
            <a:pPr algn="ctr"/>
            <a:br>
              <a:rPr lang="cs-CZ" b="1" dirty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1. </a:t>
            </a:r>
            <a:r>
              <a:rPr lang="de-DE" sz="3600" b="1" dirty="0">
                <a:solidFill>
                  <a:srgbClr val="7030A0"/>
                </a:solidFill>
              </a:rPr>
              <a:t>Passende und unpassende Themen im Smalltalk</a:t>
            </a:r>
            <a:r>
              <a:rPr lang="cs-CZ" sz="3600" b="1" dirty="0">
                <a:solidFill>
                  <a:srgbClr val="7030A0"/>
                </a:solidFill>
              </a:rPr>
              <a:t> </a:t>
            </a:r>
            <a:r>
              <a:rPr lang="cs-CZ" sz="2000" b="1" dirty="0">
                <a:solidFill>
                  <a:schemeClr val="tx1"/>
                </a:solidFill>
              </a:rPr>
              <a:t>(</a:t>
            </a:r>
            <a:r>
              <a:rPr lang="cs-CZ" sz="2000" b="1" dirty="0" err="1">
                <a:solidFill>
                  <a:schemeClr val="tx1"/>
                </a:solidFill>
              </a:rPr>
              <a:t>Eismann</a:t>
            </a:r>
            <a:r>
              <a:rPr lang="cs-CZ" sz="2000" b="1" dirty="0">
                <a:solidFill>
                  <a:schemeClr val="tx1"/>
                </a:solidFill>
              </a:rPr>
              <a:t> 2013: 14)</a:t>
            </a:r>
            <a:endParaRPr lang="de-DE" sz="2000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132856"/>
            <a:ext cx="7992888" cy="4176464"/>
          </a:xfrm>
        </p:spPr>
        <p:txBody>
          <a:bodyPr anchor="ctr">
            <a:normAutofit fontScale="32500" lnSpcReduction="20000"/>
          </a:bodyPr>
          <a:lstStyle/>
          <a:p>
            <a:pPr algn="l">
              <a:lnSpc>
                <a:spcPct val="120000"/>
              </a:lnSpc>
              <a:buClr>
                <a:schemeClr val="accent2">
                  <a:lumMod val="50000"/>
                </a:schemeClr>
              </a:buClr>
            </a:pPr>
            <a:r>
              <a:rPr lang="cs-CZ" sz="5500" b="1" dirty="0">
                <a:solidFill>
                  <a:schemeClr val="tx1"/>
                </a:solidFill>
              </a:rPr>
              <a:t>A. </a:t>
            </a:r>
            <a:r>
              <a:rPr lang="de-DE" sz="5500" b="1" dirty="0">
                <a:solidFill>
                  <a:srgbClr val="004620"/>
                </a:solidFill>
              </a:rPr>
              <a:t>ZIEL</a:t>
            </a:r>
            <a:r>
              <a:rPr lang="cs-CZ" sz="5500" b="1">
                <a:solidFill>
                  <a:srgbClr val="004620"/>
                </a:solidFill>
              </a:rPr>
              <a:t>E</a:t>
            </a:r>
            <a:r>
              <a:rPr lang="de-DE" sz="5500" b="1">
                <a:solidFill>
                  <a:srgbClr val="004620"/>
                </a:solidFill>
              </a:rPr>
              <a:t> </a:t>
            </a:r>
            <a:r>
              <a:rPr lang="de-DE" sz="5500" b="1" dirty="0">
                <a:solidFill>
                  <a:srgbClr val="004620"/>
                </a:solidFill>
              </a:rPr>
              <a:t>DES SMALLTALKS </a:t>
            </a:r>
            <a:r>
              <a:rPr lang="de-DE" sz="5500" b="1" dirty="0">
                <a:solidFill>
                  <a:schemeClr val="tx1"/>
                </a:solidFill>
              </a:rPr>
              <a:t>– leichte Konversation,</a:t>
            </a:r>
            <a:r>
              <a:rPr lang="cs-CZ" sz="5500" b="1" dirty="0">
                <a:solidFill>
                  <a:schemeClr val="tx1"/>
                </a:solidFill>
              </a:rPr>
              <a:t> </a:t>
            </a:r>
            <a:r>
              <a:rPr lang="de-DE" sz="5500" b="1" dirty="0">
                <a:solidFill>
                  <a:schemeClr val="tx1"/>
                </a:solidFill>
              </a:rPr>
              <a:t>Rücksicht auf die </a:t>
            </a:r>
            <a:r>
              <a:rPr lang="cs-CZ" sz="5500" b="1" dirty="0">
                <a:solidFill>
                  <a:schemeClr val="tx1"/>
                </a:solidFill>
              </a:rPr>
              <a:t>	</a:t>
            </a:r>
            <a:r>
              <a:rPr lang="de-DE" sz="5500" b="1" dirty="0">
                <a:solidFill>
                  <a:schemeClr val="tx1"/>
                </a:solidFill>
              </a:rPr>
              <a:t>Interessen und auf die Situation des Gesprächspartners, Etablierung </a:t>
            </a:r>
            <a:r>
              <a:rPr lang="cs-CZ" sz="5500" b="1" dirty="0">
                <a:solidFill>
                  <a:schemeClr val="tx1"/>
                </a:solidFill>
              </a:rPr>
              <a:t>	</a:t>
            </a:r>
            <a:r>
              <a:rPr lang="de-DE" sz="5500" b="1" dirty="0">
                <a:solidFill>
                  <a:schemeClr val="tx1"/>
                </a:solidFill>
              </a:rPr>
              <a:t>von Vertrautheit,  Herstellung einer angenehmen Atmosphäre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de-DE" b="1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  <a:buClr>
                <a:schemeClr val="accent2">
                  <a:lumMod val="50000"/>
                </a:schemeClr>
              </a:buClr>
            </a:pPr>
            <a:r>
              <a:rPr lang="de-DE" sz="5500" b="1" dirty="0">
                <a:solidFill>
                  <a:schemeClr val="tx1"/>
                </a:solidFill>
              </a:rPr>
              <a:t>B. </a:t>
            </a:r>
            <a:r>
              <a:rPr lang="de-DE" sz="5500" b="1" dirty="0">
                <a:solidFill>
                  <a:srgbClr val="004620"/>
                </a:solidFill>
              </a:rPr>
              <a:t>PASSENDE THEMEN </a:t>
            </a: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de-DE" sz="1200" b="1" dirty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r>
              <a:rPr lang="de-DE" sz="5200" b="1" dirty="0">
                <a:solidFill>
                  <a:schemeClr val="tx1"/>
                </a:solidFill>
              </a:rPr>
              <a:t>augenblickliches Befinden</a:t>
            </a: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r>
              <a:rPr lang="de-DE" sz="5200" b="1" dirty="0">
                <a:solidFill>
                  <a:schemeClr val="tx1"/>
                </a:solidFill>
              </a:rPr>
              <a:t>Anreise und Unterkunft</a:t>
            </a: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r>
              <a:rPr lang="de-DE" sz="5200" b="1" dirty="0">
                <a:solidFill>
                  <a:schemeClr val="tx1"/>
                </a:solidFill>
              </a:rPr>
              <a:t>Tätigkeitsbereich im Unternehmen (Abteilung)</a:t>
            </a: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r>
              <a:rPr lang="de-DE" sz="5200" b="1" dirty="0">
                <a:solidFill>
                  <a:schemeClr val="tx1"/>
                </a:solidFill>
              </a:rPr>
              <a:t>Tagesordnung (Programm, Ziele</a:t>
            </a:r>
            <a:r>
              <a:rPr lang="cs-CZ" sz="5200" b="1" dirty="0">
                <a:solidFill>
                  <a:schemeClr val="tx1"/>
                </a:solidFill>
              </a:rPr>
              <a:t>, </a:t>
            </a:r>
            <a:r>
              <a:rPr lang="de-DE" sz="5200" b="1" dirty="0">
                <a:solidFill>
                  <a:schemeClr val="tx1"/>
                </a:solidFill>
              </a:rPr>
              <a:t>Erfrischung)</a:t>
            </a: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r>
              <a:rPr lang="de-DE" sz="5200" b="1" dirty="0">
                <a:solidFill>
                  <a:schemeClr val="tx1"/>
                </a:solidFill>
              </a:rPr>
              <a:t>Wetter, Kenntnis des Landes oder der Stadt</a:t>
            </a:r>
          </a:p>
          <a:p>
            <a:pPr lvl="1" algn="l">
              <a:buClr>
                <a:schemeClr val="accent2">
                  <a:lumMod val="50000"/>
                </a:schemeClr>
              </a:buClr>
            </a:pPr>
            <a:endParaRPr lang="de-DE" sz="3700" b="1" dirty="0">
              <a:solidFill>
                <a:schemeClr val="tx1"/>
              </a:solidFill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r>
              <a:rPr lang="de-DE" sz="5600" b="1" dirty="0">
                <a:solidFill>
                  <a:srgbClr val="FF0000"/>
                </a:solidFill>
              </a:rPr>
              <a:t>C. UNPASSENDE THEMEN: Herkunft, Familienstand, Alter, </a:t>
            </a:r>
            <a:r>
              <a:rPr lang="cs-CZ" sz="5600" b="1" dirty="0">
                <a:solidFill>
                  <a:srgbClr val="FF0000"/>
                </a:solidFill>
              </a:rPr>
              <a:t>	</a:t>
            </a:r>
            <a:r>
              <a:rPr lang="de-DE" sz="5600" b="1" dirty="0">
                <a:solidFill>
                  <a:srgbClr val="FF0000"/>
                </a:solidFill>
              </a:rPr>
              <a:t>Gesundheitszustand, Religionszugehörigkeit, Politik  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908720"/>
            <a:ext cx="7416824" cy="1584176"/>
          </a:xfrm>
        </p:spPr>
        <p:txBody>
          <a:bodyPr>
            <a:noAutofit/>
          </a:bodyPr>
          <a:lstStyle/>
          <a:p>
            <a:pPr algn="ctr"/>
            <a:br>
              <a:rPr lang="cs-CZ" b="1" dirty="0">
                <a:solidFill>
                  <a:srgbClr val="00B050"/>
                </a:solidFill>
              </a:rPr>
            </a:br>
            <a:br>
              <a:rPr lang="cs-CZ" b="1" dirty="0">
                <a:solidFill>
                  <a:srgbClr val="00B050"/>
                </a:solidFill>
              </a:rPr>
            </a:br>
            <a:r>
              <a:rPr lang="de-DE" sz="3800" b="1" dirty="0">
                <a:solidFill>
                  <a:srgbClr val="C00000"/>
                </a:solidFill>
              </a:rPr>
              <a:t>Ein Muster für alle Gesprächspartner?</a:t>
            </a:r>
            <a:br>
              <a:rPr lang="cs-CZ" sz="3800" b="1" dirty="0">
                <a:solidFill>
                  <a:schemeClr val="tx1"/>
                </a:solidFill>
              </a:rPr>
            </a:b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8442314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812" y="1844824"/>
            <a:ext cx="4153380" cy="5013175"/>
          </a:xfrm>
          <a:prstGeom prst="rect">
            <a:avLst/>
          </a:prstGeom>
        </p:spPr>
      </p:pic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620688"/>
            <a:ext cx="7128792" cy="2160240"/>
          </a:xfrm>
        </p:spPr>
        <p:txBody>
          <a:bodyPr>
            <a:noAutofit/>
          </a:bodyPr>
          <a:lstStyle/>
          <a:p>
            <a:pPr algn="ctr"/>
            <a:br>
              <a:rPr lang="cs-CZ" b="1" dirty="0">
                <a:solidFill>
                  <a:srgbClr val="00B050"/>
                </a:solidFill>
              </a:rPr>
            </a:br>
            <a:br>
              <a:rPr lang="cs-CZ" b="1" dirty="0">
                <a:solidFill>
                  <a:srgbClr val="00B050"/>
                </a:solidFill>
              </a:rPr>
            </a:br>
            <a:br>
              <a:rPr lang="cs-CZ" b="1" dirty="0">
                <a:solidFill>
                  <a:srgbClr val="00B050"/>
                </a:solidFill>
              </a:rPr>
            </a:br>
            <a:br>
              <a:rPr lang="cs-CZ" b="1" dirty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2. </a:t>
            </a:r>
            <a:r>
              <a:rPr lang="de-DE" sz="3600" b="1" dirty="0">
                <a:solidFill>
                  <a:srgbClr val="7030A0"/>
                </a:solidFill>
              </a:rPr>
              <a:t>Interkulturelle Aspekte in der Kommunikation </a:t>
            </a:r>
            <a:r>
              <a:rPr lang="de-DE" sz="2000" b="1" dirty="0">
                <a:solidFill>
                  <a:schemeClr val="tx1"/>
                </a:solidFill>
              </a:rPr>
              <a:t>(Eismann </a:t>
            </a:r>
            <a:r>
              <a:rPr lang="cs-CZ" sz="2000" b="1" dirty="0">
                <a:solidFill>
                  <a:schemeClr val="tx1"/>
                </a:solidFill>
              </a:rPr>
              <a:t>2013: 15)</a:t>
            </a:r>
            <a:br>
              <a:rPr lang="cs-CZ" sz="3800" b="1" dirty="0">
                <a:solidFill>
                  <a:schemeClr val="tx1"/>
                </a:solidFill>
              </a:rPr>
            </a:b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348880"/>
            <a:ext cx="7848872" cy="4392488"/>
          </a:xfrm>
        </p:spPr>
        <p:txBody>
          <a:bodyPr anchor="ctr">
            <a:normAutofit fontScale="55000" lnSpcReduction="20000"/>
          </a:bodyPr>
          <a:lstStyle/>
          <a:p>
            <a:pPr algn="l">
              <a:buClrTx/>
            </a:pPr>
            <a:r>
              <a:rPr lang="de-DE" sz="2900" b="1" dirty="0">
                <a:solidFill>
                  <a:srgbClr val="004620"/>
                </a:solidFill>
              </a:rPr>
              <a:t>Interkulturelle Kompetenz:</a:t>
            </a:r>
            <a:r>
              <a:rPr lang="de-DE" sz="2900" b="1" dirty="0">
                <a:solidFill>
                  <a:schemeClr val="tx1"/>
                </a:solidFill>
              </a:rPr>
              <a:t> 	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de-DE" sz="2900" b="1" dirty="0">
                <a:solidFill>
                  <a:schemeClr val="tx1"/>
                </a:solidFill>
              </a:rPr>
              <a:t>A. Respekt, Akzeptanz und Empathie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de-DE" sz="2900" b="1" dirty="0">
                <a:solidFill>
                  <a:schemeClr val="tx1"/>
                </a:solidFill>
              </a:rPr>
              <a:t>B. Fähigkeit zum Perspektivenwechsel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de-DE" sz="2900" b="1" dirty="0">
                <a:solidFill>
                  <a:schemeClr val="tx1"/>
                </a:solidFill>
              </a:rPr>
              <a:t>C. Fähigkeit zur Selbstkritik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de-DE" sz="2900" b="1" dirty="0">
                <a:solidFill>
                  <a:schemeClr val="tx1"/>
                </a:solidFill>
              </a:rPr>
              <a:t>D. Lernfähigkeit und Veränderungsbereitschaft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endParaRPr lang="cs-CZ" sz="1300" b="1" dirty="0">
              <a:solidFill>
                <a:schemeClr val="tx1"/>
              </a:solidFill>
            </a:endParaRPr>
          </a:p>
          <a:p>
            <a:pPr algn="l">
              <a:buClrTx/>
            </a:pPr>
            <a:r>
              <a:rPr lang="de-DE" sz="2900" b="1" dirty="0">
                <a:solidFill>
                  <a:srgbClr val="004620"/>
                </a:solidFill>
              </a:rPr>
              <a:t>Beispiele der Akzente in der geschäftlichen Kommunikation</a:t>
            </a:r>
            <a:r>
              <a:rPr lang="cs-CZ" sz="2900" b="1" dirty="0">
                <a:solidFill>
                  <a:srgbClr val="004620"/>
                </a:solidFill>
              </a:rPr>
              <a:t> </a:t>
            </a:r>
            <a:r>
              <a:rPr lang="cs-CZ" sz="2500" b="1" noProof="1">
                <a:solidFill>
                  <a:schemeClr val="tx1"/>
                </a:solidFill>
              </a:rPr>
              <a:t>(nach Höppnerová)</a:t>
            </a:r>
            <a:r>
              <a:rPr lang="de-DE" sz="2900" b="1" dirty="0">
                <a:solidFill>
                  <a:srgbClr val="004620"/>
                </a:solidFill>
              </a:rPr>
              <a:t>:</a:t>
            </a:r>
          </a:p>
          <a:p>
            <a:pPr algn="l">
              <a:buClrTx/>
            </a:pPr>
            <a:r>
              <a:rPr lang="de-DE" sz="2900" b="1" dirty="0">
                <a:solidFill>
                  <a:srgbClr val="0070C0"/>
                </a:solidFill>
              </a:rPr>
              <a:t>Tschechen:</a:t>
            </a:r>
            <a:r>
              <a:rPr lang="de-DE" sz="2900" b="1" dirty="0">
                <a:solidFill>
                  <a:srgbClr val="004620"/>
                </a:solidFill>
              </a:rPr>
              <a:t> </a:t>
            </a:r>
            <a:r>
              <a:rPr lang="de-DE" sz="2900" b="1" dirty="0">
                <a:solidFill>
                  <a:schemeClr val="tx1"/>
                </a:solidFill>
              </a:rPr>
              <a:t>Personen an erster Stelle, Vermischung von Rationalität und Emotionalität, Simultanität, Improvisation, indirekte Signale (Körpersprache), Vorschriften unbeliebt</a:t>
            </a:r>
            <a:r>
              <a:rPr lang="cs-CZ" sz="2900" b="1" dirty="0">
                <a:solidFill>
                  <a:schemeClr val="tx1"/>
                </a:solidFill>
              </a:rPr>
              <a:t>, </a:t>
            </a:r>
            <a:r>
              <a:rPr lang="de-DE" sz="2900" b="1" dirty="0">
                <a:solidFill>
                  <a:schemeClr val="tx1"/>
                </a:solidFill>
              </a:rPr>
              <a:t>deutsche Direktheit fast undiplomatisch gefunden</a:t>
            </a:r>
          </a:p>
          <a:p>
            <a:pPr algn="l">
              <a:buClrTx/>
            </a:pPr>
            <a:r>
              <a:rPr lang="de-DE" sz="2900" b="1" dirty="0">
                <a:solidFill>
                  <a:srgbClr val="FF0000"/>
                </a:solidFill>
              </a:rPr>
              <a:t>Deutsche:</a:t>
            </a:r>
            <a:r>
              <a:rPr lang="de-DE" sz="2900" b="1" dirty="0">
                <a:solidFill>
                  <a:schemeClr val="tx1"/>
                </a:solidFill>
              </a:rPr>
              <a:t> Zeitplan, zur Sache, Fachkompetenz, </a:t>
            </a:r>
            <a:r>
              <a:rPr lang="cs-CZ" sz="2900" b="1" dirty="0">
                <a:solidFill>
                  <a:schemeClr val="tx1"/>
                </a:solidFill>
              </a:rPr>
              <a:t>man </a:t>
            </a:r>
            <a:r>
              <a:rPr lang="de-DE" sz="2900" b="1" dirty="0">
                <a:solidFill>
                  <a:schemeClr val="tx1"/>
                </a:solidFill>
              </a:rPr>
              <a:t>redet</a:t>
            </a:r>
            <a:r>
              <a:rPr lang="cs-CZ" sz="2900" b="1" dirty="0">
                <a:solidFill>
                  <a:schemeClr val="tx1"/>
                </a:solidFill>
              </a:rPr>
              <a:t> „</a:t>
            </a:r>
            <a:r>
              <a:rPr lang="de-DE" sz="2900" b="1" dirty="0">
                <a:solidFill>
                  <a:schemeClr val="tx1"/>
                </a:solidFill>
              </a:rPr>
              <a:t>im Klartext</a:t>
            </a:r>
            <a:r>
              <a:rPr lang="cs-CZ" sz="2900" b="1" dirty="0">
                <a:solidFill>
                  <a:schemeClr val="tx1"/>
                </a:solidFill>
              </a:rPr>
              <a:t>“</a:t>
            </a:r>
            <a:r>
              <a:rPr lang="de-DE" sz="2900" b="1" dirty="0">
                <a:solidFill>
                  <a:schemeClr val="tx1"/>
                </a:solidFill>
              </a:rPr>
              <a:t>, strikte Trennung der Arbeitszeit und Freizeit, Augenkontakt</a:t>
            </a:r>
          </a:p>
          <a:p>
            <a:pPr algn="l">
              <a:buClrTx/>
            </a:pPr>
            <a:r>
              <a:rPr lang="de-DE" sz="2900" b="1" dirty="0">
                <a:solidFill>
                  <a:srgbClr val="009644"/>
                </a:solidFill>
              </a:rPr>
              <a:t>Asiaten: </a:t>
            </a:r>
            <a:r>
              <a:rPr lang="de-DE" sz="2900" b="1" dirty="0">
                <a:solidFill>
                  <a:schemeClr val="tx1"/>
                </a:solidFill>
              </a:rPr>
              <a:t>Interesse an privaten Verhältnissen als Zeichen der Vertrautheit, Anteilnahme am Gegenüber (Familie, Lohn), Symbolik (Zahlen, Farben)</a:t>
            </a:r>
            <a:endParaRPr lang="cs-CZ" sz="2900" b="1" dirty="0">
              <a:solidFill>
                <a:schemeClr val="tx1"/>
              </a:solidFill>
            </a:endParaRPr>
          </a:p>
          <a:p>
            <a:pPr algn="l">
              <a:buClrTx/>
            </a:pPr>
            <a:r>
              <a:rPr lang="cs-CZ" sz="2900" b="1" dirty="0">
                <a:solidFill>
                  <a:schemeClr val="tx1"/>
                </a:solidFill>
              </a:rPr>
              <a:t>VORSICHT: </a:t>
            </a:r>
            <a:r>
              <a:rPr lang="de-DE" sz="2900" b="1" dirty="0">
                <a:solidFill>
                  <a:schemeClr val="tx1"/>
                </a:solidFill>
              </a:rPr>
              <a:t>Klischees und Stereotype vereinfachen die Sichtweise, können aber irreführend sein; </a:t>
            </a:r>
            <a:r>
              <a:rPr lang="de-DE" sz="2900" b="1" dirty="0">
                <a:solidFill>
                  <a:srgbClr val="000066"/>
                </a:solidFill>
              </a:rPr>
              <a:t>statt Bewertung sollte Wertschätzung zum Ausdruck kommen</a:t>
            </a:r>
          </a:p>
          <a:p>
            <a:pPr marL="342900" indent="-342900" algn="l">
              <a:buAutoNum type="alphaUcParenR"/>
            </a:pPr>
            <a:endParaRPr lang="cs-CZ" b="1" dirty="0">
              <a:solidFill>
                <a:srgbClr val="000066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57200"/>
            <a:ext cx="7272808" cy="1459632"/>
          </a:xfrm>
        </p:spPr>
        <p:txBody>
          <a:bodyPr>
            <a:noAutofit/>
          </a:bodyPr>
          <a:lstStyle/>
          <a:p>
            <a:pPr algn="ctr"/>
            <a:br>
              <a:rPr lang="cs-CZ" b="1" dirty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3. </a:t>
            </a:r>
            <a:r>
              <a:rPr lang="de-DE" sz="3200" b="1" dirty="0">
                <a:solidFill>
                  <a:srgbClr val="FF0000"/>
                </a:solidFill>
              </a:rPr>
              <a:t>Von einem Partner dominierte Kommunikation </a:t>
            </a:r>
            <a:r>
              <a:rPr lang="de-DE" sz="1800" b="1" dirty="0">
                <a:solidFill>
                  <a:schemeClr val="tx1"/>
                </a:solidFill>
              </a:rPr>
              <a:t>(Eismann </a:t>
            </a:r>
            <a:r>
              <a:rPr lang="cs-CZ" sz="1800" b="1" dirty="0">
                <a:solidFill>
                  <a:schemeClr val="tx1"/>
                </a:solidFill>
              </a:rPr>
              <a:t>2013: 116-117)</a:t>
            </a:r>
            <a:br>
              <a:rPr lang="cs-CZ" sz="1800" b="1" dirty="0">
                <a:solidFill>
                  <a:schemeClr val="tx1"/>
                </a:solidFill>
              </a:rPr>
            </a:br>
            <a:endParaRPr lang="cs-CZ" sz="1800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59" y="1988840"/>
            <a:ext cx="7004645" cy="4869160"/>
          </a:xfrm>
        </p:spPr>
        <p:txBody>
          <a:bodyPr anchor="ctr">
            <a:normAutofit/>
          </a:bodyPr>
          <a:lstStyle/>
          <a:p>
            <a:pPr algn="l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25823"/>
              </p:ext>
            </p:extLst>
          </p:nvPr>
        </p:nvGraphicFramePr>
        <p:xfrm>
          <a:off x="678021" y="2208498"/>
          <a:ext cx="6342251" cy="39959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42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weder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noch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// höchstens // keinen Cent mehr // bei MEINER Kalkulation // Ich lese in MEINEN Unterlagen …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00FFFF"/>
                          </a:highlight>
                        </a:rPr>
                        <a:t>der Modus: Indikativ, Imperativ; der Genus: Aktiv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00FF"/>
                          </a:highlight>
                        </a:rPr>
                        <a:t> Damit kommen wir nicht ins Gespräch.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Das kann ich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nicht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akzeptieren / annehmen. / Das ist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nicht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akzeptabel / annehmbar.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..., sonst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00FF"/>
                          </a:highlight>
                        </a:rPr>
                        <a:t>können wir das ganze Geschäft vergessen.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/ … sonst bekommen Sie den Auftrag nicht.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Wenn Sie den Auftrag haben wollen,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00FF"/>
                          </a:highlight>
                        </a:rPr>
                        <a:t>müssen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Sie mit dem Preis runter.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Ich habe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nicht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angerufen, um mehr zu bestellen.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..., was die Innenkonen kosten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00FF"/>
                          </a:highlight>
                        </a:rPr>
                        <a:t>dürfen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 / 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  <a:highlight>
                            <a:srgbClr val="FF00FF"/>
                          </a:highlight>
                        </a:rPr>
                        <a:t>müssen</a:t>
                      </a:r>
                      <a:r>
                        <a:rPr lang="de-DE" sz="19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9B0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6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620688"/>
            <a:ext cx="6732240" cy="1440160"/>
          </a:xfrm>
        </p:spPr>
        <p:txBody>
          <a:bodyPr>
            <a:noAutofit/>
          </a:bodyPr>
          <a:lstStyle/>
          <a:p>
            <a:pPr algn="ctr"/>
            <a:br>
              <a:rPr lang="cs-CZ" b="1" dirty="0">
                <a:solidFill>
                  <a:srgbClr val="00B050"/>
                </a:solidFill>
              </a:rPr>
            </a:br>
            <a:br>
              <a:rPr lang="cs-CZ" b="1" dirty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4. </a:t>
            </a:r>
            <a:r>
              <a:rPr lang="de-DE" sz="3200" b="1" dirty="0">
                <a:solidFill>
                  <a:srgbClr val="7030A0"/>
                </a:solidFill>
              </a:rPr>
              <a:t>Partnerschaftliche </a:t>
            </a:r>
            <a:br>
              <a:rPr lang="de-DE" sz="3200" b="1" dirty="0">
                <a:solidFill>
                  <a:srgbClr val="7030A0"/>
                </a:solidFill>
              </a:rPr>
            </a:br>
            <a:r>
              <a:rPr lang="de-DE" sz="3200" b="1" dirty="0">
                <a:solidFill>
                  <a:srgbClr val="7030A0"/>
                </a:solidFill>
              </a:rPr>
              <a:t>Kommunikation </a:t>
            </a:r>
            <a:r>
              <a:rPr lang="de-DE" sz="1800" b="1" dirty="0">
                <a:solidFill>
                  <a:schemeClr val="tx1"/>
                </a:solidFill>
              </a:rPr>
              <a:t>(Eismann </a:t>
            </a:r>
            <a:r>
              <a:rPr lang="cs-CZ" sz="1800" b="1" dirty="0">
                <a:solidFill>
                  <a:schemeClr val="tx1"/>
                </a:solidFill>
              </a:rPr>
              <a:t>2013: 116-117)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4336" y="2492896"/>
            <a:ext cx="8442314" cy="3888432"/>
          </a:xfrm>
        </p:spPr>
        <p:txBody>
          <a:bodyPr anchor="ctr">
            <a:normAutofit/>
          </a:bodyPr>
          <a:lstStyle/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endParaRPr lang="cs-CZ" sz="2900" b="1" dirty="0">
              <a:solidFill>
                <a:srgbClr val="004620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901" y="2852936"/>
            <a:ext cx="2736304" cy="2563893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475547"/>
              </p:ext>
            </p:extLst>
          </p:nvPr>
        </p:nvGraphicFramePr>
        <p:xfrm>
          <a:off x="539552" y="2420888"/>
          <a:ext cx="5732216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32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Schön von Ihnen zu hören. / Wie geht es Ihnen? 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0" dirty="0">
                          <a:solidFill>
                            <a:schemeClr val="tx1"/>
                          </a:solidFill>
                          <a:effectLst/>
                        </a:rPr>
                        <a:t>(eine freundliche Atmosphäre herstellen)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Was halten Sie davon? Ist das in Ordnung? –  </a:t>
                      </a:r>
                      <a:r>
                        <a:rPr lang="cs-CZ" sz="1600" b="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de-DE" sz="1600" b="0" dirty="0">
                          <a:solidFill>
                            <a:schemeClr val="tx1"/>
                          </a:solidFill>
                          <a:effectLst/>
                        </a:rPr>
                        <a:t>Vergewisserungsfragen</a:t>
                      </a:r>
                      <a:r>
                        <a:rPr lang="cs-CZ" sz="16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0" dirty="0">
                          <a:solidFill>
                            <a:schemeClr val="tx1"/>
                          </a:solidFill>
                          <a:effectLst/>
                        </a:rPr>
                        <a:t>(nett begrüßen: )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Bis zum nächsten Mal! ... ein Signal, dass man an der weiteren Zusammenarbeit interessiert ist.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1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Ich habe nochmals angerechnet / berechnet. / 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0" dirty="0">
                          <a:solidFill>
                            <a:schemeClr val="tx1"/>
                          </a:solidFill>
                          <a:effectLst/>
                        </a:rPr>
                        <a:t>(im Laufe des Telefongesprächs flexibel reagieren: )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Moment mal ... Ich frage in der Herstellung nach.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highlight>
                            <a:srgbClr val="00FFFF"/>
                          </a:highlight>
                        </a:rPr>
                        <a:t>der Modus: Indikativ + Konjunktiv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. Über den Preis möchte / würde ich gerne mit Ihnen noch reden.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0" noProof="0" dirty="0">
                          <a:solidFill>
                            <a:schemeClr val="tx1"/>
                          </a:solidFill>
                          <a:effectLst/>
                        </a:rPr>
                        <a:t>(höfliche</a:t>
                      </a:r>
                      <a:r>
                        <a:rPr lang="de-DE" sz="1600" b="0" baseline="0" noProof="0" dirty="0">
                          <a:solidFill>
                            <a:schemeClr val="tx1"/>
                          </a:solidFill>
                          <a:effectLst/>
                        </a:rPr>
                        <a:t> Konditionalsätze: </a:t>
                      </a:r>
                      <a:r>
                        <a:rPr lang="de-DE" sz="1600" b="0" noProof="0" dirty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Es wäre / würde natürlich einfacher,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</a:rPr>
                        <a:t>wenn die Stückzahl etwas höher wäre / läge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Könnten Sie uns ein Stück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highlight>
                            <a:srgbClr val="00FFFF"/>
                          </a:highlight>
                        </a:rPr>
                        <a:t>entgegenkommen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</a:rPr>
                        <a:t>?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71" marR="60271" marT="0" marB="0">
                    <a:solidFill>
                      <a:srgbClr val="C6E6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36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0"/>
            <a:ext cx="7560840" cy="6453336"/>
          </a:xfrm>
        </p:spPr>
        <p:txBody>
          <a:bodyPr>
            <a:noAutofit/>
          </a:bodyPr>
          <a:lstStyle/>
          <a:p>
            <a:pPr algn="ctr"/>
            <a:r>
              <a:rPr lang="de-DE" sz="3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CW05:Kollokationen und Zeitformen</a:t>
            </a:r>
            <a:br>
              <a:rPr lang="de-DE" sz="3800" b="1" dirty="0">
                <a:solidFill>
                  <a:srgbClr val="7030A0"/>
                </a:solidFill>
              </a:rPr>
            </a:br>
            <a:br>
              <a:rPr lang="de-DE" sz="32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… 1. Präsens Aktiv 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… 2. Nominalisierung 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… 3. Präteritum Aktiv </a:t>
            </a:r>
            <a:r>
              <a:rPr lang="de-DE" sz="1800" b="1" i="1" dirty="0">
                <a:solidFill>
                  <a:schemeClr val="tx1"/>
                </a:solidFill>
              </a:rPr>
              <a:t>(in Bayern</a:t>
            </a:r>
            <a:r>
              <a:rPr lang="cs-CZ" sz="1800" b="1" i="1" dirty="0">
                <a:solidFill>
                  <a:schemeClr val="tx1"/>
                </a:solidFill>
              </a:rPr>
              <a:t> </a:t>
            </a:r>
            <a:r>
              <a:rPr lang="de-DE" sz="1800" b="1" i="1" dirty="0">
                <a:solidFill>
                  <a:schemeClr val="tx1"/>
                </a:solidFill>
              </a:rPr>
              <a:t>ungebräuchlich) </a:t>
            </a:r>
            <a:r>
              <a:rPr lang="de-DE" sz="2800" b="1" i="1" dirty="0">
                <a:solidFill>
                  <a:schemeClr val="tx1"/>
                </a:solidFill>
              </a:rPr>
              <a:t>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 … 4. Perfekt Aktiv…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… 5. Infinitiv Perfekt 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 … 6. Passiv …</a:t>
            </a:r>
            <a:br>
              <a:rPr lang="de-DE" sz="2800" b="1" i="1" dirty="0">
                <a:solidFill>
                  <a:schemeClr val="tx1"/>
                </a:solidFill>
              </a:rPr>
            </a:br>
            <a:r>
              <a:rPr lang="de-DE" sz="2800" b="1" i="1" dirty="0">
                <a:solidFill>
                  <a:schemeClr val="tx1"/>
                </a:solidFill>
              </a:rPr>
              <a:t>… 5. Partizip II. …</a:t>
            </a:r>
            <a:br>
              <a:rPr lang="de-DE" sz="2800" b="1" i="1" dirty="0">
                <a:solidFill>
                  <a:schemeClr val="tx1"/>
                </a:solidFill>
              </a:rPr>
            </a:br>
            <a:br>
              <a:rPr lang="de-DE" sz="3200" b="1" i="1" dirty="0">
                <a:solidFill>
                  <a:schemeClr val="tx1"/>
                </a:solidFill>
              </a:rPr>
            </a:br>
            <a:r>
              <a:rPr lang="de-DE" sz="2200" b="1" i="1" dirty="0">
                <a:solidFill>
                  <a:srgbClr val="FF0000"/>
                </a:solidFill>
              </a:rPr>
              <a:t>… </a:t>
            </a:r>
            <a:r>
              <a:rPr lang="de-DE" sz="2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Rektionen:</a:t>
            </a:r>
            <a:r>
              <a:rPr lang="de-DE" sz="2200" b="1" i="1" dirty="0">
                <a:solidFill>
                  <a:srgbClr val="FF0000"/>
                </a:solidFill>
              </a:rPr>
              <a:t> abführen an, befreien von, belegen mit, erhöhen/senken um, veranlagen für ??? …</a:t>
            </a:r>
            <a:endParaRPr lang="cs-CZ" sz="2200" b="1" i="1" dirty="0">
              <a:solidFill>
                <a:srgbClr val="FF0000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29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638</TotalTime>
  <Words>651</Words>
  <Application>Microsoft Office PowerPoint</Application>
  <PresentationFormat>Předvádění na obrazovce (4:3)</PresentationFormat>
  <Paragraphs>54</Paragraphs>
  <Slides>7</Slides>
  <Notes>0</Notes>
  <HiddenSlides>0</HiddenSlides>
  <MMClips>7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4" baseType="lpstr">
      <vt:lpstr>Arial</vt:lpstr>
      <vt:lpstr>Calibri</vt:lpstr>
      <vt:lpstr>Times New Roman</vt:lpstr>
      <vt:lpstr>Trebuchet MS</vt:lpstr>
      <vt:lpstr>Wingdings</vt:lpstr>
      <vt:lpstr>Wingdings 3</vt:lpstr>
      <vt:lpstr>Faseta</vt:lpstr>
      <vt:lpstr>   KPN1 – GESCHÄFTLICHE  KOMMUNIKATION Ing. Zdeněk Vávra, Ph.D., KGS ZČU</vt:lpstr>
      <vt:lpstr> 1. Passende und unpassende Themen im Smalltalk (Eismann 2013: 14)</vt:lpstr>
      <vt:lpstr>  Ein Muster für alle Gesprächspartner? </vt:lpstr>
      <vt:lpstr>    2. Interkulturelle Aspekte in der Kommunikation (Eismann 2013: 15) </vt:lpstr>
      <vt:lpstr> 3. Von einem Partner dominierte Kommunikation (Eismann 2013: 116-117) </vt:lpstr>
      <vt:lpstr>  4. Partnerschaftliche  Kommunikation (Eismann 2013: 116-117)</vt:lpstr>
      <vt:lpstr>CW05:Kollokationen und Zeitformen  … 1. Präsens Aktiv … … 2. Nominalisierung … … 3. Präteritum Aktiv (in Bayern ungebräuchlich) …  … 4. Perfekt Aktiv… … 5. Infinitiv Perfekt …  … 6. Passiv … … 5. Partizip II. …  … Rektionen: abführen an, befreien von, belegen mit, erhöhen/senken um, veranlagen für ??? 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KPN1 – GESCHÄFTLICHE  KOMMUNIKATION Ing. Zdeněk Vávra, Ph.D., KGS ZČU</dc:title>
  <dc:creator>lektor</dc:creator>
  <cp:lastModifiedBy>Zdeněk Vávra</cp:lastModifiedBy>
  <cp:revision>15</cp:revision>
  <cp:lastPrinted>2016-09-14T10:51:58Z</cp:lastPrinted>
  <dcterms:created xsi:type="dcterms:W3CDTF">2011-03-31T11:23:57Z</dcterms:created>
  <dcterms:modified xsi:type="dcterms:W3CDTF">2023-08-23T15:56:12Z</dcterms:modified>
</cp:coreProperties>
</file>