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36"/>
  </p:notesMasterIdLst>
  <p:handoutMasterIdLst>
    <p:handoutMasterId r:id="rId37"/>
  </p:handoutMasterIdLst>
  <p:sldIdLst>
    <p:sldId id="257" r:id="rId2"/>
    <p:sldId id="262" r:id="rId3"/>
    <p:sldId id="263" r:id="rId4"/>
    <p:sldId id="264" r:id="rId5"/>
    <p:sldId id="265" r:id="rId6"/>
    <p:sldId id="266" r:id="rId7"/>
    <p:sldId id="267" r:id="rId8"/>
    <p:sldId id="269" r:id="rId9"/>
    <p:sldId id="268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</p:sldIdLst>
  <p:sldSz cx="12192000" cy="6858000"/>
  <p:notesSz cx="6858000" cy="9144000"/>
  <p:defaultTextStyle>
    <a:defPPr rtl="0"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C" initials="P" lastIdx="1" clrIdx="0">
    <p:extLst>
      <p:ext uri="{19B8F6BF-5375-455C-9EA6-DF929625EA0E}">
        <p15:presenceInfo xmlns:p15="http://schemas.microsoft.com/office/powerpoint/2012/main" userId="PC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88A0"/>
    <a:srgbClr val="344529"/>
    <a:srgbClr val="2B3922"/>
    <a:srgbClr val="2E3722"/>
    <a:srgbClr val="FCF7F1"/>
    <a:srgbClr val="B8D233"/>
    <a:srgbClr val="5CC6D6"/>
    <a:srgbClr val="F8D22F"/>
    <a:srgbClr val="F03F2B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0" d="100"/>
          <a:sy n="120" d="100"/>
        </p:scale>
        <p:origin x="5040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é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9D43E978-523C-4533-8BC1-3E15517B0CAD}" type="datetime1">
              <a:rPr lang="cs-CZ" smtClean="0"/>
              <a:t>11.11.2024</a:t>
            </a:fld>
            <a:endParaRPr lang="en-US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7ACF5E7-ACB0-497B-A8C6-F2E617B463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533960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é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04C72AE4-F412-4D0F-98D9-8DF7EF13BAD4}" type="datetime1">
              <a:rPr lang="cs-CZ" smtClean="0"/>
              <a:t>11.11.2024</a:t>
            </a:fld>
            <a:endParaRPr lang="en-US"/>
          </a:p>
        </p:txBody>
      </p:sp>
      <p:sp>
        <p:nvSpPr>
          <p:cNvPr id="4" name="Zástupný symbol obrázku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cs"/>
              <a:t>Kliknutím můžete upravit styly předlohy textu.</a:t>
            </a:r>
            <a:endParaRPr lang="en-US"/>
          </a:p>
          <a:p>
            <a:pPr lvl="1" rtl="0"/>
            <a:r>
              <a:rPr lang="cs"/>
              <a:t>Druhá úroveň</a:t>
            </a:r>
          </a:p>
          <a:p>
            <a:pPr lvl="2" rtl="0"/>
            <a:r>
              <a:rPr lang="cs"/>
              <a:t>Třetí úroveň</a:t>
            </a:r>
          </a:p>
          <a:p>
            <a:pPr lvl="3" rtl="0"/>
            <a:r>
              <a:rPr lang="cs"/>
              <a:t>Čtvrtá úroveň</a:t>
            </a:r>
          </a:p>
          <a:p>
            <a:pPr lvl="4" rtl="0"/>
            <a:r>
              <a:rPr lang="cs"/>
              <a:t>Pátá úroveň</a:t>
            </a:r>
            <a:endParaRPr lang="en-US"/>
          </a:p>
        </p:txBody>
      </p:sp>
      <p:sp>
        <p:nvSpPr>
          <p:cNvPr id="6" name="Zástupné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A705E3-E620-489D-9973-6221209A4B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581830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10" name="Obdélník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Obdélník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Obdélník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Přímá spojnice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rtlCol="0" anchor="ctr">
            <a:noAutofit/>
          </a:bodyPr>
          <a:lstStyle>
            <a:lvl1pPr algn="ctr">
              <a:lnSpc>
                <a:spcPct val="83000"/>
              </a:lnSpc>
              <a:defRPr lang="en-US" sz="60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20" name="Zástupný symbol pro datum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fld id="{6962437A-69DF-4FC4-82E7-095787E88CA2}" type="datetime1">
              <a:rPr lang="cs-CZ" smtClean="0"/>
              <a:t>11.11.2024</a:t>
            </a:fld>
            <a:endParaRPr lang="en-US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cs-CZ"/>
              <a:t>Po kliknutí můžete upravovat styly textu v předloze.</a:t>
            </a:r>
          </a:p>
          <a:p>
            <a:pPr lvl="1" rtl="0"/>
            <a:r>
              <a:rPr lang="cs-CZ"/>
              <a:t>Druhá úroveň</a:t>
            </a:r>
          </a:p>
          <a:p>
            <a:pPr lvl="2" rtl="0"/>
            <a:r>
              <a:rPr lang="cs-CZ"/>
              <a:t>Třetí úroveň</a:t>
            </a:r>
          </a:p>
          <a:p>
            <a:pPr lvl="3" rtl="0"/>
            <a:r>
              <a:rPr lang="cs-CZ"/>
              <a:t>Čtvrtá úroveň</a:t>
            </a:r>
          </a:p>
          <a:p>
            <a:pPr lvl="4" rtl="0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23" name="Obdélník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Obdélník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Obdélník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rtlCol="0" anchor="ctr">
            <a:normAutofit/>
          </a:bodyPr>
          <a:lstStyle>
            <a:lvl1pPr algn="ctr">
              <a:lnSpc>
                <a:spcPct val="83000"/>
              </a:lnSpc>
              <a:defRPr lang="en-US" sz="60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grpSp>
        <p:nvGrpSpPr>
          <p:cNvPr id="16" name="Skupina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Přímá spojnice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Přímá spojnice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Přímá spojnice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 rtl="0"/>
            <a:fld id="{8CF5898F-43A4-4623-95FA-D301F8EA43EB}" type="datetime1">
              <a:rPr lang="cs-CZ" smtClean="0"/>
              <a:t>11.11.2024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ě obsahové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cs-CZ"/>
              <a:t>Po kliknutí můžete upravovat styly textu v předloze.</a:t>
            </a:r>
          </a:p>
          <a:p>
            <a:pPr lvl="1" rtl="0"/>
            <a:r>
              <a:rPr lang="cs-CZ"/>
              <a:t>Druhá úroveň</a:t>
            </a:r>
          </a:p>
          <a:p>
            <a:pPr lvl="2" rtl="0"/>
            <a:r>
              <a:rPr lang="cs-CZ"/>
              <a:t>Třetí úroveň</a:t>
            </a:r>
          </a:p>
          <a:p>
            <a:pPr lvl="3" rtl="0"/>
            <a:r>
              <a:rPr lang="cs-CZ"/>
              <a:t>Čtvrtá úroveň</a:t>
            </a:r>
          </a:p>
          <a:p>
            <a:pPr lvl="4" rtl="0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cs-CZ"/>
              <a:t>Po kliknutí můžete upravovat styly textu v předloze.</a:t>
            </a:r>
          </a:p>
          <a:p>
            <a:pPr lvl="1" rtl="0"/>
            <a:r>
              <a:rPr lang="cs-CZ"/>
              <a:t>Druhá úroveň</a:t>
            </a:r>
          </a:p>
          <a:p>
            <a:pPr lvl="2" rtl="0"/>
            <a:r>
              <a:rPr lang="cs-CZ"/>
              <a:t>Třetí úroveň</a:t>
            </a:r>
          </a:p>
          <a:p>
            <a:pPr lvl="3" rtl="0"/>
            <a:r>
              <a:rPr lang="cs-CZ"/>
              <a:t>Čtvrtá úroveň</a:t>
            </a:r>
          </a:p>
          <a:p>
            <a:pPr lvl="4" rtl="0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5C62D49-C56C-41BE-AB9D-F32C0FDB497F}" type="datetime1">
              <a:rPr lang="cs-CZ" smtClean="0"/>
              <a:t>11.11.2024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cs-CZ"/>
              <a:t>Po kliknutí můžete upravovat styly textu v předloze.</a:t>
            </a:r>
          </a:p>
          <a:p>
            <a:pPr lvl="1" rtl="0"/>
            <a:r>
              <a:rPr lang="cs-CZ"/>
              <a:t>Druhá úroveň</a:t>
            </a:r>
          </a:p>
          <a:p>
            <a:pPr lvl="2" rtl="0"/>
            <a:r>
              <a:rPr lang="cs-CZ"/>
              <a:t>Třetí úroveň</a:t>
            </a:r>
          </a:p>
          <a:p>
            <a:pPr lvl="3" rtl="0"/>
            <a:r>
              <a:rPr lang="cs-CZ"/>
              <a:t>Čtvrtá úroveň</a:t>
            </a:r>
          </a:p>
          <a:p>
            <a:pPr lvl="4" rtl="0"/>
            <a:r>
              <a:rPr lang="cs-CZ"/>
              <a:t>Pátá úroveň</a:t>
            </a:r>
            <a:endParaRPr lang="c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cs-CZ"/>
              <a:t>Po kliknutí můžete upravovat styly textu v předloze.</a:t>
            </a:r>
          </a:p>
          <a:p>
            <a:pPr lvl="1" rtl="0"/>
            <a:r>
              <a:rPr lang="cs-CZ"/>
              <a:t>Druhá úroveň</a:t>
            </a:r>
          </a:p>
          <a:p>
            <a:pPr lvl="2" rtl="0"/>
            <a:r>
              <a:rPr lang="cs-CZ"/>
              <a:t>Třetí úroveň</a:t>
            </a:r>
          </a:p>
          <a:p>
            <a:pPr lvl="3" rtl="0"/>
            <a:r>
              <a:rPr lang="cs-CZ"/>
              <a:t>Čtvrtá úroveň</a:t>
            </a:r>
          </a:p>
          <a:p>
            <a:pPr lvl="4" rtl="0"/>
            <a:r>
              <a:rPr lang="cs-CZ"/>
              <a:t>Pátá úroveň</a:t>
            </a:r>
            <a:endParaRPr lang="c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E71B7C9-1526-4531-B1BE-04E9A37FA2CE}" type="datetime1">
              <a:rPr lang="cs-CZ" smtClean="0"/>
              <a:t>11.11.2024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6E9C2DB-08C5-4A26-B491-AB99DD10A99E}" type="datetime1">
              <a:rPr lang="cs-CZ" smtClean="0"/>
              <a:t>11.11.2024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9FBE077-9F05-484F-8622-4E9E9067A7C5}" type="datetime1">
              <a:rPr lang="cs-CZ" smtClean="0"/>
              <a:t>11.11.2024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rtlCol="0" anchor="b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26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 rtlCol="0"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cs-CZ"/>
              <a:t>Po kliknutí můžete upravovat styly textu v předloze.</a:t>
            </a:r>
          </a:p>
          <a:p>
            <a:pPr lvl="1" rtl="0"/>
            <a:r>
              <a:rPr lang="cs-CZ"/>
              <a:t>Druhá úroveň</a:t>
            </a:r>
          </a:p>
          <a:p>
            <a:pPr lvl="2" rtl="0"/>
            <a:r>
              <a:rPr lang="cs-CZ"/>
              <a:t>Třetí úroveň</a:t>
            </a:r>
          </a:p>
          <a:p>
            <a:pPr lvl="3" rtl="0"/>
            <a:r>
              <a:rPr lang="cs-CZ"/>
              <a:t>Čtvrtá úroveň</a:t>
            </a:r>
          </a:p>
          <a:p>
            <a:pPr lvl="4" rtl="0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cs-CZ"/>
              <a:t>Po kliknutí můžete upravovat styly textu v předloze.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6AB81B4-CE35-4C47-882C-8A3F92B5FFD6}" type="datetime1">
              <a:rPr lang="cs-CZ" smtClean="0"/>
              <a:t>11.11.2024</a:t>
            </a:fld>
            <a:endParaRPr lang="en-US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endParaRPr lang="en-US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Zástupný symbol obrázku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rtlCol="0"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fld id="{06F24F85-89C9-4554-BB3D-C9F75BD57326}" type="datetime1">
              <a:rPr lang="cs-CZ" smtClean="0"/>
              <a:t>11.11.2024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 rtlCol="0"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 rtl="0"/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Obdélník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rtlCol="0" anchor="b">
            <a:noAutofit/>
          </a:bodyPr>
          <a:lstStyle>
            <a:lvl1pPr algn="l">
              <a:lnSpc>
                <a:spcPct val="100000"/>
              </a:lnSpc>
              <a:defRPr sz="2600" b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cs-CZ"/>
              <a:t>Po kliknutí můžete upravovat styly textu v předloze.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cs-CZ"/>
              <a:t>Po kliknutí můžete upravovat styly textu v předloze.</a:t>
            </a:r>
          </a:p>
          <a:p>
            <a:pPr lvl="1" rtl="0"/>
            <a:r>
              <a:rPr lang="cs-CZ"/>
              <a:t>Druhá úroveň</a:t>
            </a:r>
          </a:p>
          <a:p>
            <a:pPr lvl="2" rtl="0"/>
            <a:r>
              <a:rPr lang="cs-CZ"/>
              <a:t>Třetí úroveň</a:t>
            </a:r>
          </a:p>
          <a:p>
            <a:pPr lvl="3" rtl="0"/>
            <a:r>
              <a:rPr lang="cs-CZ"/>
              <a:t>Čtvrtá úroveň</a:t>
            </a:r>
          </a:p>
          <a:p>
            <a:pPr lvl="4" rtl="0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9C5B914-8B12-4555-B381-C9C72B2408B7}" type="datetime1">
              <a:rPr lang="cs-CZ" smtClean="0"/>
              <a:t>11.11.2024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 rtlCol="0"/>
          <a:lstStyle/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 rtlCol="0"/>
          <a:lstStyle/>
          <a:p>
            <a:pPr lvl="0" rtl="0"/>
            <a:r>
              <a:rPr lang="cs-CZ"/>
              <a:t>Po kliknutí můžete upravovat styly textu v předloze.</a:t>
            </a:r>
          </a:p>
          <a:p>
            <a:pPr lvl="1" rtl="0"/>
            <a:r>
              <a:rPr lang="cs-CZ"/>
              <a:t>Druhá úroveň</a:t>
            </a:r>
          </a:p>
          <a:p>
            <a:pPr lvl="2" rtl="0"/>
            <a:r>
              <a:rPr lang="cs-CZ"/>
              <a:t>Třetí úroveň</a:t>
            </a:r>
          </a:p>
          <a:p>
            <a:pPr lvl="3" rtl="0"/>
            <a:r>
              <a:rPr lang="cs-CZ"/>
              <a:t>Čtvrtá úroveň</a:t>
            </a:r>
          </a:p>
          <a:p>
            <a:pPr lvl="4" rtl="0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B8ACA46-9028-4D5D-8730-99171FAE3F06}" type="datetime1">
              <a:rPr lang="cs-CZ" smtClean="0"/>
              <a:t>11.11.2024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Obdélník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Obdélník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Obdélník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cs" dirty="0"/>
              <a:t>Kliknutím můžete upravit styl předlohy nadpisů.</a:t>
            </a:r>
            <a:endParaRPr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cs"/>
              <a:t>Kliknutím můžete upravit styly předlohy textu.</a:t>
            </a:r>
          </a:p>
          <a:p>
            <a:pPr lvl="1" rtl="0"/>
            <a:r>
              <a:rPr lang="cs"/>
              <a:t>Druhá úroveň</a:t>
            </a:r>
          </a:p>
          <a:p>
            <a:pPr lvl="2" rtl="0"/>
            <a:r>
              <a:rPr lang="cs"/>
              <a:t>Třetí úroveň</a:t>
            </a:r>
          </a:p>
          <a:p>
            <a:pPr lvl="3" rtl="0"/>
            <a:r>
              <a:rPr lang="cs"/>
              <a:t>Čtvrtá úroveň</a:t>
            </a:r>
          </a:p>
          <a:p>
            <a:pPr lvl="4" rtl="0"/>
            <a:r>
              <a:rPr lang="cs"/>
              <a:t>Pátá úroveň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10639C23-9424-4615-9F2F-4DF01B7F951B}" type="datetime1">
              <a:rPr lang="cs-CZ" smtClean="0"/>
              <a:t>11.11.2024</a:t>
            </a:fld>
            <a:endParaRPr lang="en-US" dirty="0"/>
          </a:p>
        </p:txBody>
      </p:sp>
      <p:sp>
        <p:nvSpPr>
          <p:cNvPr id="5" name="Zástupné zápatí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justice.cz/web/msp/oblast-obcanskeho-prav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Logo v detailu&#10;&#10;Automaticky generovaný popis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39717" y="-34474"/>
            <a:ext cx="12191979" cy="6857990"/>
          </a:xfrm>
          <a:prstGeom prst="rect">
            <a:avLst/>
          </a:prstGeom>
        </p:spPr>
      </p:pic>
      <p:sp>
        <p:nvSpPr>
          <p:cNvPr id="82" name="Obdélník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Obdélník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1630907"/>
          </a:xfrm>
        </p:spPr>
        <p:txBody>
          <a:bodyPr rtlCol="0">
            <a:noAutofit/>
          </a:bodyPr>
          <a:lstStyle/>
          <a:p>
            <a:pPr rtl="0"/>
            <a:r>
              <a:rPr lang="cs" sz="3600" dirty="0">
                <a:solidFill>
                  <a:schemeClr val="tx1"/>
                </a:solidFill>
              </a:rPr>
              <a:t>ZÁVAZKOVÉ PRÁVO PRÁVO DUŠEVNÍHO VLASTNICTVÍ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33793" y="3995988"/>
            <a:ext cx="4775075" cy="797954"/>
          </a:xfrm>
        </p:spPr>
        <p:txBody>
          <a:bodyPr rtlCol="0">
            <a:normAutofit fontScale="40000" lnSpcReduction="20000"/>
          </a:bodyPr>
          <a:lstStyle/>
          <a:p>
            <a:pPr rtl="0">
              <a:spcAft>
                <a:spcPts val="600"/>
              </a:spcAft>
            </a:pPr>
            <a:r>
              <a:rPr lang="cs" sz="4800" dirty="0">
                <a:solidFill>
                  <a:schemeClr val="tx1"/>
                </a:solidFill>
              </a:rPr>
              <a:t>KOLIZNÍ ÚPRAVA</a:t>
            </a:r>
          </a:p>
          <a:p>
            <a:pPr rtl="0">
              <a:spcAft>
                <a:spcPts val="600"/>
              </a:spcAft>
            </a:pPr>
            <a:r>
              <a:rPr lang="cs-CZ" dirty="0">
                <a:solidFill>
                  <a:schemeClr val="tx1"/>
                </a:solidFill>
              </a:rPr>
              <a:t>P</a:t>
            </a:r>
            <a:r>
              <a:rPr lang="cs" dirty="0">
                <a:solidFill>
                  <a:schemeClr val="tx1"/>
                </a:solidFill>
              </a:rPr>
              <a:t>řednáška 10/24</a:t>
            </a:r>
          </a:p>
          <a:p>
            <a:pPr rtl="0">
              <a:spcAft>
                <a:spcPts val="600"/>
              </a:spcAft>
            </a:pPr>
            <a:r>
              <a:rPr lang="cs" dirty="0">
                <a:solidFill>
                  <a:schemeClr val="tx1"/>
                </a:solidFill>
              </a:rPr>
              <a:t>V. Pejchal Grünwald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A6218A8-90A3-B56D-399D-6B897F7632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346230"/>
            <a:ext cx="10058400" cy="878888"/>
          </a:xfrm>
        </p:spPr>
        <p:txBody>
          <a:bodyPr/>
          <a:lstStyle/>
          <a:p>
            <a:r>
              <a:rPr lang="cs-CZ" b="1" dirty="0"/>
              <a:t>ZÁVAZKOVÉ PRÁVO – KOLIZNÍ  ÚPRAVA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562CFF3-C059-4438-913D-994C703129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225119"/>
            <a:ext cx="10058400" cy="5442012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cs-CZ" sz="2100" b="1" u="sng" dirty="0">
                <a:highlight>
                  <a:srgbClr val="FFFF00"/>
                </a:highlight>
              </a:rPr>
              <a:t>KOLIZNÍ ÚPRAVA:</a:t>
            </a:r>
          </a:p>
          <a:p>
            <a:pPr lvl="2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cs-CZ" sz="1700" b="1" dirty="0">
                <a:solidFill>
                  <a:srgbClr val="C00000"/>
                </a:solidFill>
              </a:rPr>
              <a:t>VNITROSTÁTNÍ</a:t>
            </a:r>
          </a:p>
          <a:p>
            <a:pPr lvl="2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cs-CZ" sz="1700" b="1" dirty="0">
                <a:solidFill>
                  <a:srgbClr val="C00000"/>
                </a:solidFill>
              </a:rPr>
              <a:t>EVROPSKÁ</a:t>
            </a:r>
          </a:p>
          <a:p>
            <a:pPr lvl="2">
              <a:lnSpc>
                <a:spcPct val="120000"/>
              </a:lnSpc>
              <a:buFont typeface="Wingdings" panose="05000000000000000000" pitchFamily="2" charset="2"/>
              <a:buChar char="Ø"/>
            </a:pPr>
            <a:r>
              <a:rPr lang="cs-CZ" sz="1700" b="1" dirty="0">
                <a:solidFill>
                  <a:srgbClr val="C00000"/>
                </a:solidFill>
              </a:rPr>
              <a:t>MEZINÁRODNÍ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1800" b="1" dirty="0"/>
              <a:t>§ 84 ZPMS: ZMPS = „ZBYTKOVÁ NORMA“ PŘI URČOVÁNÍ ROZHODNÉHO PRÁVA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1800" dirty="0"/>
              <a:t>ZMPS: VNITŘNÍ FUNGOVÁNÍ PRÁVNICKÝCH OSOB, NĚKTERÁ JEDNOSTRANNÁ PRÁVNÍ JEDNÁNÍ, NARUŠENÍ OSOBNOSTNÍCH PRÁV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cs-CZ" sz="1800" b="1" u="sng" dirty="0">
                <a:highlight>
                  <a:srgbClr val="FFFF00"/>
                </a:highlight>
              </a:rPr>
              <a:t>APLIKAČNÍ PŘEDNOST</a:t>
            </a:r>
            <a:r>
              <a:rPr lang="cs-CZ" sz="1800" b="1" u="sng" dirty="0"/>
              <a:t>:</a:t>
            </a:r>
          </a:p>
          <a:p>
            <a:pPr marL="102870" marR="0" indent="-285750" algn="just">
              <a:lnSpc>
                <a:spcPct val="120000"/>
              </a:lnSpc>
              <a:spcBef>
                <a:spcPts val="120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cs-CZ" sz="1800" b="1" kern="100" dirty="0">
                <a:solidFill>
                  <a:srgbClr val="C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Nařízení Řím I </a:t>
            </a:r>
            <a:r>
              <a:rPr lang="cs-CZ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(Nařízení Evropského parlamentu a Rady (ES) č. 593/2008, o právu rozhodném pro </a:t>
            </a:r>
            <a:r>
              <a:rPr lang="cs-CZ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smluvní závazkové vztahy</a:t>
            </a:r>
            <a:r>
              <a:rPr lang="cs-CZ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</a:p>
          <a:p>
            <a:pPr marL="102870" marR="0" indent="-285750" algn="just">
              <a:lnSpc>
                <a:spcPct val="120000"/>
              </a:lnSpc>
              <a:spcBef>
                <a:spcPts val="120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cs-CZ" sz="1800" b="1" kern="100" dirty="0">
                <a:solidFill>
                  <a:srgbClr val="C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Nařízení Řím II </a:t>
            </a:r>
            <a:r>
              <a:rPr lang="cs-CZ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cs-CZ" sz="18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cs-CZ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řízení Evropského parlamentu a Rady (ES) č. 864/2007 o právu rozhodném pro </a:t>
            </a:r>
            <a:r>
              <a:rPr lang="cs-CZ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mimosmluvní závazkové vztahy</a:t>
            </a:r>
            <a:r>
              <a:rPr lang="cs-CZ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102870" marR="0" indent="-285750" algn="just">
              <a:lnSpc>
                <a:spcPct val="120000"/>
              </a:lnSpc>
              <a:spcBef>
                <a:spcPts val="1200"/>
              </a:spcBef>
              <a:spcAft>
                <a:spcPts val="800"/>
              </a:spcAft>
              <a:buFont typeface="Wingdings" panose="05000000000000000000" pitchFamily="2" charset="2"/>
              <a:buChar char="Ø"/>
            </a:pPr>
            <a:r>
              <a:rPr lang="cs-CZ" sz="1800" b="1" kern="100" dirty="0">
                <a:solidFill>
                  <a:srgbClr val="C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Mezinárodní smlouvy </a:t>
            </a:r>
            <a:endParaRPr lang="cs-CZ" sz="1800" b="1" kern="100" dirty="0">
              <a:solidFill>
                <a:srgbClr val="C00000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20000"/>
              </a:lnSpc>
              <a:spcBef>
                <a:spcPts val="1200"/>
              </a:spcBef>
              <a:spcAft>
                <a:spcPts val="800"/>
              </a:spcAft>
              <a:buNone/>
            </a:pPr>
            <a:endParaRPr lang="cs-CZ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D7A2946-A840-E08C-47CF-1ED2B69EC7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0095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780D5A-022F-3F20-EA61-831BC7AB7F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57200"/>
            <a:ext cx="10058400" cy="794551"/>
          </a:xfrm>
        </p:spPr>
        <p:txBody>
          <a:bodyPr/>
          <a:lstStyle/>
          <a:p>
            <a:r>
              <a:rPr lang="cs-CZ" dirty="0"/>
              <a:t>ZÁVAZKOVÉ PRÁVO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8B7CD01-E798-E753-A997-7DA7A938AB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162975"/>
            <a:ext cx="10058400" cy="536211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b="1" dirty="0">
                <a:highlight>
                  <a:srgbClr val="FFFF00"/>
                </a:highlight>
              </a:rPr>
              <a:t>A. MEZINÁRODNÍ SMLOUVY – HMOTNĚPRÁVNÍ UNIFIKACE (</a:t>
            </a:r>
            <a:r>
              <a:rPr lang="cs-CZ" sz="2400" b="1" u="sng" dirty="0">
                <a:highlight>
                  <a:srgbClr val="FFFF00"/>
                </a:highlight>
              </a:rPr>
              <a:t>PŘÍMÉ </a:t>
            </a:r>
            <a:r>
              <a:rPr lang="cs-CZ" sz="2400" b="1" dirty="0">
                <a:highlight>
                  <a:srgbClr val="FFFF00"/>
                </a:highlight>
              </a:rPr>
              <a:t>NORMY)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900" b="1" dirty="0">
                <a:highlight>
                  <a:srgbClr val="00FFFF"/>
                </a:highlight>
              </a:rPr>
              <a:t>Mezinárodní obchod </a:t>
            </a:r>
            <a:r>
              <a:rPr lang="cs-CZ" dirty="0"/>
              <a:t>(</a:t>
            </a:r>
            <a:r>
              <a:rPr lang="cs-CZ" sz="1800" dirty="0">
                <a:effectLst/>
                <a:ea typeface="Calibri" panose="020F0502020204030204" pitchFamily="34" charset="0"/>
              </a:rPr>
              <a:t>Úmluva OSN o smlouvách o mezinárodní koupi zboží: Vídeň, 11.4.1980, č. 11/1975 Sb.)</a:t>
            </a:r>
            <a:endParaRPr lang="cs-CZ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sz="1900" b="1" dirty="0">
                <a:highlight>
                  <a:srgbClr val="00FFFF"/>
                </a:highlight>
              </a:rPr>
              <a:t>Mezinárodní přeprava</a:t>
            </a:r>
            <a:r>
              <a:rPr lang="cs-CZ" b="1" dirty="0">
                <a:highlight>
                  <a:srgbClr val="00FFFF"/>
                </a:highlight>
              </a:rPr>
              <a:t> </a:t>
            </a:r>
            <a:r>
              <a:rPr lang="cs-CZ" dirty="0"/>
              <a:t>(např. </a:t>
            </a:r>
            <a:r>
              <a:rPr lang="cs-CZ" sz="1800" dirty="0">
                <a:effectLst/>
                <a:ea typeface="Calibri" panose="020F0502020204030204" pitchFamily="34" charset="0"/>
              </a:rPr>
              <a:t>Úmluva o sjednocení některých pravidel o mezinárodní letecké přepravě: Montreal; Úmluva o přepravní smlouvě v mezinárodní silniční přepravě cestujících a zavazadel (CVR))</a:t>
            </a:r>
          </a:p>
          <a:p>
            <a:pPr marL="0" indent="0">
              <a:buNone/>
            </a:pPr>
            <a:r>
              <a:rPr lang="cs-CZ" sz="2400" b="1" dirty="0">
                <a:highlight>
                  <a:srgbClr val="FFFF00"/>
                </a:highlight>
              </a:rPr>
              <a:t>B. MEZINÁRODNÍ SMLOUVY – HMOTNĚPRÁVNÍ UNIFIKACE (</a:t>
            </a:r>
            <a:r>
              <a:rPr lang="cs-CZ" sz="2400" b="1" u="sng" dirty="0">
                <a:highlight>
                  <a:srgbClr val="FFFF00"/>
                </a:highlight>
              </a:rPr>
              <a:t>KOLIZNÍ </a:t>
            </a:r>
            <a:r>
              <a:rPr lang="cs-CZ" sz="2400" b="1" dirty="0">
                <a:highlight>
                  <a:srgbClr val="FFFF00"/>
                </a:highlight>
              </a:rPr>
              <a:t>NORMY)</a:t>
            </a:r>
          </a:p>
          <a:p>
            <a:r>
              <a:rPr lang="cs-CZ" sz="1800" b="1" dirty="0">
                <a:effectLst/>
                <a:highlight>
                  <a:srgbClr val="00FFFF"/>
                </a:highlight>
                <a:ea typeface="Calibri" panose="020F0502020204030204" pitchFamily="34" charset="0"/>
              </a:rPr>
              <a:t>Římská úmluva </a:t>
            </a:r>
            <a:r>
              <a:rPr lang="en-GB" sz="1800" b="1" dirty="0">
                <a:effectLst/>
                <a:highlight>
                  <a:srgbClr val="00FFFF"/>
                </a:highlight>
                <a:ea typeface="Calibri" panose="020F0502020204030204" pitchFamily="34" charset="0"/>
              </a:rPr>
              <a:t>o </a:t>
            </a:r>
            <a:r>
              <a:rPr lang="en-GB" sz="1800" b="1" dirty="0" err="1">
                <a:effectLst/>
                <a:highlight>
                  <a:srgbClr val="00FFFF"/>
                </a:highlight>
                <a:ea typeface="Calibri" panose="020F0502020204030204" pitchFamily="34" charset="0"/>
              </a:rPr>
              <a:t>právu</a:t>
            </a:r>
            <a:r>
              <a:rPr lang="en-GB" sz="1800" b="1" dirty="0">
                <a:effectLst/>
                <a:highlight>
                  <a:srgbClr val="00FFFF"/>
                </a:highlight>
                <a:ea typeface="Calibri" panose="020F0502020204030204" pitchFamily="34" charset="0"/>
              </a:rPr>
              <a:t> </a:t>
            </a:r>
            <a:r>
              <a:rPr lang="en-GB" sz="1800" b="1" dirty="0" err="1">
                <a:effectLst/>
                <a:highlight>
                  <a:srgbClr val="00FFFF"/>
                </a:highlight>
                <a:ea typeface="Calibri" panose="020F0502020204030204" pitchFamily="34" charset="0"/>
              </a:rPr>
              <a:t>rozhodném</a:t>
            </a:r>
            <a:r>
              <a:rPr lang="en-GB" sz="1800" b="1" dirty="0">
                <a:effectLst/>
                <a:highlight>
                  <a:srgbClr val="00FFFF"/>
                </a:highlight>
                <a:ea typeface="Calibri" panose="020F0502020204030204" pitchFamily="34" charset="0"/>
              </a:rPr>
              <a:t> pro </a:t>
            </a:r>
            <a:r>
              <a:rPr lang="en-GB" sz="1800" b="1" dirty="0" err="1">
                <a:effectLst/>
                <a:highlight>
                  <a:srgbClr val="00FFFF"/>
                </a:highlight>
                <a:ea typeface="Calibri" panose="020F0502020204030204" pitchFamily="34" charset="0"/>
              </a:rPr>
              <a:t>smluvní</a:t>
            </a:r>
            <a:r>
              <a:rPr lang="en-GB" sz="1800" b="1" dirty="0">
                <a:effectLst/>
                <a:highlight>
                  <a:srgbClr val="00FFFF"/>
                </a:highlight>
                <a:ea typeface="Calibri" panose="020F0502020204030204" pitchFamily="34" charset="0"/>
              </a:rPr>
              <a:t> </a:t>
            </a:r>
            <a:r>
              <a:rPr lang="en-GB" sz="1800" b="1" dirty="0" err="1">
                <a:effectLst/>
                <a:highlight>
                  <a:srgbClr val="00FFFF"/>
                </a:highlight>
                <a:ea typeface="Calibri" panose="020F0502020204030204" pitchFamily="34" charset="0"/>
              </a:rPr>
              <a:t>závazkové</a:t>
            </a:r>
            <a:r>
              <a:rPr lang="en-GB" sz="1800" b="1" dirty="0">
                <a:effectLst/>
                <a:highlight>
                  <a:srgbClr val="00FFFF"/>
                </a:highlight>
                <a:ea typeface="Calibri" panose="020F0502020204030204" pitchFamily="34" charset="0"/>
              </a:rPr>
              <a:t> </a:t>
            </a:r>
            <a:r>
              <a:rPr lang="en-GB" sz="1800" b="1" dirty="0" err="1">
                <a:effectLst/>
                <a:highlight>
                  <a:srgbClr val="00FFFF"/>
                </a:highlight>
                <a:ea typeface="Calibri" panose="020F0502020204030204" pitchFamily="34" charset="0"/>
              </a:rPr>
              <a:t>vztahy</a:t>
            </a:r>
            <a:endParaRPr lang="cs-CZ" sz="1800" b="1" dirty="0">
              <a:effectLst/>
              <a:highlight>
                <a:srgbClr val="00FFFF"/>
              </a:highlight>
              <a:ea typeface="Calibri" panose="020F0502020204030204" pitchFamily="34" charset="0"/>
            </a:endParaRPr>
          </a:p>
          <a:p>
            <a:r>
              <a:rPr lang="cs-CZ" sz="1800" b="1" dirty="0">
                <a:effectLst/>
                <a:highlight>
                  <a:srgbClr val="00FFFF"/>
                </a:highlight>
                <a:ea typeface="Calibri" panose="020F0502020204030204" pitchFamily="34" charset="0"/>
              </a:rPr>
              <a:t>Úmluva o právu použitelném pro dopravní nehody</a:t>
            </a:r>
          </a:p>
          <a:p>
            <a:pPr marL="0" indent="0">
              <a:buNone/>
            </a:pPr>
            <a:r>
              <a:rPr lang="cs-CZ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Právo EU v oblasti justiční spolupráce v civilních věcech – </a:t>
            </a:r>
            <a:r>
              <a:rPr lang="en-GB" sz="1800" b="1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Seznam</a:t>
            </a:r>
            <a:r>
              <a:rPr lang="en-GB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platných</a:t>
            </a:r>
            <a:r>
              <a:rPr lang="en-GB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právních</a:t>
            </a:r>
            <a:r>
              <a:rPr lang="en-GB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předpisů</a:t>
            </a:r>
            <a:r>
              <a:rPr lang="en-GB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EU v </a:t>
            </a:r>
            <a:r>
              <a:rPr lang="en-GB" sz="1800" b="1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oblasti</a:t>
            </a:r>
            <a:r>
              <a:rPr lang="en-GB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n-GB" sz="1800" b="1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justiční</a:t>
            </a:r>
            <a:r>
              <a:rPr lang="en-GB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spolupráce</a:t>
            </a:r>
            <a:r>
              <a:rPr lang="en-GB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v </a:t>
            </a:r>
            <a:r>
              <a:rPr lang="en-GB" sz="1800" b="1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civilních</a:t>
            </a:r>
            <a:r>
              <a:rPr lang="en-GB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b="1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věcech</a:t>
            </a:r>
            <a:r>
              <a:rPr lang="en-GB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cs-CZ" sz="1800" b="1" u="sng" kern="100" dirty="0">
                <a:solidFill>
                  <a:srgbClr val="0563C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https://justice.cz/web/msp/oblast-obcanskeho-prava</a:t>
            </a:r>
            <a:endParaRPr lang="cs-CZ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2392765-4950-C7B3-95CA-B88264AA3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359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A02C71-DEBC-FE6E-3A5F-64E28DF8C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839977"/>
          </a:xfrm>
        </p:spPr>
        <p:txBody>
          <a:bodyPr/>
          <a:lstStyle/>
          <a:p>
            <a:r>
              <a:rPr lang="cs-CZ" dirty="0"/>
              <a:t>ZÁVAZKOVÉ PRÁVO – KOLIZNÍ  ÚPRAVA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E71486B-1394-7ED5-22D4-40A5718617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75534"/>
            <a:ext cx="10058400" cy="462526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PŘÍMÉ NORMY </a:t>
            </a:r>
            <a:r>
              <a:rPr lang="cs-CZ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NEEXISTUJÍ /JSOU NEÚPLNÉ/JEJICH APLIKACE BYLA VYLOUČENA</a:t>
            </a:r>
            <a:r>
              <a:rPr lang="cs-CZ" sz="20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		</a:t>
            </a:r>
            <a:r>
              <a:rPr lang="cs-CZ" sz="2000" b="1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KOLIZNÍ NORMY </a:t>
            </a:r>
            <a:r>
              <a:rPr lang="cs-CZ" sz="20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	</a:t>
            </a:r>
            <a:r>
              <a:rPr lang="cs-CZ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         </a:t>
            </a:r>
            <a:r>
              <a:rPr lang="cs-CZ" sz="2000" b="1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OBLIGAČNÍ STATUT </a:t>
            </a:r>
            <a:endParaRPr lang="cs-CZ" sz="2000" b="1" dirty="0">
              <a:solidFill>
                <a:srgbClr val="C00000"/>
              </a:solidFill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0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OBLIGAČNÍ STATUT = ROZHODNÉ PRÁVO PRO ZÁVAZKOVÝ VZTAH</a:t>
            </a:r>
          </a:p>
          <a:p>
            <a:r>
              <a:rPr lang="cs-CZ" sz="20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VOLBA PRÁVA</a:t>
            </a:r>
          </a:p>
          <a:p>
            <a:pPr algn="just"/>
            <a:r>
              <a:rPr lang="cs-CZ" sz="20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OBECNÉ KOLIZNÍ NORMY</a:t>
            </a:r>
          </a:p>
          <a:p>
            <a:pPr algn="just"/>
            <a:r>
              <a:rPr lang="cs-CZ" sz="2000" b="1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ZVLÁŠTNÍ KOLIZNÍ NORMY (MOZAIKOVÁ ÚPRAVA</a:t>
            </a:r>
            <a:r>
              <a:rPr lang="cs-CZ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): právní osobnost/svéprávnost, věcný statut, incidenční otázky, forma právního jednání</a:t>
            </a:r>
          </a:p>
          <a:p>
            <a:pPr marL="0" indent="0">
              <a:buNone/>
            </a:pPr>
            <a:r>
              <a:rPr lang="cs-CZ" sz="2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OMEZENÍ OBLIGAČNÍHO STATUTU: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VÝHRADA VEŘEJNÉHO POŘÁDKU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IMPERATIVNÍ NORMY</a:t>
            </a:r>
          </a:p>
          <a:p>
            <a:pPr marL="457200" indent="-457200">
              <a:buAutoNum type="arabicPeriod"/>
            </a:pPr>
            <a:endParaRPr lang="cs-CZ" sz="2000" b="1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8CCC46F-9BA9-E507-2F78-383A93454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  <p:sp>
        <p:nvSpPr>
          <p:cNvPr id="5" name="Šipka: doprava 4">
            <a:extLst>
              <a:ext uri="{FF2B5EF4-FFF2-40B4-BE49-F238E27FC236}">
                <a16:creationId xmlns:a16="http://schemas.microsoft.com/office/drawing/2014/main" id="{9EBA7922-67F3-CB19-B005-B31F650E360C}"/>
              </a:ext>
            </a:extLst>
          </p:cNvPr>
          <p:cNvSpPr/>
          <p:nvPr/>
        </p:nvSpPr>
        <p:spPr>
          <a:xfrm>
            <a:off x="2942947" y="2210537"/>
            <a:ext cx="694135" cy="248575"/>
          </a:xfrm>
          <a:prstGeom prst="rightArrow">
            <a:avLst>
              <a:gd name="adj1" fmla="val 50000"/>
              <a:gd name="adj2" fmla="val 85714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dirty="0"/>
          </a:p>
        </p:txBody>
      </p:sp>
      <p:sp>
        <p:nvSpPr>
          <p:cNvPr id="7" name="Šipka: doprava 6">
            <a:extLst>
              <a:ext uri="{FF2B5EF4-FFF2-40B4-BE49-F238E27FC236}">
                <a16:creationId xmlns:a16="http://schemas.microsoft.com/office/drawing/2014/main" id="{8CE9649B-24BF-D842-5F44-55B67379C5FE}"/>
              </a:ext>
            </a:extLst>
          </p:cNvPr>
          <p:cNvSpPr/>
          <p:nvPr/>
        </p:nvSpPr>
        <p:spPr>
          <a:xfrm>
            <a:off x="6207365" y="2206100"/>
            <a:ext cx="978408" cy="248575"/>
          </a:xfrm>
          <a:prstGeom prst="rightArrow">
            <a:avLst>
              <a:gd name="adj1" fmla="val 50000"/>
              <a:gd name="adj2" fmla="val 139286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59234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C35A29-9025-D647-9467-91B71C34CF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990010"/>
          </a:xfrm>
        </p:spPr>
        <p:txBody>
          <a:bodyPr>
            <a:normAutofit fontScale="90000"/>
          </a:bodyPr>
          <a:lstStyle/>
          <a:p>
            <a:pPr algn="ctr"/>
            <a:r>
              <a:rPr lang="cs-CZ" b="1" dirty="0">
                <a:solidFill>
                  <a:srgbClr val="C00000"/>
                </a:solidFill>
              </a:rPr>
              <a:t>PŘÍMÁ ÚPRAVA </a:t>
            </a:r>
            <a:r>
              <a:rPr lang="cs-CZ" b="1" dirty="0"/>
              <a:t>SMLUVNÍCH </a:t>
            </a:r>
            <a:r>
              <a:rPr lang="cs-CZ" dirty="0"/>
              <a:t>ZÁVAZKOVÝCH VZTAHŮ – </a:t>
            </a:r>
            <a:r>
              <a:rPr lang="cs-CZ" b="1" dirty="0">
                <a:solidFill>
                  <a:srgbClr val="C00000"/>
                </a:solidFill>
              </a:rPr>
              <a:t>MEZINÁRODNÍ SMLOUVY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16C1376-FD4D-5AF8-A649-3BE7E30D92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8439" y="1775091"/>
            <a:ext cx="10058400" cy="451917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2000" b="1" u="sng" dirty="0">
                <a:solidFill>
                  <a:srgbClr val="C00000"/>
                </a:solidFill>
              </a:rPr>
              <a:t>MEZINÁRODNÍ OBCHOD/ MEZINÁRODNÍ PŘEPRAVA</a:t>
            </a:r>
          </a:p>
          <a:p>
            <a:pPr marL="0" indent="0">
              <a:buNone/>
            </a:pPr>
            <a:r>
              <a:rPr lang="cs-CZ" sz="20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Úmluva OSN o smlouvách o mezinárodní koupi zboží</a:t>
            </a:r>
          </a:p>
          <a:p>
            <a:pPr marL="0" indent="0">
              <a:buNone/>
            </a:pPr>
            <a:r>
              <a:rPr lang="cs-CZ" sz="20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Úmluva OSN o promlčení při mezinárodní kupní smlouvě</a:t>
            </a:r>
          </a:p>
          <a:p>
            <a:pPr marL="0" indent="0">
              <a:buNone/>
            </a:pPr>
            <a:r>
              <a:rPr lang="cs-CZ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Úmluva o mezinárodní železniční přepravě (COTIF)</a:t>
            </a:r>
            <a:endParaRPr lang="cs-CZ" sz="2000" b="1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Úmluva o sjednocení některých pravidel o mezinárodní letecké přepravě</a:t>
            </a:r>
          </a:p>
          <a:p>
            <a:pPr marL="0" indent="0">
              <a:buNone/>
            </a:pPr>
            <a:r>
              <a:rPr lang="cs-CZ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Úmluva o přepravní smlouvě v mezinárodní silniční nákladní dopravě (CMR)</a:t>
            </a:r>
          </a:p>
          <a:p>
            <a:pPr marL="0" indent="0">
              <a:buNone/>
            </a:pPr>
            <a:r>
              <a:rPr lang="cs-CZ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Úmluvu o přepravní smlouvě v mezinárodní silniční přepravě cestujících a zavazadel (CVR)</a:t>
            </a:r>
            <a:r>
              <a:rPr lang="cs-CZ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marL="0" indent="0">
              <a:buNone/>
            </a:pPr>
            <a:r>
              <a:rPr lang="cs-CZ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Úmluva OSN o námořní přepravě zboží (tzv. Hamburská pravidla)</a:t>
            </a:r>
          </a:p>
          <a:p>
            <a:pPr marL="0" indent="0">
              <a:buNone/>
            </a:pPr>
            <a:r>
              <a:rPr lang="cs-CZ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Úmluva o smlouvě o přepravě zboží po vnitrozemských vodních cestách </a:t>
            </a:r>
            <a:endParaRPr lang="cs-CZ" sz="20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1D7D038-5816-0EED-0B38-6007B3C6F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5566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A79B80C-494D-FF73-DA10-D2B5B886C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>
                <a:solidFill>
                  <a:srgbClr val="C00000"/>
                </a:solidFill>
              </a:rPr>
              <a:t>KOLIZNÍ ÚPRAVA </a:t>
            </a:r>
            <a:r>
              <a:rPr lang="cs-CZ" b="1" dirty="0"/>
              <a:t>SMLUVNÍCH</a:t>
            </a:r>
            <a:r>
              <a:rPr lang="cs-CZ" dirty="0"/>
              <a:t> ZÁVAZKOVÝCH VZTAHŮ – </a:t>
            </a:r>
            <a:r>
              <a:rPr lang="cs-CZ" b="1" dirty="0">
                <a:solidFill>
                  <a:srgbClr val="C00000"/>
                </a:solidFill>
              </a:rPr>
              <a:t>MEZINÁRODNÍ SMLOUVY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837C31F-FBE6-DA36-6BD8-88907B0DCB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19"/>
            <a:ext cx="10058400" cy="4226659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Úmluva o právu rozhodném pro smluvní závazkové vztahy (Římská úmluva) </a:t>
            </a:r>
            <a:r>
              <a:rPr lang="cs-CZ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cs-CZ" sz="2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transformována do Nařízení Řím I -  aplikuje se na smlouvy uzavřené od 1. 7. 2006 do 16. 12. 2009 včetně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Budapešťská úmluva o smlouvě o přepravě zboží po vnitrozemských vodních cestách</a:t>
            </a:r>
            <a:r>
              <a:rPr lang="cs-CZ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(č. 32/2006 Sb. m. s.)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Úmluva o přepravní smlouvě v mezinárodní silniční přepravě cestujících a zavazadel </a:t>
            </a:r>
            <a:r>
              <a:rPr lang="cs-CZ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cs-CZ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č. 91/2006 Sb. m. s.)</a:t>
            </a:r>
            <a:endParaRPr lang="cs-CZ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§"/>
            </a:pPr>
            <a:r>
              <a:rPr lang="cs-CZ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dvoustranné smlouvy o právní pomoci</a:t>
            </a:r>
            <a:endParaRPr lang="cs-CZ" sz="2400" b="1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cs-CZ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623B3D0-AE0D-20B5-E44E-14462B2D6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6535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79ADD9-2B68-2058-6304-C87C2A5A0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just"/>
            <a:r>
              <a:rPr lang="cs-CZ" dirty="0"/>
              <a:t>KOLIZNÍ ÚPRAVA </a:t>
            </a:r>
            <a:r>
              <a:rPr lang="cs-CZ" b="1" dirty="0"/>
              <a:t>MIMOSMLUVNÍCH </a:t>
            </a:r>
            <a:r>
              <a:rPr lang="cs-CZ" dirty="0"/>
              <a:t>ZÁVAZKOVÝCH VZTAHŮ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E7695CF-2733-8110-24F3-D5E5F1982A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20"/>
            <a:ext cx="10058400" cy="4297680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3600" b="1" kern="1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Nařízení Řím II </a:t>
            </a:r>
            <a:r>
              <a:rPr lang="cs-CZ" sz="3600" kern="1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 právu rozhodném pro mimosmluvní závazkové vztahy (č. 864/2007)</a:t>
            </a:r>
            <a:endParaRPr lang="cs-CZ" sz="3600" kern="1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Úmluva o právu použitelném pro dopravní nehody </a:t>
            </a:r>
            <a:r>
              <a:rPr lang="cs-CZ" sz="32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(č. 130/1976 Sb.)</a:t>
            </a:r>
          </a:p>
          <a:p>
            <a:pPr marL="0" indent="0" algn="just">
              <a:buNone/>
            </a:pPr>
            <a:r>
              <a:rPr lang="cs-CZ" sz="2600" b="1" dirty="0">
                <a:latin typeface="Times New Roman" panose="02020603050405020304" pitchFamily="18" charset="0"/>
                <a:ea typeface="Calibri" panose="020F0502020204030204" pitchFamily="34" charset="0"/>
              </a:rPr>
              <a:t>má př</a:t>
            </a:r>
            <a:r>
              <a:rPr lang="cs-CZ" sz="2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ednost </a:t>
            </a:r>
            <a:r>
              <a:rPr lang="cs-CZ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 jejích smluvních státech </a:t>
            </a:r>
            <a:r>
              <a:rPr lang="cs-CZ" sz="2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pře</a:t>
            </a:r>
            <a:r>
              <a:rPr lang="cs-CZ" sz="2600" b="1" dirty="0">
                <a:latin typeface="Times New Roman" panose="02020603050405020304" pitchFamily="18" charset="0"/>
                <a:ea typeface="Calibri" panose="020F0502020204030204" pitchFamily="34" charset="0"/>
              </a:rPr>
              <a:t>d </a:t>
            </a:r>
            <a:r>
              <a:rPr lang="cs-CZ" sz="2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Nařízením Řím II </a:t>
            </a:r>
            <a:r>
              <a:rPr lang="cs-CZ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 právu rozhodném pro mimosmluvní závazkové vztahy (čl. 28 Nařízení Řím II)</a:t>
            </a:r>
          </a:p>
          <a:p>
            <a:pPr marL="0" indent="0" algn="just">
              <a:buNone/>
            </a:pPr>
            <a:r>
              <a:rPr lang="cs-CZ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kolizní pravidlo (čl. 3 Úmluvy): </a:t>
            </a:r>
            <a:r>
              <a:rPr lang="cs-CZ" sz="2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rozhodným právem </a:t>
            </a:r>
            <a:r>
              <a:rPr lang="cs-CZ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= </a:t>
            </a:r>
            <a:r>
              <a:rPr lang="cs-CZ" sz="2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právní řád státu, ve kterém došlo k nehodě </a:t>
            </a:r>
            <a:r>
              <a:rPr lang="cs-CZ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cs-CZ" sz="2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lex loci delicti </a:t>
            </a:r>
            <a:r>
              <a:rPr lang="cs-CZ" sz="26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commissi</a:t>
            </a:r>
            <a:r>
              <a:rPr lang="cs-CZ" sz="2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3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Úmluva o právu použitelném pro odpovědnost za výrobek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31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dvoustranné smlouvy o právní pomoci (</a:t>
            </a:r>
            <a:r>
              <a:rPr lang="cs-CZ" sz="31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SSSR, Kuba, Mongolsko, Ukrajin</a:t>
            </a:r>
            <a:r>
              <a:rPr lang="cs-CZ" sz="31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a,</a:t>
            </a:r>
            <a:r>
              <a:rPr lang="cs-CZ" sz="31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Vietnam)</a:t>
            </a:r>
            <a:endParaRPr lang="cs-CZ" sz="3100" dirty="0">
              <a:solidFill>
                <a:srgbClr val="C00000"/>
              </a:solidFill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59D03FF-9CCE-3262-CA66-EB77169F7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796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EEE03D0-EC50-73A2-BA9C-E088742A7E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777834"/>
          </a:xfrm>
        </p:spPr>
        <p:txBody>
          <a:bodyPr>
            <a:normAutofit/>
          </a:bodyPr>
          <a:lstStyle/>
          <a:p>
            <a:r>
              <a:rPr lang="cs-CZ" sz="3200" b="1" dirty="0"/>
              <a:t>NAŘÍZENÍ ŘÍM 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DE0E96B-52E3-49AA-6846-7A7CD2FA0C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287262"/>
            <a:ext cx="10058400" cy="534435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Nařízení Evropského parlamentu a Rady (ES) č. 593/2008 ze dne 17. června 2008 o právu rozhodném pro smluvní závazkové vztahy (</a:t>
            </a:r>
            <a:r>
              <a:rPr lang="cs-CZ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Nařízení Řím I</a:t>
            </a:r>
            <a:r>
              <a:rPr lang="cs-CZ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0" indent="0">
              <a:buNone/>
            </a:pPr>
            <a:r>
              <a:rPr lang="cs-CZ" sz="2400" b="1" u="sng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Vztah Nařízení Řím I k jiným předpisům:</a:t>
            </a:r>
            <a:r>
              <a:rPr lang="cs-CZ" sz="2400" b="1" kern="1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4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čl. 23 (právo EU), čl. 25 (mezinárodní smlouvy)</a:t>
            </a:r>
            <a:endParaRPr lang="cs-CZ" sz="24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s-CZ" sz="2400" b="1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Působnost věcná</a:t>
            </a:r>
            <a:r>
              <a:rPr lang="cs-CZ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cs-C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cs-CZ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smluvní závazkový vztah</a:t>
            </a:r>
            <a:r>
              <a:rPr lang="cs-CZ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“ (</a:t>
            </a:r>
            <a:r>
              <a:rPr lang="cs-CZ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Jakob </a:t>
            </a:r>
            <a:r>
              <a:rPr lang="cs-CZ" sz="2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Handte</a:t>
            </a:r>
            <a:r>
              <a:rPr lang="cs-CZ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&amp; Co. </a:t>
            </a:r>
            <a:r>
              <a:rPr lang="cs-CZ" sz="2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GmbH</a:t>
            </a:r>
            <a:r>
              <a:rPr lang="cs-CZ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v. </a:t>
            </a:r>
            <a:r>
              <a:rPr lang="cs-CZ" sz="2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Traitements</a:t>
            </a:r>
            <a:r>
              <a:rPr lang="cs-CZ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Mécano-chimiques</a:t>
            </a:r>
            <a:r>
              <a:rPr lang="cs-CZ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des </a:t>
            </a:r>
            <a:r>
              <a:rPr lang="cs-CZ" sz="2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Surfaces</a:t>
            </a:r>
            <a:r>
              <a:rPr lang="cs-CZ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 (TMCS)</a:t>
            </a:r>
            <a:r>
              <a:rPr lang="cs-CZ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C-26/91); </a:t>
            </a:r>
            <a:r>
              <a:rPr lang="cs-CZ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Petra </a:t>
            </a:r>
            <a:r>
              <a:rPr lang="cs-CZ" sz="2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Engler</a:t>
            </a:r>
            <a:r>
              <a:rPr lang="cs-CZ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v. Janus </a:t>
            </a:r>
            <a:r>
              <a:rPr lang="cs-CZ" sz="2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Versand</a:t>
            </a:r>
            <a:r>
              <a:rPr lang="cs-CZ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GmbH</a:t>
            </a:r>
            <a:r>
              <a:rPr lang="cs-CZ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C-27/02): </a:t>
            </a:r>
            <a:r>
              <a:rPr lang="cs-CZ" sz="24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dobrovolnost převzetí závazku</a:t>
            </a:r>
          </a:p>
          <a:p>
            <a:pPr marL="0" indent="0">
              <a:buNone/>
            </a:pPr>
            <a:r>
              <a:rPr lang="cs-C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Kolize právních řádů </a:t>
            </a:r>
          </a:p>
          <a:p>
            <a:pPr marL="0" indent="0">
              <a:buNone/>
            </a:pPr>
            <a:r>
              <a:rPr lang="cs-CZ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Mezinárodní prvek</a:t>
            </a:r>
          </a:p>
          <a:p>
            <a:pPr marL="0" indent="0">
              <a:buNone/>
            </a:pPr>
            <a:r>
              <a:rPr lang="cs-CZ" sz="2400" b="1" u="sng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Působnost teritoriální</a:t>
            </a:r>
            <a:r>
              <a:rPr lang="cs-CZ" sz="24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cs-CZ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kromě Dánska </a:t>
            </a:r>
          </a:p>
          <a:p>
            <a:pPr marL="0" indent="0">
              <a:buNone/>
            </a:pPr>
            <a:r>
              <a:rPr lang="cs-CZ" sz="2400" b="1" u="sng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Působnost časová:</a:t>
            </a:r>
            <a:r>
              <a:rPr lang="cs-CZ" sz="2400" dirty="0">
                <a:solidFill>
                  <a:srgbClr val="0070C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smluvní závazkové vztahy uzavřeny 17.12. 2009 a později</a:t>
            </a:r>
            <a:endParaRPr lang="cs-CZ" sz="2400" b="1" u="sng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0714CC7-251F-1428-2F88-B5EA7FDD2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31070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032E30-6579-9F2E-9918-B2B1B3EEC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457200"/>
            <a:ext cx="10058400" cy="901082"/>
          </a:xfrm>
        </p:spPr>
        <p:txBody>
          <a:bodyPr>
            <a:noAutofit/>
          </a:bodyPr>
          <a:lstStyle/>
          <a:p>
            <a:pPr algn="ctr"/>
            <a:r>
              <a:rPr lang="cs-CZ" sz="2800" b="1" dirty="0">
                <a:solidFill>
                  <a:srgbClr val="C00000"/>
                </a:solidFill>
              </a:rPr>
              <a:t>NAŘÍZENÍ ŘÍM I </a:t>
            </a:r>
            <a:r>
              <a:rPr lang="cs-CZ" sz="2800" b="1" dirty="0"/>
              <a:t>– PRAVIDLA PRO URČENÍ ROZHODNÉHO PRÁVA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FABCD4-AE0B-F6C8-EF5A-BB299D1B5B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358283"/>
            <a:ext cx="10058400" cy="5273336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72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VOLBA PRÁVA (čl. 3 nařízení)</a:t>
            </a:r>
          </a:p>
          <a:p>
            <a:pPr marL="0" indent="0">
              <a:buNone/>
            </a:pPr>
            <a:r>
              <a:rPr lang="cs-CZ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projevem principu autonomie vůle  </a:t>
            </a:r>
            <a:r>
              <a:rPr lang="cs-CZ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výslovně nebo vyplývajícím z ustanovení smlouvy nebo z okolností případu </a:t>
            </a:r>
          </a:p>
          <a:p>
            <a:pPr marL="0" indent="0">
              <a:buNone/>
            </a:pPr>
            <a:r>
              <a:rPr lang="cs-CZ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sjednání obsahu smlouvy dle uvážení stran </a:t>
            </a:r>
          </a:p>
          <a:p>
            <a:pPr marL="0" indent="0">
              <a:buNone/>
            </a:pPr>
            <a:r>
              <a:rPr lang="cs-CZ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vysoká míra právní jistoty </a:t>
            </a:r>
          </a:p>
          <a:p>
            <a:pPr marL="0" indent="0">
              <a:buNone/>
            </a:pPr>
            <a:r>
              <a:rPr lang="cs-CZ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předvídatelnost rozhodného práva </a:t>
            </a:r>
          </a:p>
          <a:p>
            <a:pPr marL="0" indent="0">
              <a:buNone/>
            </a:pPr>
            <a:r>
              <a:rPr lang="cs-CZ" sz="56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dohoda o volbě práva (státního) = samostatnou dohodou </a:t>
            </a:r>
            <a:r>
              <a:rPr lang="cs-CZ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(smluvní doložka, samostatná smlouva) – nemusí být písemná</a:t>
            </a:r>
          </a:p>
          <a:p>
            <a:pPr marL="0" indent="0">
              <a:buNone/>
            </a:pPr>
            <a:r>
              <a:rPr lang="cs-CZ" sz="5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 celou smlouvu nebo její část (štěpení práva) </a:t>
            </a:r>
            <a:r>
              <a:rPr lang="cs-CZ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cs-CZ" sz="56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Intercontainer</a:t>
            </a:r>
            <a:r>
              <a:rPr lang="cs-CZ" sz="5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56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Interfrigo</a:t>
            </a:r>
            <a:r>
              <a:rPr lang="cs-CZ" sz="5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SC (ICF) proti </a:t>
            </a:r>
            <a:r>
              <a:rPr lang="cs-CZ" sz="56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Balkenende</a:t>
            </a:r>
            <a:r>
              <a:rPr lang="cs-CZ" sz="5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56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Oosthuizen</a:t>
            </a:r>
            <a:r>
              <a:rPr lang="cs-CZ" sz="5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BV, MIC </a:t>
            </a:r>
            <a:r>
              <a:rPr lang="cs-CZ" sz="56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Operations</a:t>
            </a:r>
            <a:r>
              <a:rPr lang="cs-CZ" sz="56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BV, </a:t>
            </a:r>
            <a:r>
              <a:rPr lang="cs-CZ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C-133/08 </a:t>
            </a:r>
          </a:p>
          <a:p>
            <a:pPr marL="0" indent="0">
              <a:buNone/>
            </a:pPr>
            <a:r>
              <a:rPr lang="cs-CZ" sz="5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změna volby práva – kdykoliv </a:t>
            </a:r>
          </a:p>
          <a:p>
            <a:pPr marL="0" indent="0">
              <a:buNone/>
            </a:pPr>
            <a:r>
              <a:rPr lang="cs-CZ" sz="72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OMEZENÍ VOLBY PRÁVA</a:t>
            </a:r>
          </a:p>
          <a:p>
            <a:pPr marL="0" indent="0">
              <a:buNone/>
            </a:pPr>
            <a:r>
              <a:rPr lang="cs-CZ" sz="5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ochrana slabší smluvní strany/prevence obcházení práva a ochrany zájmů členských států a zájmů unijních</a:t>
            </a:r>
          </a:p>
          <a:p>
            <a:pPr marL="0" indent="0">
              <a:buNone/>
            </a:pPr>
            <a:r>
              <a:rPr lang="cs-CZ" sz="5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kolizní omezení volby práva </a:t>
            </a:r>
            <a:r>
              <a:rPr lang="cs-CZ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= omezení okruhu právních řádů, ze kterých je možno vybrat</a:t>
            </a:r>
          </a:p>
          <a:p>
            <a:pPr marL="0" indent="0">
              <a:buNone/>
            </a:pPr>
            <a:r>
              <a:rPr lang="cs-CZ" sz="5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materiální omezení volby práva </a:t>
            </a:r>
            <a:r>
              <a:rPr lang="cs-CZ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 osoba </a:t>
            </a:r>
            <a:r>
              <a:rPr lang="cs-CZ" sz="56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nesmí být zbavena ochrany, která by jí byla poskytnuta kogentními normami právního řádu</a:t>
            </a:r>
            <a:r>
              <a:rPr lang="cs-CZ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který by v případě neexistence volby byl právem rozhodným (např.</a:t>
            </a:r>
            <a:r>
              <a:rPr lang="cs-CZ" sz="5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5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 spotřebitelských a individuálních pracovních smluv)</a:t>
            </a:r>
            <a:endParaRPr lang="cs-CZ" sz="5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cs-CZ" sz="5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čl. 3 odst. 4 Nařízení Řím I </a:t>
            </a:r>
          </a:p>
          <a:p>
            <a:pPr marL="0" indent="0">
              <a:buNone/>
            </a:pPr>
            <a:r>
              <a:rPr lang="cs-CZ" sz="5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imperativní ustanovení (</a:t>
            </a:r>
            <a:r>
              <a:rPr lang="cs-CZ" sz="5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čl. 9 Nařízení Řím I)</a:t>
            </a:r>
          </a:p>
          <a:p>
            <a:pPr marL="0" indent="0">
              <a:buNone/>
            </a:pPr>
            <a:r>
              <a:rPr lang="cs-CZ" sz="56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výhradou veřejného pořádku</a:t>
            </a:r>
            <a:r>
              <a:rPr lang="cs-CZ" sz="56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(čl. 21 Nařízení Řím I)</a:t>
            </a:r>
            <a:endParaRPr lang="cs-CZ" sz="5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cs-CZ" sz="18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E8FF4BD-6F84-57CD-1211-E316712BE3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07014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F884E1-3021-4276-8706-628E7EFDA1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30315"/>
            <a:ext cx="10058400" cy="958787"/>
          </a:xfrm>
        </p:spPr>
        <p:txBody>
          <a:bodyPr>
            <a:normAutofit fontScale="90000"/>
          </a:bodyPr>
          <a:lstStyle/>
          <a:p>
            <a:r>
              <a:rPr lang="cs-CZ" sz="4000" b="1" dirty="0">
                <a:solidFill>
                  <a:srgbClr val="C00000"/>
                </a:solidFill>
              </a:rPr>
              <a:t>NAŘÍZENÍ ŘÍM I </a:t>
            </a:r>
            <a:r>
              <a:rPr lang="cs-CZ" sz="4000" b="1" dirty="0"/>
              <a:t>– PRAVIDLA PRO URČENÍ ROZHODNÉHO PRÁVA 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9A66A1D-0935-4A45-390E-A59235A33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7203" y="1802167"/>
            <a:ext cx="10129422" cy="4598633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cs-CZ" sz="3200" dirty="0">
                <a:solidFill>
                  <a:srgbClr val="C00000"/>
                </a:solidFill>
              </a:rPr>
              <a:t>ABSENCE VOLBY PRÁVA/VOLBA PRÁVA NEPLATNÁ/VOLBA PRÁVA POUZE PRO ČÁST SMLOUVY  	 	ROZHODNÉ PRÁVO PODLE KOLIZNÍCH NOREM NAŘÍZENÍ ŘÍM I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3200" b="1" dirty="0">
                <a:solidFill>
                  <a:srgbClr val="C00000"/>
                </a:solidFill>
              </a:rPr>
              <a:t>OBECNÉ PRAVIDLO</a:t>
            </a:r>
            <a:r>
              <a:rPr lang="cs-CZ" sz="3200" dirty="0">
                <a:solidFill>
                  <a:srgbClr val="C00000"/>
                </a:solidFill>
              </a:rPr>
              <a:t>: ČL. 4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3200" b="1" dirty="0">
                <a:solidFill>
                  <a:srgbClr val="C00000"/>
                </a:solidFill>
              </a:rPr>
              <a:t>SPECIÁLNÍ PRAVIDLA</a:t>
            </a:r>
            <a:r>
              <a:rPr lang="cs-CZ" sz="3200" dirty="0">
                <a:solidFill>
                  <a:srgbClr val="C00000"/>
                </a:solidFill>
              </a:rPr>
              <a:t>: ČL. 5-8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3200" b="1" dirty="0">
                <a:solidFill>
                  <a:srgbClr val="C00000"/>
                </a:solidFill>
              </a:rPr>
              <a:t>ROZSAH PŮSOBNOSTI ROZHODNÉHO PRÁVA</a:t>
            </a:r>
            <a:r>
              <a:rPr lang="cs-CZ" sz="3200" dirty="0">
                <a:solidFill>
                  <a:srgbClr val="C00000"/>
                </a:solidFill>
              </a:rPr>
              <a:t>: ČL. 12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3200" b="1" dirty="0">
                <a:solidFill>
                  <a:srgbClr val="C00000"/>
                </a:solidFill>
              </a:rPr>
              <a:t>VYLOUČENÍ ZPĚTNÉHO A DALŠÍHO ODKAZU</a:t>
            </a:r>
            <a:r>
              <a:rPr lang="cs-CZ" sz="3200" dirty="0">
                <a:solidFill>
                  <a:srgbClr val="C00000"/>
                </a:solidFill>
              </a:rPr>
              <a:t>: ČL. 20</a:t>
            </a:r>
          </a:p>
          <a:p>
            <a:pPr marL="0" indent="0" algn="just">
              <a:buNone/>
            </a:pPr>
            <a:endParaRPr lang="cs-CZ" sz="3200" dirty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endParaRPr lang="cs-CZ" sz="2400" dirty="0">
              <a:solidFill>
                <a:srgbClr val="C00000"/>
              </a:solidFill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1B72ED7-B0A1-83E9-F270-9F1B977232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  <p:sp>
        <p:nvSpPr>
          <p:cNvPr id="5" name="Šipka: doprava 4">
            <a:extLst>
              <a:ext uri="{FF2B5EF4-FFF2-40B4-BE49-F238E27FC236}">
                <a16:creationId xmlns:a16="http://schemas.microsoft.com/office/drawing/2014/main" id="{05D9461F-FA1F-0387-CA57-70FB5701DC7D}"/>
              </a:ext>
            </a:extLst>
          </p:cNvPr>
          <p:cNvSpPr/>
          <p:nvPr/>
        </p:nvSpPr>
        <p:spPr>
          <a:xfrm>
            <a:off x="1066800" y="2929631"/>
            <a:ext cx="978408" cy="328474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63718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4AAA663-2EDC-15F8-E7B3-FCFB6C5532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857732"/>
          </a:xfrm>
        </p:spPr>
        <p:txBody>
          <a:bodyPr>
            <a:noAutofit/>
          </a:bodyPr>
          <a:lstStyle/>
          <a:p>
            <a:r>
              <a:rPr lang="cs-CZ" sz="3200" b="1" dirty="0">
                <a:solidFill>
                  <a:srgbClr val="C00000"/>
                </a:solidFill>
              </a:rPr>
              <a:t>NAŘÍZENÍ ŘÍM I </a:t>
            </a:r>
            <a:r>
              <a:rPr lang="cs-CZ" sz="3200" b="1" dirty="0"/>
              <a:t>– OBECNÉ PRAVIDLO </a:t>
            </a:r>
            <a:r>
              <a:rPr lang="cs-CZ" sz="3200" dirty="0"/>
              <a:t>PRO URČENÍ ROZHODNÉHO PRÁVA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66EBE4-E429-CE10-8BF8-26F96AEE1D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48901"/>
            <a:ext cx="10058400" cy="48827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dirty="0">
                <a:solidFill>
                  <a:srgbClr val="C00000"/>
                </a:solidFill>
              </a:rPr>
              <a:t>Článek 4 - Rozhodné právo při neexistenci volby práva</a:t>
            </a:r>
          </a:p>
          <a:p>
            <a:pPr marL="0" indent="0" algn="just">
              <a:buNone/>
            </a:pPr>
            <a:r>
              <a:rPr lang="cs-CZ" i="1" dirty="0"/>
              <a:t>1.   V míře, ve které nebylo právo rozhodné pro smlouvu zvoleno podle článku 3, a aniž jsou dotčeny články 5 až 8, je právo rozhodné pro následující smlouvy určeno takto:</a:t>
            </a:r>
          </a:p>
          <a:p>
            <a:pPr marL="0" indent="0" algn="just">
              <a:buNone/>
            </a:pPr>
            <a:r>
              <a:rPr lang="cs-CZ" i="1" dirty="0"/>
              <a:t>a) smlouva o koupi zboží se řídí právem země, v níž má prodávající obvyklé bydliště;</a:t>
            </a:r>
          </a:p>
          <a:p>
            <a:pPr marL="0" indent="0" algn="just">
              <a:buNone/>
            </a:pPr>
            <a:r>
              <a:rPr lang="cs-CZ" i="1" dirty="0"/>
              <a:t>b) smlouva o poskytování služeb se řídí právem země, v níž má poskytovatel služby obvyklé bydliště;</a:t>
            </a:r>
          </a:p>
          <a:p>
            <a:pPr marL="0" indent="0" algn="just">
              <a:buNone/>
            </a:pPr>
            <a:r>
              <a:rPr lang="cs-CZ" i="1" dirty="0"/>
              <a:t>c) smlouva, jejímž předmětem je věcné právo k nemovitosti nebo nájem nemovitosti, se řídí právem země, ve které se nemovitost nachází; ………</a:t>
            </a:r>
          </a:p>
          <a:p>
            <a:pPr marL="0" indent="0" algn="just">
              <a:buNone/>
            </a:pPr>
            <a:r>
              <a:rPr lang="cs-CZ" i="1" dirty="0"/>
              <a:t>2.   </a:t>
            </a:r>
            <a:r>
              <a:rPr lang="cs-CZ" b="1" i="1" dirty="0"/>
              <a:t>Pokud se na smlouvu nevztahuje odstavec 1 nebo pokud by se na prvky smlouvy vztahovalo více než jedno z písmen a) až h) odstavce 1</a:t>
            </a:r>
            <a:r>
              <a:rPr lang="cs-CZ" i="1" dirty="0"/>
              <a:t>, řídí se smlouva </a:t>
            </a:r>
            <a:r>
              <a:rPr lang="cs-CZ" b="1" i="1" u="sng" dirty="0">
                <a:highlight>
                  <a:srgbClr val="FFFF00"/>
                </a:highlight>
              </a:rPr>
              <a:t>právem země, v níž má strana, která je povinna poskytnout plnění charakteristické pro smlouvu, své obvyklé bydliště</a:t>
            </a:r>
            <a:r>
              <a:rPr lang="cs-CZ" i="1" dirty="0"/>
              <a:t>.</a:t>
            </a:r>
          </a:p>
          <a:p>
            <a:pPr marL="0" indent="0" algn="just">
              <a:buNone/>
            </a:pPr>
            <a:r>
              <a:rPr lang="cs-CZ" i="1" dirty="0"/>
              <a:t>3.   Vyplývá-li ze všech okolností případu, že je </a:t>
            </a:r>
            <a:r>
              <a:rPr lang="cs-CZ" b="1" i="1" dirty="0"/>
              <a:t>smlouva zjevně </a:t>
            </a:r>
            <a:r>
              <a:rPr lang="cs-CZ" b="1" u="sng" dirty="0">
                <a:highlight>
                  <a:srgbClr val="FFFF00"/>
                </a:highlight>
              </a:rPr>
              <a:t>úžeji spojena </a:t>
            </a:r>
            <a:r>
              <a:rPr lang="cs-CZ" b="1" i="1" dirty="0"/>
              <a:t>s jinou zemí</a:t>
            </a:r>
            <a:r>
              <a:rPr lang="cs-CZ" i="1" dirty="0"/>
              <a:t>, než je země uvedená v odstavcích 1 nebo 2, použije se právo této jiné země.</a:t>
            </a:r>
          </a:p>
          <a:p>
            <a:pPr marL="0" indent="0" algn="just">
              <a:buNone/>
            </a:pPr>
            <a:r>
              <a:rPr lang="cs-CZ" i="1" dirty="0"/>
              <a:t>4.  </a:t>
            </a:r>
            <a:r>
              <a:rPr lang="cs-CZ" b="1" i="1" dirty="0"/>
              <a:t> Není-li možné určit rozhodné právo podle odstavce 1 nebo 2</a:t>
            </a:r>
            <a:r>
              <a:rPr lang="cs-CZ" i="1" dirty="0"/>
              <a:t>, řídí se smlouva právem země, s níž je </a:t>
            </a:r>
            <a:r>
              <a:rPr lang="cs-CZ" b="1" i="1" dirty="0">
                <a:highlight>
                  <a:srgbClr val="FFFF00"/>
                </a:highlight>
              </a:rPr>
              <a:t>nejúžeji spojena</a:t>
            </a:r>
            <a:r>
              <a:rPr lang="cs-CZ" i="1" dirty="0"/>
              <a:t>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20BF0DA-E60C-A831-9FC7-A9A050ED5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97175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392E52-FD3F-80CC-A73A-0AA3D99BB7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>
                <a:solidFill>
                  <a:srgbClr val="C00000"/>
                </a:solidFill>
              </a:rPr>
              <a:t>NAŘÍZENÍ ŘÍM I </a:t>
            </a:r>
            <a:r>
              <a:rPr lang="cs-CZ" sz="3200" b="1" dirty="0"/>
              <a:t>– SPECIÁLNÍ PRAVIDLA </a:t>
            </a:r>
            <a:r>
              <a:rPr lang="cs-CZ" sz="3200" dirty="0"/>
              <a:t>PRO URČENÍ ROZHODNÉHO PRÁVA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7C0A6EE-8C8E-878A-A133-2509418AF9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911096"/>
            <a:ext cx="10058400" cy="462686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b="1" dirty="0">
                <a:solidFill>
                  <a:srgbClr val="C00000"/>
                </a:solidFill>
              </a:rPr>
              <a:t>Článek 5 - </a:t>
            </a:r>
            <a:r>
              <a:rPr lang="cs-CZ" sz="2000" b="1" dirty="0">
                <a:solidFill>
                  <a:srgbClr val="C00000"/>
                </a:solidFill>
                <a:highlight>
                  <a:srgbClr val="FFFF00"/>
                </a:highlight>
              </a:rPr>
              <a:t>Smlouvy o přepravě</a:t>
            </a:r>
          </a:p>
          <a:p>
            <a:pPr marL="0" indent="0" algn="just">
              <a:buNone/>
            </a:pPr>
            <a:r>
              <a:rPr lang="cs-CZ" i="1" dirty="0"/>
              <a:t>1.   V míře, ve které nebylo právo rozhodné pro smlouvu o </a:t>
            </a:r>
            <a:r>
              <a:rPr lang="cs-CZ" b="1" i="1" u="sng" dirty="0"/>
              <a:t>přepravě zboží </a:t>
            </a:r>
            <a:r>
              <a:rPr lang="cs-CZ" i="1" dirty="0"/>
              <a:t>zvoleno podle článku 3, je právem rozhodným pro takové smlouvy </a:t>
            </a:r>
            <a:r>
              <a:rPr lang="cs-CZ" b="1" i="1" dirty="0"/>
              <a:t>právo země obvyklého bydliště dopravce </a:t>
            </a:r>
            <a:r>
              <a:rPr lang="cs-CZ" i="1" dirty="0"/>
              <a:t>za předpokladu, že se místo převzetí nebo místo doručení nebo obvyklé místo bydliště odesílatele nacházejí rovněž v této zemi. Nejsou-li tyto požadavky splněny, použije se </a:t>
            </a:r>
            <a:r>
              <a:rPr lang="cs-CZ" b="1" i="1" dirty="0"/>
              <a:t>právo země, ve které se na základě dohody smluvních stran nachází místo doručení.</a:t>
            </a:r>
          </a:p>
          <a:p>
            <a:pPr marL="0" indent="0" algn="just">
              <a:buNone/>
            </a:pPr>
            <a:r>
              <a:rPr lang="cs-CZ" i="1" dirty="0"/>
              <a:t>2.   V míře, ve které nebylo právo rozhodné pro smlouvu o </a:t>
            </a:r>
            <a:r>
              <a:rPr lang="cs-CZ" b="1" i="1" u="sng" dirty="0"/>
              <a:t>přepravě cestujících </a:t>
            </a:r>
            <a:r>
              <a:rPr lang="cs-CZ" i="1" dirty="0"/>
              <a:t>zvoleno smluvními stranami podle druhého pododstavce, je rozhodným právem </a:t>
            </a:r>
            <a:r>
              <a:rPr lang="cs-CZ" b="1" i="1" dirty="0"/>
              <a:t>právo země obvyklého bydliště cestujícího </a:t>
            </a:r>
            <a:r>
              <a:rPr lang="cs-CZ" i="1" dirty="0"/>
              <a:t>za předpokladu, že se v této zemi nachází rovněž místo odjezdu nebo místo určení. Nejsou-li tyto požadavky splněny, použije se </a:t>
            </a:r>
            <a:r>
              <a:rPr lang="cs-CZ" b="1" i="1" dirty="0"/>
              <a:t>právo místa, ve kterém má dopravce své obvyklé bydliště</a:t>
            </a:r>
            <a:r>
              <a:rPr lang="cs-CZ" i="1" dirty="0"/>
              <a:t>.</a:t>
            </a:r>
          </a:p>
          <a:p>
            <a:pPr marL="0" indent="0" algn="just">
              <a:buNone/>
            </a:pPr>
            <a:r>
              <a:rPr lang="cs-CZ" i="1" dirty="0"/>
              <a:t>Za právo rozhodné pro smlouvu o přepravě cestujících si strany mohou zvolit v souladu s článkem 3 pouze právo země, ve které:</a:t>
            </a:r>
          </a:p>
          <a:p>
            <a:pPr marL="0" indent="0" algn="just">
              <a:buNone/>
            </a:pPr>
            <a:r>
              <a:rPr lang="cs-CZ" i="1" dirty="0"/>
              <a:t>má cestující své obvyklé bydliště nebo má dopravce své obvyklé bydliště nebo má dopravce místo své ústřední správy nebo </a:t>
            </a:r>
            <a:r>
              <a:rPr lang="pt-BR" i="1" dirty="0"/>
              <a:t>se nachází místo odjezdu nebo</a:t>
            </a:r>
            <a:r>
              <a:rPr lang="cs-CZ" i="1" dirty="0"/>
              <a:t> se nachází místo určení.</a:t>
            </a:r>
          </a:p>
          <a:p>
            <a:pPr marL="0" indent="0" algn="just">
              <a:buNone/>
            </a:pPr>
            <a:r>
              <a:rPr lang="cs-CZ" i="1" dirty="0"/>
              <a:t>3.   Vyplývá-li ze všech okolností případu, že je smlouva, nedošlo-li k volbě práva, zjevně </a:t>
            </a:r>
            <a:r>
              <a:rPr lang="cs-CZ" b="1" i="1" dirty="0"/>
              <a:t>úžeji spojena </a:t>
            </a:r>
            <a:r>
              <a:rPr lang="cs-CZ" i="1" dirty="0"/>
              <a:t>s jinou zemí, než je země uvedená v odstavcích 1 nebo 2, použije se právo této jiné země.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BE65DE0-A0BF-55A8-093A-7B1E08461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52444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C83AC77-4178-C7D0-A991-9257C6A079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680179"/>
          </a:xfrm>
        </p:spPr>
        <p:txBody>
          <a:bodyPr>
            <a:normAutofit fontScale="90000"/>
          </a:bodyPr>
          <a:lstStyle/>
          <a:p>
            <a:r>
              <a:rPr lang="cs-CZ" sz="3200" b="1" dirty="0">
                <a:solidFill>
                  <a:srgbClr val="C00000"/>
                </a:solidFill>
              </a:rPr>
              <a:t>NAŘÍZENÍ ŘÍM I </a:t>
            </a:r>
            <a:r>
              <a:rPr lang="cs-CZ" sz="3200" b="1" dirty="0"/>
              <a:t>– SPECIÁLNÍ PRAVIDLA </a:t>
            </a:r>
            <a:r>
              <a:rPr lang="cs-CZ" sz="3200" dirty="0"/>
              <a:t>PRO URČENÍ ROZHODNÉHO PRÁVA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5256C6B-9750-C32C-B34B-153CB3C849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2614" y="1411550"/>
            <a:ext cx="10058400" cy="498925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cs-CZ" sz="1800" b="1" dirty="0">
                <a:solidFill>
                  <a:srgbClr val="C00000"/>
                </a:solidFill>
              </a:rPr>
              <a:t>Článek 6 - </a:t>
            </a:r>
            <a:r>
              <a:rPr lang="cs-CZ" sz="1800" b="1" dirty="0">
                <a:solidFill>
                  <a:srgbClr val="C00000"/>
                </a:solidFill>
                <a:highlight>
                  <a:srgbClr val="FFFF00"/>
                </a:highlight>
              </a:rPr>
              <a:t>Spotřebitelské smlouvy</a:t>
            </a:r>
          </a:p>
          <a:p>
            <a:pPr marL="0" indent="0" algn="just">
              <a:buNone/>
            </a:pPr>
            <a:r>
              <a:rPr lang="cs-CZ" sz="1200" i="1" dirty="0"/>
              <a:t>1.   Aniž jsou dotčeny články 5 a 7, </a:t>
            </a:r>
            <a:r>
              <a:rPr lang="cs-CZ" sz="1200" b="1" i="1" dirty="0"/>
              <a:t>smlouva uzavřená fyzickou osobou za účelem, který se netýká její profesionální nebo podnikatelské činnosti (dále jen „spotřebitel“), s jinou osobou, která jedná v rámci výkonu své profesionální nebo podnikatelské činnosti (dále jen „obchodník“), se řídí </a:t>
            </a:r>
            <a:r>
              <a:rPr lang="cs-CZ" sz="1200" b="1" i="1" dirty="0">
                <a:highlight>
                  <a:srgbClr val="FFFF00"/>
                </a:highlight>
              </a:rPr>
              <a:t>právem země, v níž má spotřebitel obvyklé bydliště</a:t>
            </a:r>
            <a:r>
              <a:rPr lang="cs-CZ" sz="1200" b="1" i="1" dirty="0"/>
              <a:t>, pokud:</a:t>
            </a:r>
          </a:p>
          <a:p>
            <a:pPr marL="0" indent="0" algn="just">
              <a:buNone/>
            </a:pPr>
            <a:r>
              <a:rPr lang="cs-CZ" sz="1200" i="1" dirty="0"/>
              <a:t>a) </a:t>
            </a:r>
            <a:r>
              <a:rPr lang="cs-CZ" sz="1200" b="1" i="1" dirty="0"/>
              <a:t>obchodník provozuje svou profesionální nebo podnikatelskou činnost v zemi, kde má spotřebitel své obvyklé bydliště</a:t>
            </a:r>
            <a:r>
              <a:rPr lang="cs-CZ" sz="1200" i="1" dirty="0"/>
              <a:t>, nebo</a:t>
            </a:r>
          </a:p>
          <a:p>
            <a:pPr marL="0" indent="0" algn="just">
              <a:buNone/>
            </a:pPr>
            <a:r>
              <a:rPr lang="cs-CZ" sz="1200" i="1" dirty="0"/>
              <a:t>b) </a:t>
            </a:r>
            <a:r>
              <a:rPr lang="cs-CZ" sz="1200" b="1" i="1" dirty="0"/>
              <a:t>se jakýmkoli způsobem taková činnost na tuto zemi nebo na několik zemí včetně této země zaměřuje a smlouva spadá do rozsahu této činnosti.</a:t>
            </a:r>
          </a:p>
          <a:p>
            <a:pPr marL="0" indent="0" algn="just">
              <a:buNone/>
            </a:pPr>
            <a:r>
              <a:rPr lang="cs-CZ" sz="1200" i="1" dirty="0"/>
              <a:t>2.   Bez ohledu na odstavec 1 si mohou strany zvolit v souladu s článkem 3 právo rozhodné pro smlouvu, která splňuje podmínky odstavce 1. V důsledku této volby však nesmí být spotřebitel zbaven ochrany, kterou mu poskytují ustanovení právního řádu, od nichž se nelze smluvně odchýlit, a jež by se v případě neexistence volby práva na základě odstavce 1 jinak použila.</a:t>
            </a:r>
          </a:p>
          <a:p>
            <a:pPr marL="0" indent="0" algn="just">
              <a:buNone/>
            </a:pPr>
            <a:r>
              <a:rPr lang="cs-CZ" sz="1200" i="1" dirty="0"/>
              <a:t>3.   Pokud nejsou splněny podmínky uvedené v odst. 1 písm. a) nebo b), určí se právo rozhodné pro smlouvu mezi spotřebitelem a obchodníkem podle článků 3 a 4.</a:t>
            </a:r>
          </a:p>
          <a:p>
            <a:pPr marL="0" indent="0" algn="just">
              <a:buNone/>
            </a:pPr>
            <a:r>
              <a:rPr lang="cs-CZ" sz="1200" i="1" dirty="0"/>
              <a:t>4.   Odstavce 1 a 2 se nepoužijí pro tyto smlouvy: ………….....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SDEU: </a:t>
            </a:r>
            <a:r>
              <a:rPr lang="cs-CZ" sz="16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Johann Gruber v. </a:t>
            </a:r>
            <a:r>
              <a:rPr lang="cs-CZ" sz="1600" b="1" i="1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BayWa</a:t>
            </a:r>
            <a:r>
              <a:rPr lang="cs-CZ" sz="16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AG</a:t>
            </a:r>
            <a:r>
              <a:rPr lang="cs-CZ" sz="16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C-464/01 </a:t>
            </a:r>
            <a:r>
              <a:rPr lang="cs-CZ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(plnění ze smlouvy bylo určené zčásti pro podnikatelský účel a z části pro účel spotřebitelský): </a:t>
            </a:r>
            <a:r>
              <a:rPr lang="cs-CZ" sz="1600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pokud je smlouva uzavřena jednak za účelem uspokojení osobních potřeb a jednak za účelem podnikatelským, smlouva </a:t>
            </a:r>
            <a:r>
              <a:rPr lang="cs-CZ" sz="1600" b="1" dirty="0">
                <a:solidFill>
                  <a:srgbClr val="0070C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nemůže být posuzována jako smlouva spotřebitelská</a:t>
            </a:r>
            <a:r>
              <a:rPr lang="cs-CZ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ledaže by </a:t>
            </a:r>
            <a:r>
              <a:rPr lang="cs-CZ" sz="1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podnikatelský účel byl pouze okrajový, a tedy zanedbatelný</a:t>
            </a:r>
            <a:r>
              <a:rPr lang="cs-CZ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přičemž skutečnost, že nepodnikatelská stránka převažuje, nemá v tomto ohledu vliv. </a:t>
            </a:r>
            <a:endParaRPr lang="cs-CZ" sz="16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6360301-2C3B-22D1-E059-862DC1185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1353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680B371-4CE8-DC82-9967-5A355D1AAD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857732"/>
          </a:xfrm>
        </p:spPr>
        <p:txBody>
          <a:bodyPr>
            <a:normAutofit fontScale="90000"/>
          </a:bodyPr>
          <a:lstStyle/>
          <a:p>
            <a:r>
              <a:rPr lang="cs-CZ" sz="4000" b="1" dirty="0">
                <a:solidFill>
                  <a:srgbClr val="C00000"/>
                </a:solidFill>
              </a:rPr>
              <a:t>NAŘÍZENÍ ŘÍM I </a:t>
            </a:r>
            <a:r>
              <a:rPr lang="cs-CZ" sz="4000" b="1" dirty="0"/>
              <a:t>– SPECIÁLNÍ PRAVIDLA </a:t>
            </a:r>
            <a:r>
              <a:rPr lang="cs-CZ" sz="4000" dirty="0"/>
              <a:t>PRO URČENÍ ROZHODNÉHO PRÁVA </a:t>
            </a: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5B16240-123A-C591-876D-94439D4F75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908698"/>
            <a:ext cx="10058400" cy="44921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b="1" u="sng" dirty="0">
                <a:solidFill>
                  <a:srgbClr val="C00000"/>
                </a:solidFill>
              </a:rPr>
              <a:t>Článek 7 - </a:t>
            </a:r>
            <a:r>
              <a:rPr lang="cs-CZ" sz="1800" b="1" u="sng" dirty="0">
                <a:solidFill>
                  <a:srgbClr val="C00000"/>
                </a:solidFill>
                <a:highlight>
                  <a:srgbClr val="FFFF00"/>
                </a:highlight>
              </a:rPr>
              <a:t>Pojistné smlouvy</a:t>
            </a:r>
          </a:p>
          <a:p>
            <a:pPr marL="0" indent="0" algn="just">
              <a:buNone/>
            </a:pPr>
            <a:r>
              <a:rPr lang="cs-CZ" i="1" dirty="0"/>
              <a:t>1.   Tento článek se vztahuje na smlouvy uvedené v odstavci 2 bez ohledu na to, zda se kryté riziko nachází v členském státě, a na všechny další pojistné smlouvy, které kryjí rizika nacházející se na území členských států. Nevztahuje se na smlouvy o zajištění.</a:t>
            </a:r>
          </a:p>
          <a:p>
            <a:pPr marL="0" indent="0" algn="just">
              <a:buNone/>
            </a:pPr>
            <a:r>
              <a:rPr lang="cs-CZ" i="1" dirty="0"/>
              <a:t>2.   Pojistná smlouva kryjící velké riziko podle definice uvedené v čl. 5 písm. d) první směrnice Rady 73/239/EHS ze dne 24. července 1973 o koordinaci právních a správních předpisů týkajících se přístupu k činnosti v přímém pojištění jiném než životním a jejího výkonu se bude řídit právem, které si zvolí strany v souladu s článkem 3 tohoto nařízení.</a:t>
            </a:r>
          </a:p>
          <a:p>
            <a:pPr marL="0" indent="0" algn="just">
              <a:buNone/>
            </a:pPr>
            <a:r>
              <a:rPr lang="cs-CZ" i="1" dirty="0"/>
              <a:t>V míře, ve které nebylo právo rozhodné zvoleno stranami, se pojistná smlouva řídí právem země, kde má pojistitel své obvyklé bydliště. Vyplývá-li ze všech okolností případu, že smlouva je zjevně úžeji spojena s jinou zemí, použije se právo této jiné země. .................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směrnice 2009/138/ES </a:t>
            </a: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 Směrnice Evropského Parlamentu a Rady 2009/138/ES ze dne 25. listopadu 2009 </a:t>
            </a:r>
            <a:r>
              <a:rPr lang="cs-CZ" sz="18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 přístupu k pojišťovací a zajišťovací činnosti a jejím výkonu (Solventnost II)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b="1" kern="1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místo rizika </a:t>
            </a:r>
            <a:r>
              <a:rPr lang="cs-CZ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místo, kde se riziko kryté pojistnou smlouvou nachází - </a:t>
            </a:r>
            <a:r>
              <a:rPr lang="cs-CZ" sz="1800" kern="1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čl. 7 odst. 6 Nařízení Řím I</a:t>
            </a:r>
            <a:endParaRPr lang="cs-CZ" sz="1800" kern="1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4990995-8CA2-C5BF-516D-7F9C424B1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4833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23AC41-D244-BC3D-F255-51366323CA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>
                <a:solidFill>
                  <a:srgbClr val="C00000"/>
                </a:solidFill>
              </a:rPr>
              <a:t>NAŘÍZENÍ ŘÍM I </a:t>
            </a:r>
            <a:r>
              <a:rPr lang="cs-CZ" sz="3200" b="1" dirty="0"/>
              <a:t>– SPECIÁLNÍ PRAVIDLA </a:t>
            </a:r>
            <a:r>
              <a:rPr lang="cs-CZ" sz="3200" dirty="0"/>
              <a:t>PRO URČENÍ ROZHODNÉHO PRÁVA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989E348-DBC6-6A0F-0E9D-FC92C533E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811045"/>
            <a:ext cx="10058400" cy="488271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Čl. 8 - </a:t>
            </a:r>
            <a:r>
              <a:rPr lang="cs-CZ" sz="2000" b="1" dirty="0">
                <a:solidFill>
                  <a:srgbClr val="C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Individuální pracovní smlouvy</a:t>
            </a:r>
          </a:p>
          <a:p>
            <a:pPr marL="0" indent="0" algn="just">
              <a:buNone/>
            </a:pPr>
            <a:r>
              <a:rPr lang="cs-CZ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pracovní smlouva – autonomní pojem</a:t>
            </a:r>
          </a:p>
          <a:p>
            <a:pPr marL="0" indent="0" algn="just">
              <a:buNone/>
            </a:pPr>
            <a:r>
              <a:rPr lang="cs-CZ" sz="2200" b="1" dirty="0">
                <a:latin typeface="Times New Roman" panose="02020603050405020304" pitchFamily="18" charset="0"/>
                <a:ea typeface="Calibri" panose="020F0502020204030204" pitchFamily="34" charset="0"/>
              </a:rPr>
              <a:t>n</a:t>
            </a:r>
            <a:r>
              <a:rPr lang="cs-CZ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edojde-li k volbě práva</a:t>
            </a:r>
            <a:r>
              <a:rPr lang="cs-CZ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je rozhodným právem pro smlouvu právo země, v níž nebo z níž </a:t>
            </a:r>
            <a:r>
              <a:rPr lang="cs-CZ" sz="22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zaměstnanec</a:t>
            </a:r>
            <a:r>
              <a:rPr lang="cs-CZ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při plnění smlouvy </a:t>
            </a:r>
            <a:r>
              <a:rPr lang="cs-CZ" sz="22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obvykle vykonává svou práci</a:t>
            </a:r>
          </a:p>
          <a:p>
            <a:pPr marL="0" indent="0" algn="just">
              <a:buNone/>
            </a:pPr>
            <a:r>
              <a:rPr lang="cs-CZ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cs-CZ" sz="2400" b="1" dirty="0">
                <a:solidFill>
                  <a:srgbClr val="C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místo výkonu práce</a:t>
            </a:r>
            <a:r>
              <a:rPr lang="cs-CZ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 = </a:t>
            </a:r>
            <a:r>
              <a:rPr lang="cs-CZ" sz="20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místo, kde nebo odkud </a:t>
            </a:r>
            <a:r>
              <a:rPr lang="cs-CZ" sz="20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zaměstnanec převážně plní své povinnosti</a:t>
            </a:r>
            <a:r>
              <a:rPr lang="cs-CZ" sz="20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vůči svému zaměstnavateli, resp. místo, </a:t>
            </a:r>
            <a:r>
              <a:rPr lang="cs-CZ" sz="20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 něhož zaměstnanec organizuje svou práci a kam se po každé zahraniční cestě vrací</a:t>
            </a:r>
            <a:r>
              <a:rPr lang="cs-CZ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400" dirty="0">
                <a:solidFill>
                  <a:srgbClr val="3445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cs-CZ" sz="2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Mulox</a:t>
            </a:r>
            <a:r>
              <a:rPr lang="cs-CZ" sz="2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IBC Ltd. v Henrik </a:t>
            </a:r>
            <a:r>
              <a:rPr lang="cs-CZ" sz="2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Geels</a:t>
            </a:r>
            <a:r>
              <a:rPr lang="cs-CZ" sz="2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cs-CZ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C-125/92; </a:t>
            </a:r>
            <a:r>
              <a:rPr lang="cs-CZ" sz="2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Petrus </a:t>
            </a:r>
            <a:r>
              <a:rPr lang="cs-CZ" sz="2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Wilhelmus</a:t>
            </a:r>
            <a:r>
              <a:rPr lang="cs-CZ" sz="2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Rutten</a:t>
            </a:r>
            <a:r>
              <a:rPr lang="cs-CZ" sz="2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 </a:t>
            </a:r>
            <a:r>
              <a:rPr lang="cs-CZ" sz="2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Cross</a:t>
            </a:r>
            <a:r>
              <a:rPr lang="cs-CZ" sz="2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0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Medical</a:t>
            </a:r>
            <a:r>
              <a:rPr lang="cs-CZ" sz="20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Ltd., </a:t>
            </a:r>
            <a:r>
              <a:rPr lang="cs-CZ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C-383/95)</a:t>
            </a:r>
            <a:r>
              <a:rPr lang="cs-CZ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r>
              <a:rPr lang="cs-CZ" sz="2000" b="1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Charakteristické znaky pracovní smlouvy (SDEU)</a:t>
            </a:r>
            <a:r>
              <a:rPr lang="cs-CZ" sz="2000" b="1" dirty="0">
                <a:solidFill>
                  <a:srgbClr val="C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cs-CZ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osobní výkon </a:t>
            </a:r>
            <a:r>
              <a:rPr lang="cs-CZ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činnosti fyzické osoby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cs-CZ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časově ohraničený </a:t>
            </a:r>
            <a:r>
              <a:rPr lang="cs-CZ" sz="2000" dirty="0">
                <a:latin typeface="Times New Roman" panose="02020603050405020304" pitchFamily="18" charset="0"/>
                <a:ea typeface="Calibri" panose="020F0502020204030204" pitchFamily="34" charset="0"/>
              </a:rPr>
              <a:t>v</a:t>
            </a:r>
            <a:r>
              <a:rPr lang="cs-CZ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ýkon činnosti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cs-C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úplata</a:t>
            </a:r>
          </a:p>
          <a:p>
            <a:pPr algn="just">
              <a:buFont typeface="Wingdings" panose="05000000000000000000" pitchFamily="2" charset="2"/>
              <a:buChar char="ü"/>
            </a:pPr>
            <a:r>
              <a:rPr lang="cs-C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závislost 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AA9E219-EFCA-040C-1394-2EF805BF0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59882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A0CBBA0-C85D-5FA3-4411-2673E886E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964265"/>
          </a:xfrm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srgbClr val="7030A0"/>
                </a:solidFill>
              </a:rPr>
              <a:t>MIMOSMLUVNÍ ZÁVAZKOVÉ VZTAHY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3643D95-5378-D298-A086-215E83E867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482571"/>
            <a:ext cx="10058400" cy="5069150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r>
              <a:rPr lang="cs-CZ" sz="8000" kern="1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Nařízení Evropského parlamentu a Rady (ES) č. 864/2007 o právu rozhodném pro mimosmluvní závazkové vztahy - </a:t>
            </a:r>
            <a:r>
              <a:rPr lang="cs-CZ" sz="8000" b="1" kern="100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Nařízení Řím II</a:t>
            </a:r>
            <a:endParaRPr lang="cs-CZ" sz="8000" kern="100" dirty="0">
              <a:solidFill>
                <a:srgbClr val="C00000"/>
              </a:solidFill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7200" b="1" dirty="0">
                <a:solidFill>
                  <a:srgbClr val="7030A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civilní delikty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7200" b="1" dirty="0" err="1">
                <a:solidFill>
                  <a:srgbClr val="7030A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k</a:t>
            </a:r>
            <a:r>
              <a:rPr lang="cs-CZ" sz="7200" b="1" dirty="0" err="1">
                <a:solidFill>
                  <a:srgbClr val="7030A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</a:rPr>
              <a:t>vazidelikty</a:t>
            </a:r>
            <a:endParaRPr lang="cs-CZ" sz="7200" b="1" dirty="0">
              <a:solidFill>
                <a:srgbClr val="7030A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6400" b="1" u="sng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Vznik mimosmluvního závazku</a:t>
            </a:r>
            <a:r>
              <a:rPr lang="cs-CZ" sz="6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cs-CZ" sz="6400" b="1" dirty="0">
              <a:solidFill>
                <a:srgbClr val="7030A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>
              <a:buAutoNum type="arabicPeriod"/>
            </a:pPr>
            <a:r>
              <a:rPr lang="cs-CZ" sz="6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existence škodlivého, protiprávního (deliktního) jednání</a:t>
            </a:r>
            <a:r>
              <a:rPr lang="cs-CZ" sz="6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  <a:r>
              <a:rPr lang="cs-CZ" sz="6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6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kterým dojde k porušení objektivním právem chráněného zájmu</a:t>
            </a:r>
          </a:p>
          <a:p>
            <a:pPr marL="342900" indent="-342900">
              <a:buAutoNum type="arabicPeriod"/>
            </a:pPr>
            <a:r>
              <a:rPr lang="cs-CZ" sz="6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jehož následkem je </a:t>
            </a:r>
            <a:r>
              <a:rPr lang="cs-CZ" sz="6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vznik škody</a:t>
            </a:r>
            <a:endParaRPr lang="cs-CZ" sz="6400" b="1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>
              <a:buAutoNum type="arabicPeriod"/>
            </a:pPr>
            <a:r>
              <a:rPr lang="cs-CZ" sz="6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příčinná souvislost </a:t>
            </a:r>
            <a:r>
              <a:rPr lang="cs-CZ" sz="6400" dirty="0">
                <a:latin typeface="Times New Roman" panose="02020603050405020304" pitchFamily="18" charset="0"/>
                <a:ea typeface="Calibri" panose="020F0502020204030204" pitchFamily="34" charset="0"/>
              </a:rPr>
              <a:t>m</a:t>
            </a:r>
            <a:r>
              <a:rPr lang="cs-CZ" sz="6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ezi deliktním jednáním a vznikem škody</a:t>
            </a:r>
          </a:p>
          <a:p>
            <a:pPr marL="0" indent="0">
              <a:buNone/>
            </a:pPr>
            <a:r>
              <a:rPr lang="cs-CZ" sz="64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Vymezení deliktu (negativní):</a:t>
            </a:r>
            <a:r>
              <a:rPr lang="cs-CZ" sz="6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6400" b="1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Kalfeis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(Athanasios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Kalfelis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v.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Bankhaus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Schroder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Münchmeyer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Hengst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and Co. a ostatní), </a:t>
            </a:r>
            <a:r>
              <a:rPr lang="cs-CZ" sz="6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C-189/87</a:t>
            </a:r>
          </a:p>
          <a:p>
            <a:pPr marL="0" indent="0">
              <a:buNone/>
            </a:pPr>
            <a:r>
              <a:rPr lang="cs-CZ" sz="6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Předsmluvní odpovědnost</a:t>
            </a:r>
            <a:r>
              <a:rPr lang="cs-CZ" sz="6400" b="1" dirty="0"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Fonderie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Officine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Meccaniche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Tocconi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SpA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v. Heinrich Wagner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Sinto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Maschinenfabrik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GmbH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(HWS), </a:t>
            </a:r>
            <a:r>
              <a:rPr lang="cs-CZ" sz="6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C-334/00</a:t>
            </a:r>
          </a:p>
          <a:p>
            <a:pPr marL="0" indent="0">
              <a:buNone/>
            </a:pPr>
            <a:r>
              <a:rPr lang="cs-CZ" sz="64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</a:t>
            </a:r>
            <a:r>
              <a:rPr lang="cs-CZ" sz="64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oškození životního prostředí: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Handelskwekerij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G. J.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Bier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BV v.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Mines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de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potasse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d’Alsace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SA</a:t>
            </a:r>
            <a:r>
              <a:rPr lang="cs-CZ" sz="6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C-21/76 </a:t>
            </a:r>
            <a:endParaRPr lang="cs-CZ" sz="64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64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Nekalá soutěž: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Verein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für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Konsumenteninformation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vs. Karl Heinz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Henkel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cs-CZ" sz="6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C-167/00</a:t>
            </a:r>
            <a:endParaRPr lang="cs-CZ" sz="64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64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Protestní akce zaměstnanců: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Danmarks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Rederiforening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v. LO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Landorganisationen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i </a:t>
            </a:r>
            <a:r>
              <a:rPr lang="cs-CZ" sz="64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Sverige</a:t>
            </a:r>
            <a:r>
              <a:rPr lang="cs-CZ" sz="6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cs-CZ" sz="6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C-18/02</a:t>
            </a:r>
            <a:endParaRPr lang="cs-CZ" sz="6400" b="1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>
              <a:buAutoNum type="arabicPeriod"/>
            </a:pPr>
            <a:endParaRPr lang="cs-CZ" sz="1800" b="1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8269673-47A8-A9BB-B734-0CDFC1F3F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75486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60BA075-88D8-47ED-47D1-67865AFF6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804466"/>
          </a:xfrm>
        </p:spPr>
        <p:txBody>
          <a:bodyPr>
            <a:normAutofit fontScale="90000"/>
          </a:bodyPr>
          <a:lstStyle/>
          <a:p>
            <a:r>
              <a:rPr lang="cs-CZ" sz="3200" b="1" dirty="0"/>
              <a:t>NAŘÍZENÍ ŘÍM II - </a:t>
            </a:r>
            <a:r>
              <a:rPr lang="cs-CZ" sz="32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Pravidla pro určení rozhodného práva</a:t>
            </a:r>
            <a:br>
              <a:rPr lang="cs-CZ" sz="3200" b="1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s-CZ" sz="3200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F124712-7EEC-367D-D5B8-283C8E726C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331650"/>
            <a:ext cx="10058400" cy="515792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1800" b="1" u="sng" kern="1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A) Závazky z deliktů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obecné pravidlo</a:t>
            </a:r>
            <a:endParaRPr lang="cs-CZ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speciální pravidla</a:t>
            </a:r>
            <a:r>
              <a:rPr lang="cs-CZ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pro:</a:t>
            </a:r>
          </a:p>
          <a:p>
            <a:pPr marL="342900" indent="-342900">
              <a:buAutoNum type="alphaLcParenR"/>
            </a:pPr>
            <a:r>
              <a:rPr lang="cs-CZ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odpovědnost za škodu způsobenou vadou výrobku</a:t>
            </a:r>
          </a:p>
          <a:p>
            <a:pPr marL="342900" indent="-342900">
              <a:buAutoNum type="alphaLcParenR"/>
            </a:pPr>
            <a:r>
              <a:rPr lang="cs-CZ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nekalou soutěž a jednání omezující volnou hospodářskou soutěž</a:t>
            </a:r>
          </a:p>
          <a:p>
            <a:pPr marL="342900" indent="-342900">
              <a:buAutoNum type="alphaLcParenR"/>
            </a:pPr>
            <a:r>
              <a:rPr lang="cs-CZ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škodu na životním prostředí, porušení práv duševního vlastnictví </a:t>
            </a:r>
          </a:p>
          <a:p>
            <a:pPr marL="342900" indent="-342900">
              <a:buAutoNum type="alphaLcParenR"/>
            </a:pPr>
            <a:r>
              <a:rPr lang="cs-CZ" sz="1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protestní akce v kolektivním vyjednávání</a:t>
            </a:r>
          </a:p>
          <a:p>
            <a:pPr marL="0" indent="0">
              <a:buNone/>
            </a:pPr>
            <a:r>
              <a:rPr lang="cs-CZ" sz="1800" b="1" u="sng" dirty="0"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B) Z</a:t>
            </a:r>
            <a:r>
              <a:rPr lang="cs-CZ" sz="1800" b="1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ávazky z </a:t>
            </a:r>
            <a:r>
              <a:rPr lang="cs-CZ" sz="1800" b="1" u="sng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kvazideliktů</a:t>
            </a:r>
            <a:endParaRPr lang="cs-CZ" sz="1800" b="1" u="sng" dirty="0">
              <a:effectLst/>
              <a:highlight>
                <a:srgbClr val="FFFF00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AutoNum type="alphaLcParenR"/>
            </a:pP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bezdůvodné obohacení</a:t>
            </a:r>
          </a:p>
          <a:p>
            <a:pPr marL="342900" indent="-342900">
              <a:buAutoNum type="alphaLcParenR"/>
            </a:pP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jednatelství bez příkazu </a:t>
            </a:r>
          </a:p>
          <a:p>
            <a:pPr marL="342900" indent="-342900">
              <a:buAutoNum type="alphaLcParenR"/>
            </a:pP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předsmluvní odpovědnost</a:t>
            </a:r>
            <a:endParaRPr lang="cs-CZ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F45B95E-8291-00A8-D48F-E66305F4F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33889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3DC4252-ABC5-2938-CCE2-2116B8191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937631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b="1" dirty="0"/>
              <a:t>NAŘÍZENÍ ŘÍM II – </a:t>
            </a:r>
            <a:r>
              <a:rPr lang="cs-CZ" sz="3200" b="1" dirty="0">
                <a:solidFill>
                  <a:srgbClr val="C00000"/>
                </a:solidFill>
              </a:rPr>
              <a:t>CIVILNÍ DELIKTY</a:t>
            </a:r>
            <a:br>
              <a:rPr lang="cs-CZ" sz="3200" b="1" dirty="0"/>
            </a:br>
            <a:r>
              <a:rPr lang="cs-CZ" sz="3200" b="1" dirty="0">
                <a:solidFill>
                  <a:srgbClr val="C00000"/>
                </a:solidFill>
              </a:rPr>
              <a:t>obecné pravidlo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D876440-F7F7-91D5-F4F3-EC506BFF9B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66656"/>
            <a:ext cx="10058400" cy="4740676"/>
          </a:xfrm>
        </p:spPr>
        <p:txBody>
          <a:bodyPr/>
          <a:lstStyle/>
          <a:p>
            <a:pPr marL="0" indent="0">
              <a:buNone/>
            </a:pPr>
            <a:r>
              <a:rPr lang="cs-CZ" sz="1800" b="1" dirty="0"/>
              <a:t>Článek 4</a:t>
            </a:r>
          </a:p>
          <a:p>
            <a:pPr marL="0" indent="0">
              <a:buNone/>
            </a:pPr>
            <a:r>
              <a:rPr lang="cs-CZ" sz="1800" dirty="0"/>
              <a:t>1.   </a:t>
            </a:r>
            <a:r>
              <a:rPr lang="cs-CZ" sz="1800" i="1" dirty="0"/>
              <a:t>Nestanoví-li toto nařízení jinak, je </a:t>
            </a:r>
            <a:r>
              <a:rPr lang="cs-CZ" sz="1800" b="1" i="1" dirty="0">
                <a:highlight>
                  <a:srgbClr val="FFFF00"/>
                </a:highlight>
              </a:rPr>
              <a:t>rozhodným právem </a:t>
            </a:r>
            <a:r>
              <a:rPr lang="cs-CZ" sz="1800" i="1" dirty="0"/>
              <a:t>pro mimosmluvní závazkové vztahy, které vznikají </a:t>
            </a:r>
            <a:r>
              <a:rPr lang="cs-CZ" sz="1800" b="1" i="1" dirty="0"/>
              <a:t>z civilních deliktů</a:t>
            </a:r>
            <a:r>
              <a:rPr lang="cs-CZ" sz="1800" i="1" dirty="0"/>
              <a:t>, </a:t>
            </a:r>
            <a:r>
              <a:rPr lang="cs-CZ" sz="1800" b="1" i="1" dirty="0">
                <a:highlight>
                  <a:srgbClr val="FFFF00"/>
                </a:highlight>
              </a:rPr>
              <a:t>právo země, kde škoda vznikla</a:t>
            </a:r>
            <a:r>
              <a:rPr lang="cs-CZ" sz="1800" b="1" i="1" dirty="0"/>
              <a:t>, </a:t>
            </a:r>
            <a:r>
              <a:rPr lang="cs-CZ" sz="1800" b="1" i="1" u="sng" dirty="0"/>
              <a:t>bez ohledu na to, ve které zemi došlo ke skutečnosti, jež vedla ke vzniku škody, a bez ohledu na to, ve které zemi nebo kterých zemích se projevily nepřímé následky této skutečnosti.</a:t>
            </a:r>
          </a:p>
          <a:p>
            <a:pPr marL="0" indent="0">
              <a:buNone/>
            </a:pPr>
            <a:r>
              <a:rPr lang="cs-CZ" sz="1800" i="1" dirty="0"/>
              <a:t>2.   Mají-li však </a:t>
            </a:r>
            <a:r>
              <a:rPr lang="cs-CZ" sz="1800" b="1" i="1" dirty="0"/>
              <a:t>osoba, vůči které je vznášen nárok na náhradu škody</a:t>
            </a:r>
            <a:r>
              <a:rPr lang="cs-CZ" sz="1800" i="1" dirty="0"/>
              <a:t>, </a:t>
            </a:r>
            <a:r>
              <a:rPr lang="cs-CZ" sz="1800" b="1" i="1" dirty="0"/>
              <a:t>a poškozený </a:t>
            </a:r>
            <a:r>
              <a:rPr lang="cs-CZ" sz="1800" i="1" u="sng" dirty="0"/>
              <a:t>v okamžiku vzniku škody obvyklé bydliště ve stejné zemi, </a:t>
            </a:r>
            <a:r>
              <a:rPr lang="cs-CZ" sz="1800" b="1" i="1" dirty="0"/>
              <a:t>použije se právo této země</a:t>
            </a:r>
            <a:r>
              <a:rPr lang="cs-CZ" sz="1800" i="1" dirty="0"/>
              <a:t>.</a:t>
            </a:r>
          </a:p>
          <a:p>
            <a:pPr marL="0" indent="0">
              <a:buNone/>
            </a:pPr>
            <a:r>
              <a:rPr lang="cs-CZ" sz="1800" i="1" dirty="0"/>
              <a:t>3.   Vyplývá-li ze všech okolností případu, že je civilní delikt zjevně </a:t>
            </a:r>
            <a:r>
              <a:rPr lang="cs-CZ" sz="1800" b="1" i="1" dirty="0"/>
              <a:t>úžeji spojen s jinou zemí</a:t>
            </a:r>
            <a:r>
              <a:rPr lang="cs-CZ" sz="1800" i="1" dirty="0"/>
              <a:t>, než je země uvedená v odstavci 1 nebo 2, použije se právo této jiné země. Zjevně užší vztah k jiné zemi by mohl být založen zejména na již existujícím vztahu mezi stranami, jakým může být například smlouva, který úzce souvisí s daným civilním deliktem.</a:t>
            </a:r>
          </a:p>
          <a:p>
            <a:pPr marL="0" indent="0">
              <a:buNone/>
            </a:pPr>
            <a:r>
              <a:rPr lang="cs-CZ" sz="2400" b="1" i="1" dirty="0">
                <a:highlight>
                  <a:srgbClr val="FFFF00"/>
                </a:highlight>
              </a:rPr>
              <a:t>Hraniční určovatel = LEX LOCI DELICTI = MÍSTO ZPŮSOBENÍ PŘÍMÉ ŠKODY </a:t>
            </a:r>
          </a:p>
          <a:p>
            <a:pPr marL="0" indent="0">
              <a:buNone/>
            </a:pPr>
            <a:endParaRPr lang="cs-CZ" b="1" i="1" dirty="0">
              <a:highlight>
                <a:srgbClr val="FFFF00"/>
              </a:highlight>
            </a:endParaRPr>
          </a:p>
          <a:p>
            <a:pPr marL="0" indent="0">
              <a:buNone/>
            </a:pPr>
            <a:endParaRPr lang="cs-CZ" b="1" i="1" dirty="0">
              <a:highlight>
                <a:srgbClr val="FFFF00"/>
              </a:highlight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88E2D30-D7C5-FE6B-ACC4-F71FBB0C51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1477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BEDCA5C-E073-9F28-E8C4-54F05EF42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b="1" dirty="0"/>
              <a:t>NAŘÍZENÍ ŘÍM II – </a:t>
            </a:r>
            <a:r>
              <a:rPr lang="cs-CZ" sz="3200" b="1" dirty="0">
                <a:solidFill>
                  <a:srgbClr val="C00000"/>
                </a:solidFill>
              </a:rPr>
              <a:t>CIVILNÍ DELIKTY</a:t>
            </a:r>
            <a:br>
              <a:rPr lang="cs-CZ" sz="3200" b="1" dirty="0"/>
            </a:br>
            <a:r>
              <a:rPr lang="cs-CZ" sz="3200" b="1" dirty="0">
                <a:solidFill>
                  <a:srgbClr val="C00000"/>
                </a:solidFill>
              </a:rPr>
              <a:t>speciální pravidla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9B8B992-B14F-5FEC-58AF-3420CF7675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864311"/>
            <a:ext cx="10058400" cy="453648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sz="3200" dirty="0">
                <a:solidFill>
                  <a:srgbClr val="7030A0"/>
                </a:solidFill>
              </a:rPr>
              <a:t>Odpovědnost za škodu způsobenou vadou výrobku (čl. 5)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>
                <a:solidFill>
                  <a:srgbClr val="7030A0"/>
                </a:solidFill>
              </a:rPr>
              <a:t>Nekalá soutěž a jednání omezující volnou hospodářskou soutěž (čl. 6)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>
                <a:solidFill>
                  <a:srgbClr val="7030A0"/>
                </a:solidFill>
              </a:rPr>
              <a:t>Škoda na životním prostředí (čl. 7)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>
                <a:solidFill>
                  <a:srgbClr val="7030A0"/>
                </a:solidFill>
              </a:rPr>
              <a:t>Porušení práv duševního vlastnictví  (čl. 8)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3200" dirty="0">
                <a:solidFill>
                  <a:srgbClr val="7030A0"/>
                </a:solidFill>
              </a:rPr>
              <a:t>Protestní akce v kolektivním vyjednávání (čl. 9)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1800" dirty="0">
              <a:solidFill>
                <a:srgbClr val="7030A0"/>
              </a:solidFill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06D7E8D-286C-9996-1411-845130EDB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58985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893455-514D-CD8F-9BC2-F524C7D527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b="1" dirty="0"/>
              <a:t>NAŘÍZENÍ ŘÍM II – </a:t>
            </a:r>
            <a:r>
              <a:rPr lang="cs-CZ" sz="4000" b="1" dirty="0">
                <a:solidFill>
                  <a:srgbClr val="C00000"/>
                </a:solidFill>
              </a:rPr>
              <a:t>KVAZIDELIKTY</a:t>
            </a:r>
            <a:br>
              <a:rPr lang="cs-CZ" sz="4000" b="1" dirty="0"/>
            </a:br>
            <a:endParaRPr lang="cs-CZ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D759CAD-15E1-5143-4A3A-D369138E23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686757"/>
            <a:ext cx="10058400" cy="4714043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Ø"/>
            </a:pPr>
            <a:r>
              <a:rPr lang="cs-CZ" sz="2800" b="1" dirty="0">
                <a:solidFill>
                  <a:srgbClr val="7030A0"/>
                </a:solidFill>
              </a:rPr>
              <a:t>BEZDŮVODNÉ OBOHACENÍ </a:t>
            </a:r>
            <a:r>
              <a:rPr lang="cs-CZ" sz="2800" dirty="0">
                <a:solidFill>
                  <a:srgbClr val="7030A0"/>
                </a:solidFill>
              </a:rPr>
              <a:t>(čl. 10)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800" b="1" dirty="0">
                <a:solidFill>
                  <a:srgbClr val="7030A0"/>
                </a:solidFill>
              </a:rPr>
              <a:t>JEDNATELSTVÍ BEZ PŘÍKAZU </a:t>
            </a:r>
            <a:r>
              <a:rPr lang="cs-CZ" sz="2800" dirty="0">
                <a:solidFill>
                  <a:srgbClr val="7030A0"/>
                </a:solidFill>
              </a:rPr>
              <a:t>(čl. 11)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800" b="1" dirty="0">
                <a:solidFill>
                  <a:srgbClr val="7030A0"/>
                </a:solidFill>
              </a:rPr>
              <a:t>PŘEDSMLUVNÍ ODPOVĚDNOST </a:t>
            </a:r>
            <a:r>
              <a:rPr lang="cs-CZ" sz="2800" dirty="0">
                <a:solidFill>
                  <a:srgbClr val="7030A0"/>
                </a:solidFill>
              </a:rPr>
              <a:t>(čl. 12): jednání předcházející uzavření smlouvy:</a:t>
            </a:r>
            <a:r>
              <a:rPr lang="cs-CZ" sz="2800" dirty="0">
                <a:solidFill>
                  <a:srgbClr val="3488A0"/>
                </a:solidFill>
              </a:rPr>
              <a:t> </a:t>
            </a:r>
            <a:r>
              <a:rPr lang="cs-CZ" sz="2800" dirty="0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jednání které porušuje povinnost jednat v dobré víře, v souladu se zásadami poctivého obchodního styku nebo porušuje požadavek náležité péče – SDEU: </a:t>
            </a:r>
            <a:r>
              <a:rPr lang="cs-CZ" sz="2800" i="1" dirty="0" err="1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Forderie</a:t>
            </a:r>
            <a:r>
              <a:rPr lang="cs-CZ" sz="2800" i="1" dirty="0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800" i="1" dirty="0" err="1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Officine</a:t>
            </a:r>
            <a:r>
              <a:rPr lang="cs-CZ" sz="2800" i="1" dirty="0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800" i="1" dirty="0" err="1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Meccaniche</a:t>
            </a:r>
            <a:r>
              <a:rPr lang="cs-CZ" sz="2800" i="1" dirty="0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800" i="1" dirty="0" err="1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Tocconi</a:t>
            </a:r>
            <a:r>
              <a:rPr lang="cs-CZ" sz="2800" i="1" dirty="0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800" i="1" dirty="0" err="1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SpA</a:t>
            </a:r>
            <a:r>
              <a:rPr lang="cs-CZ" sz="2800" i="1" dirty="0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vs. Heinrich Wagner </a:t>
            </a:r>
            <a:r>
              <a:rPr lang="cs-CZ" sz="2800" i="1" dirty="0" err="1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Sinto</a:t>
            </a:r>
            <a:r>
              <a:rPr lang="cs-CZ" sz="2800" i="1" dirty="0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800" i="1" dirty="0" err="1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Maschinenfabrik</a:t>
            </a:r>
            <a:r>
              <a:rPr lang="cs-CZ" sz="2800" i="1" dirty="0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800" i="1" dirty="0" err="1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GmbH</a:t>
            </a:r>
            <a:r>
              <a:rPr lang="cs-CZ" sz="2800" i="1" dirty="0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(HWS</a:t>
            </a:r>
            <a:r>
              <a:rPr lang="cs-CZ" sz="2800" dirty="0">
                <a:solidFill>
                  <a:srgbClr val="3488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), C-334/00</a:t>
            </a:r>
            <a:endParaRPr lang="cs-CZ" sz="2800" dirty="0">
              <a:solidFill>
                <a:srgbClr val="3488A0"/>
              </a:solidFill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822033E-EA1C-B30F-79CB-145A0E500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7813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892776E-45D3-EBAB-95CE-A3C03E0AC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159573"/>
          </a:xfrm>
        </p:spPr>
        <p:txBody>
          <a:bodyPr/>
          <a:lstStyle/>
          <a:p>
            <a:r>
              <a:rPr lang="cs-CZ" sz="4000" b="1" dirty="0"/>
              <a:t>NAŘÍZENÍ ŘÍM II – </a:t>
            </a:r>
            <a:r>
              <a:rPr lang="cs-CZ" sz="4000" b="1" dirty="0">
                <a:solidFill>
                  <a:srgbClr val="C00000"/>
                </a:solidFill>
              </a:rPr>
              <a:t>volba práva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8044510-5763-7664-9CA5-BC87A19E2E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22832" y="1802167"/>
            <a:ext cx="10058400" cy="49643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Volba práva (čl. 14)</a:t>
            </a:r>
          </a:p>
          <a:p>
            <a:pPr marL="0" indent="0">
              <a:buNone/>
            </a:pPr>
            <a:r>
              <a:rPr lang="cs-CZ" sz="2000" b="1" dirty="0">
                <a:solidFill>
                  <a:srgbClr val="7030A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</a:t>
            </a:r>
            <a:r>
              <a:rPr lang="cs-CZ" sz="20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deliktní i kvazideliktní závazky</a:t>
            </a:r>
          </a:p>
          <a:p>
            <a:pPr marL="0" indent="0">
              <a:buNone/>
            </a:pPr>
            <a:r>
              <a:rPr lang="cs-CZ" sz="20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Volba práva vyloučena: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nekalá soutěž a jednání omezujícího volnou hospodářskou soutěž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porušení práv duševního vlastnictví </a:t>
            </a:r>
          </a:p>
          <a:p>
            <a:pPr marL="0" indent="0">
              <a:buNone/>
            </a:pPr>
            <a:r>
              <a:rPr lang="cs-CZ" sz="2000" b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Rozhodné</a:t>
            </a:r>
            <a:r>
              <a:rPr lang="cs-CZ" sz="20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000" b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právo může být omezeno: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imperativními normami </a:t>
            </a:r>
            <a:r>
              <a:rPr lang="cs-CZ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(čl. 16)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pravidly bezpečnosti a chování </a:t>
            </a:r>
            <a:r>
              <a:rPr lang="cs-CZ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(čl. 17) (</a:t>
            </a:r>
            <a:r>
              <a:rPr lang="cs-CZ" sz="20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safety</a:t>
            </a:r>
            <a:r>
              <a:rPr lang="cs-CZ" sz="2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0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rules</a:t>
            </a:r>
            <a:r>
              <a:rPr lang="cs-CZ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  - technické standardy výrobků, pravidla bezpečnosti práce, technické požadavky ve stavebnictví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výhradou veřejného pořádku </a:t>
            </a:r>
            <a:r>
              <a:rPr lang="cs-CZ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(čl. 26)</a:t>
            </a:r>
            <a:endParaRPr lang="cs-CZ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744505E-DB48-2C80-98D7-C8AA7469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898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7E25B4-7608-437A-BD12-8483942F09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MIMOSMLUVNÍ ZÁVAZKOVÉ VZTAHY</a:t>
            </a:r>
            <a:br>
              <a:rPr lang="cs-CZ" dirty="0"/>
            </a:br>
            <a:r>
              <a:rPr lang="cs-CZ" b="1" dirty="0"/>
              <a:t>mezinárodní smlouvy/ZMPS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5A8A03F-8D8E-2CBD-8A80-18938AF661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014194"/>
            <a:ext cx="10058400" cy="4288952"/>
          </a:xfrm>
        </p:spPr>
        <p:txBody>
          <a:bodyPr/>
          <a:lstStyle/>
          <a:p>
            <a:pPr marL="0" indent="0">
              <a:buNone/>
            </a:pPr>
            <a:r>
              <a:rPr lang="cs-CZ" sz="1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Mezinárodní smlouvy: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Haagská úmluva o právu použitelném pro dopravní nehody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Vídeňská úmluva o občanskoprávní odpovědnosti za jaderné škody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Mezinárodní úmluva o občanskoprávní odpovědnosti za škody způsobené znečištěním ropnými palivy</a:t>
            </a:r>
            <a:endParaRPr lang="cs-CZ" sz="1800" b="1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18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ZMPS:</a:t>
            </a:r>
            <a:r>
              <a:rPr lang="cs-CZ" sz="18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§ 101 - mimosmluvní závazkov</a:t>
            </a:r>
            <a:r>
              <a:rPr lang="cs-CZ" sz="1800" b="1" dirty="0">
                <a:latin typeface="Times New Roman" panose="02020603050405020304" pitchFamily="18" charset="0"/>
                <a:ea typeface="Calibri" panose="020F0502020204030204" pitchFamily="34" charset="0"/>
              </a:rPr>
              <a:t>é vztahy</a:t>
            </a: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vznikající z narušení soukromí a osobnostních práv včetně pomluvy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§ 90 – jednostranná právní jednání (pouze „zbytkově“, mimo Nařízení): </a:t>
            </a: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veřejná soutěž, veřejný příslib, slib odškodnění, oznámení banky o otevření akreditivu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0836AA3-A943-C732-A00D-74B4CC96B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66372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787CAD1-A479-3D6B-1121-64763E10F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919876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/>
              <a:t>PRÁVO DUŠEVNÍHO VLASTNICTVÍ</a:t>
            </a:r>
            <a:br>
              <a:rPr lang="cs-CZ" sz="3200" b="1" dirty="0"/>
            </a:br>
            <a:r>
              <a:rPr lang="cs-CZ" sz="2800" b="1" dirty="0">
                <a:solidFill>
                  <a:srgbClr val="C00000"/>
                </a:solidFill>
              </a:rPr>
              <a:t>MEZINÁRODNÍ SMLOUVY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B5926E8-487A-57F2-D6B0-E940F09B30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500326"/>
            <a:ext cx="10058400" cy="5220070"/>
          </a:xfrm>
        </p:spPr>
        <p:txBody>
          <a:bodyPr>
            <a:normAutofit fontScale="25000" lnSpcReduction="20000"/>
          </a:bodyPr>
          <a:lstStyle/>
          <a:p>
            <a:pPr marL="342900" marR="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6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Bernská úmluva o ochraně literárních a uměleckých děl </a:t>
            </a:r>
            <a:endParaRPr lang="cs-CZ" sz="6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6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Pařížská úmluva na ochranu průmyslového vlastnictví </a:t>
            </a:r>
            <a:endParaRPr lang="cs-CZ" sz="6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6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Ženevská všeobecná úmluva o autorském právu</a:t>
            </a:r>
            <a:endParaRPr lang="cs-CZ" sz="6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6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Madridská dohoda o mezinárodním zápisu ochranných známek</a:t>
            </a:r>
            <a:endParaRPr lang="cs-CZ" sz="6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6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Smlouva o patentové spolupráci</a:t>
            </a:r>
            <a:endParaRPr lang="cs-CZ" sz="6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6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Lisabonská dohoda na ochranu označení původu a o jejich mezinárodním zápisu</a:t>
            </a:r>
            <a:endParaRPr lang="cs-CZ" sz="6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6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Smlouva o známkovém právu</a:t>
            </a:r>
            <a:endParaRPr lang="cs-CZ" sz="6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6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Úmluva o ochraně výkonných umělců, výrobců zvukových záznamů a rozhlasových organizací</a:t>
            </a:r>
            <a:endParaRPr lang="cs-CZ" sz="6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6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Úmluva o ochraně výrobců zvukových záznamů proti nedovolenému rozmnožování jejich zvukových záznamů</a:t>
            </a:r>
            <a:endParaRPr lang="cs-CZ" sz="6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cs-CZ" sz="6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Dohoda o obchodních aspektech práv duševního vlastnictví (TRIPS)</a:t>
            </a:r>
            <a:endParaRPr lang="cs-CZ" sz="6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s-CZ" sz="64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Evropská patentová úmluva </a:t>
            </a:r>
            <a:endParaRPr lang="cs-CZ" sz="6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4EADCC4-A20F-AE5F-BFCD-031F1882B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12376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C62C353-6D07-ADEB-853A-82EE85007C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795589"/>
          </a:xfrm>
        </p:spPr>
        <p:txBody>
          <a:bodyPr>
            <a:normAutofit fontScale="90000"/>
          </a:bodyPr>
          <a:lstStyle/>
          <a:p>
            <a:pPr algn="ctr"/>
            <a:r>
              <a:rPr lang="cs-CZ" sz="3200" b="1" dirty="0"/>
              <a:t>PRÁVO DUŠEVNÍHO VLASTNICTVÍ</a:t>
            </a:r>
            <a:br>
              <a:rPr lang="cs-CZ" sz="3200" b="1" dirty="0"/>
            </a:br>
            <a:r>
              <a:rPr lang="cs-CZ" sz="3200" b="1" dirty="0">
                <a:solidFill>
                  <a:srgbClr val="C00000"/>
                </a:solidFill>
              </a:rPr>
              <a:t>NAŘÍZENÍ</a:t>
            </a:r>
            <a:endParaRPr lang="cs-CZ" sz="3200" dirty="0">
              <a:solidFill>
                <a:srgbClr val="C00000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9F9B68C-F1BA-05E4-4FDC-A36CC96BBF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40023"/>
            <a:ext cx="10058400" cy="4545367"/>
          </a:xfrm>
        </p:spPr>
        <p:txBody>
          <a:bodyPr>
            <a:normAutofit lnSpcReduction="10000"/>
          </a:bodyPr>
          <a:lstStyle/>
          <a:p>
            <a:pPr marL="342900" marR="0" lvl="0" indent="-342900" algn="just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s-CZ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Nařízení č. 207/2009 o ochranné známce společenství</a:t>
            </a:r>
            <a:endParaRPr lang="cs-CZ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s-CZ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Nařízení č. 6/2002 o průmyslových vzorech Společenství</a:t>
            </a:r>
            <a:endParaRPr lang="cs-CZ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s-CZ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Nařízení č. 1151/2012 o režimech jakosti zemědělských produktů a potravin</a:t>
            </a:r>
            <a:endParaRPr lang="cs-CZ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cs-CZ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Nařízení č. 1257/2012, kterým se provádí posílená spolupráce v oblasti vytvoření jednotné patentové ochrany </a:t>
            </a:r>
            <a:endParaRPr lang="cs-CZ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FEDD52E-D3E9-FDC4-09EE-5B2F9FE956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1456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A1FDB83-EACA-9658-48A2-959229BCD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690372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>
                <a:solidFill>
                  <a:srgbClr val="7030A0"/>
                </a:solidFill>
              </a:rPr>
              <a:t>PRÁVO DUŠEVNÍHO VLASTNICTVÍ</a:t>
            </a:r>
            <a:endParaRPr lang="cs-CZ" sz="3600" dirty="0">
              <a:solidFill>
                <a:srgbClr val="7030A0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6CB7E293-8A42-8FB8-87E5-8CD4BCB3DA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81596" y="1464816"/>
            <a:ext cx="10058400" cy="4750590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cs-C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§ 80 ZMPS</a:t>
            </a:r>
          </a:p>
          <a:p>
            <a:pPr marL="0" indent="0" algn="just">
              <a:buNone/>
            </a:pPr>
            <a:r>
              <a:rPr lang="cs-CZ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Práva duševního vlastnictví se řídí právním řádem státu, který tato práva přiznává a poskytuje jim ochranu</a:t>
            </a:r>
            <a:r>
              <a:rPr lang="cs-C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cs-C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cs-CZ" sz="3200" b="1" i="1" dirty="0">
                <a:solidFill>
                  <a:srgbClr val="C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LEX LOCI PROTECTIONIS</a:t>
            </a:r>
            <a:r>
              <a:rPr lang="cs-C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 algn="just">
              <a:buNone/>
            </a:pPr>
            <a:endParaRPr lang="cs-CZ" sz="32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3200" b="1" kern="1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nehmotný statek/předmět práv k duševnímu vlastnictví („duševní vlastnictví“)</a:t>
            </a:r>
          </a:p>
          <a:p>
            <a:pPr marL="0" indent="0" algn="just">
              <a:buNone/>
            </a:pPr>
            <a:endParaRPr lang="cs-CZ" sz="3200" b="1" kern="100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3200" b="1" kern="1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práva k duševnímu vlastnictví</a:t>
            </a:r>
            <a:r>
              <a:rPr lang="cs-CZ" sz="3200" kern="1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buNone/>
            </a:pPr>
            <a:endParaRPr lang="cs-CZ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cs-CZ" sz="20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4D90F2D-563C-4AB8-840C-585E54DEC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7362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F701A0-6216-9F4C-94D2-2C8A5601DB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733445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>
                <a:solidFill>
                  <a:srgbClr val="C00000"/>
                </a:solidFill>
              </a:rPr>
              <a:t>PRÁVO DUŠEVNÍHO VLASTNICTVÍ</a:t>
            </a:r>
            <a:endParaRPr lang="cs-CZ" sz="32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867C249-C901-2452-77B0-E0B38E2C60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518082"/>
            <a:ext cx="10058400" cy="488271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cs-CZ" sz="28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NEHMOTNÝ STATEK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800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statek, jehož podstatu tvoří konkrétní nehmotný duševní výtvor</a:t>
            </a:r>
            <a:r>
              <a:rPr lang="cs-CZ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(např. autorské dílo, vynález, technické řešení, vzhled výrobku)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800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nehmotná hodnota spojená s existencí člověka</a:t>
            </a:r>
            <a:r>
              <a:rPr lang="cs-CZ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(např. jméno, čest, pověst, podobizna) 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2800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nehmotný výsledek lidské činnosti</a:t>
            </a:r>
            <a:r>
              <a:rPr lang="cs-CZ" sz="28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(např. obchodní tajemství, ochranná známka, obchodní firma, zvukový/zvukově obrazový záznam)</a:t>
            </a:r>
          </a:p>
          <a:p>
            <a:pPr marL="0" indent="0">
              <a:buNone/>
            </a:pPr>
            <a:r>
              <a:rPr lang="cs-CZ" sz="2800" b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PRÁVA K DUŠEVNÍMU VLASTNICTVÍ </a:t>
            </a:r>
          </a:p>
          <a:p>
            <a:pPr marL="0" indent="0">
              <a:buNone/>
            </a:pPr>
            <a:r>
              <a:rPr lang="cs-CZ" sz="2800" b="1" dirty="0"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cs-CZ" sz="2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bsolutní povaha</a:t>
            </a:r>
          </a:p>
          <a:p>
            <a:pPr algn="just">
              <a:buFont typeface="Wingdings" panose="05000000000000000000" pitchFamily="2" charset="2"/>
              <a:buChar char="Ø"/>
            </a:pPr>
            <a:endParaRPr lang="cs-CZ" sz="2800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B2F76A0-3E26-3C53-068B-11CC8044EA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7631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B818312-133A-4F3E-9FA5-5FE61D84B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653546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>
                <a:solidFill>
                  <a:srgbClr val="C00000"/>
                </a:solidFill>
              </a:rPr>
              <a:t>PRÁVO DUŠEVNÍHO VLASTNICTVÍ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6400501-FF0D-B8F8-9E1C-C2F30ECAE3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715788"/>
            <a:ext cx="10058400" cy="430149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500" b="1" u="sng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HMOTNÉ vs NEHMOTNÉ STATKY </a:t>
            </a:r>
          </a:p>
          <a:p>
            <a:pPr marL="0" indent="0">
              <a:buNone/>
            </a:pPr>
            <a:r>
              <a:rPr lang="cs-CZ" sz="3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Rozdíly: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hraniční určovatelé </a:t>
            </a:r>
            <a:r>
              <a:rPr lang="cs-C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cs-CZ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e.g</a:t>
            </a:r>
            <a:r>
              <a:rPr lang="cs-C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cs-CZ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lex </a:t>
            </a:r>
            <a:r>
              <a:rPr lang="cs-CZ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rei</a:t>
            </a:r>
            <a:r>
              <a:rPr lang="cs-CZ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sitae</a:t>
            </a:r>
            <a:r>
              <a:rPr lang="cs-CZ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vs </a:t>
            </a:r>
            <a:r>
              <a:rPr lang="cs-CZ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lex loci </a:t>
            </a:r>
            <a:r>
              <a:rPr lang="cs-CZ" sz="36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protectionis</a:t>
            </a:r>
            <a:r>
              <a:rPr lang="cs-C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možnost převodu</a:t>
            </a:r>
            <a:r>
              <a:rPr lang="cs-C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cs-CZ" sz="3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nehmotné statky - osobnostní práva (nepřevoditelná)/majetková práva (licence)</a:t>
            </a:r>
          </a:p>
          <a:p>
            <a:pPr algn="just">
              <a:buFont typeface="Wingdings" panose="05000000000000000000" pitchFamily="2" charset="2"/>
              <a:buChar char="Ø"/>
            </a:pPr>
            <a:r>
              <a:rPr lang="cs-CZ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časoprostorová limitace</a:t>
            </a:r>
          </a:p>
          <a:p>
            <a:pPr>
              <a:buFont typeface="Wingdings" panose="05000000000000000000" pitchFamily="2" charset="2"/>
              <a:buChar char="Ø"/>
            </a:pPr>
            <a:endParaRPr lang="cs-CZ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sz="20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FAD0E0A-60AB-77DB-7E02-C72050E7B8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1861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0A2238-3131-7B77-33B7-C8B6F683D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600" b="1" dirty="0">
                <a:solidFill>
                  <a:srgbClr val="C00000"/>
                </a:solidFill>
              </a:rPr>
              <a:t>PRÁVO DUŠEVNÍHO VLASTNICTVÍ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F3BE3EA-E8A1-5B0D-2475-46E4FB022C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b="1" u="sng" dirty="0">
                <a:solidFill>
                  <a:srgbClr val="002060"/>
                </a:solidFill>
                <a:highlight>
                  <a:srgbClr val="FFFF00"/>
                </a:highlight>
              </a:rPr>
              <a:t>NEHMOTNÉ STATKY vs PRÁVA K NIM</a:t>
            </a:r>
          </a:p>
          <a:p>
            <a:pPr marL="0" indent="0">
              <a:buNone/>
            </a:pPr>
            <a:r>
              <a:rPr lang="cs-CZ" sz="4000" dirty="0">
                <a:solidFill>
                  <a:srgbClr val="C00000"/>
                </a:solidFill>
              </a:rPr>
              <a:t>Nehmotné statky </a:t>
            </a:r>
            <a:r>
              <a:rPr lang="cs-CZ" sz="4000" u="sng" dirty="0">
                <a:solidFill>
                  <a:srgbClr val="002060"/>
                </a:solidFill>
              </a:rPr>
              <a:t>nemají</a:t>
            </a:r>
            <a:r>
              <a:rPr lang="cs-CZ" sz="4000" dirty="0">
                <a:solidFill>
                  <a:srgbClr val="002060"/>
                </a:solidFill>
              </a:rPr>
              <a:t> </a:t>
            </a:r>
            <a:r>
              <a:rPr lang="cs-CZ" sz="4000" b="1" dirty="0">
                <a:solidFill>
                  <a:srgbClr val="002060"/>
                </a:solidFill>
              </a:rPr>
              <a:t>teritoriální povahu</a:t>
            </a:r>
          </a:p>
          <a:p>
            <a:pPr marL="0" indent="0">
              <a:buNone/>
            </a:pPr>
            <a:r>
              <a:rPr lang="cs-CZ" sz="4000" dirty="0">
                <a:solidFill>
                  <a:srgbClr val="C00000"/>
                </a:solidFill>
              </a:rPr>
              <a:t>Práva k nim </a:t>
            </a:r>
            <a:r>
              <a:rPr lang="cs-CZ" sz="4000" u="sng" dirty="0">
                <a:solidFill>
                  <a:srgbClr val="002060"/>
                </a:solidFill>
              </a:rPr>
              <a:t>mají</a:t>
            </a:r>
            <a:r>
              <a:rPr lang="cs-CZ" sz="4000" dirty="0">
                <a:solidFill>
                  <a:srgbClr val="002060"/>
                </a:solidFill>
              </a:rPr>
              <a:t> </a:t>
            </a:r>
            <a:r>
              <a:rPr lang="cs-CZ" sz="4000" b="1" dirty="0">
                <a:solidFill>
                  <a:srgbClr val="002060"/>
                </a:solidFill>
              </a:rPr>
              <a:t>teritoriální povahu</a:t>
            </a:r>
          </a:p>
          <a:p>
            <a:pPr marL="0" indent="0">
              <a:buNone/>
            </a:pPr>
            <a:endParaRPr lang="cs-CZ" sz="4000" dirty="0"/>
          </a:p>
          <a:p>
            <a:pPr marL="0" indent="0">
              <a:buNone/>
            </a:pPr>
            <a:endParaRPr lang="cs-CZ" sz="28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5D149C7-DA79-14F9-802E-AEA67F31F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19125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3A913BD-0610-2C32-1FEC-2204D1C8F6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937631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>
                <a:solidFill>
                  <a:srgbClr val="C00000"/>
                </a:solidFill>
              </a:rPr>
              <a:t>PRÁVO DUŠEVNÍHO VLASTNICTVÍ</a:t>
            </a:r>
            <a:endParaRPr lang="cs-CZ" sz="3600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9CF36C3-F592-BC15-6AB0-0A4F723BCB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580225"/>
            <a:ext cx="10058400" cy="463518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600" b="1" u="sng" dirty="0">
                <a:solidFill>
                  <a:srgbClr val="002060"/>
                </a:solidFill>
                <a:highlight>
                  <a:srgbClr val="FFFF00"/>
                </a:highlight>
              </a:rPr>
              <a:t>NEHMOTNÉ STATKY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cs-CZ" sz="3600" dirty="0"/>
              <a:t>TVŮRČÍ </a:t>
            </a:r>
            <a:r>
              <a:rPr lang="cs-CZ" sz="2000" dirty="0">
                <a:latin typeface="+mj-lt"/>
              </a:rPr>
              <a:t>(</a:t>
            </a:r>
            <a:r>
              <a:rPr lang="cs-CZ" sz="2000" dirty="0">
                <a:effectLst/>
                <a:latin typeface="+mj-lt"/>
                <a:ea typeface="Calibri" panose="020F0502020204030204" pitchFamily="34" charset="0"/>
              </a:rPr>
              <a:t>autorská díla, umělecké výkony, vynálezy, průmyslové vzory, technická řešení, odrůdy rostlin nebo topografie polovodičových výrobků) –</a:t>
            </a:r>
            <a:r>
              <a:rPr lang="cs-CZ" sz="2600" dirty="0">
                <a:effectLst/>
                <a:latin typeface="+mj-lt"/>
                <a:ea typeface="Calibri" panose="020F0502020204030204" pitchFamily="34" charset="0"/>
              </a:rPr>
              <a:t>NOVOST: 1. OBJEVY, 2. VYNÁLEZY, 3. AUTORSKÁ DÍLA</a:t>
            </a:r>
            <a:endParaRPr lang="cs-CZ" sz="2600" dirty="0">
              <a:latin typeface="+mj-lt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cs-CZ" sz="3600" dirty="0"/>
              <a:t>NETVŮRČÍ </a:t>
            </a:r>
            <a:r>
              <a:rPr lang="cs-CZ" sz="2000" dirty="0"/>
              <a:t>(</a:t>
            </a:r>
            <a:r>
              <a:rPr lang="cs-CZ" sz="2000" dirty="0">
                <a:effectLst/>
                <a:ea typeface="Calibri" panose="020F0502020204030204" pitchFamily="34" charset="0"/>
              </a:rPr>
              <a:t>obchodní jméno, obchodní firma, označení tvořící ochrannou známku, označení původu, zeměpisná označení, tradiční zaručené speciality, zvukové/</a:t>
            </a:r>
            <a:r>
              <a:rPr lang="cs-CZ" sz="2000" dirty="0" err="1">
                <a:effectLst/>
                <a:ea typeface="Calibri" panose="020F0502020204030204" pitchFamily="34" charset="0"/>
              </a:rPr>
              <a:t>zvukověobrazové</a:t>
            </a:r>
            <a:r>
              <a:rPr lang="cs-CZ" sz="2000" dirty="0">
                <a:effectLst/>
                <a:ea typeface="Calibri" panose="020F0502020204030204" pitchFamily="34" charset="0"/>
              </a:rPr>
              <a:t> záznamy, televizní/rozhlasové vysílání, databáze)</a:t>
            </a:r>
            <a:endParaRPr lang="cs-CZ" sz="2000" dirty="0"/>
          </a:p>
          <a:p>
            <a:pPr>
              <a:buFont typeface="Wingdings" panose="05000000000000000000" pitchFamily="2" charset="2"/>
              <a:buChar char="q"/>
            </a:pPr>
            <a:r>
              <a:rPr lang="cs-CZ" sz="3600" dirty="0"/>
              <a:t>DOMÉNOVÁ JMÉNA, OBCHODNÍ TAJEMSTVÍ, KNOW-HOW </a:t>
            </a:r>
            <a:r>
              <a:rPr lang="cs-CZ" sz="2200" dirty="0"/>
              <a:t>= CHRÁNĚNY PRÁVEM NEKALÉ SOUTĚŽE = JINÁ KOLIZNÍ PRAVIDLA NEŽ U PRÁV K DUŠEVNÍMU VLASTNICTVÍ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D896B18-6E2D-BEDF-B739-03B12E138B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0861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800356-C0A2-FC31-C967-82589DECB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724567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>
                <a:solidFill>
                  <a:srgbClr val="7030A0"/>
                </a:solidFill>
              </a:rPr>
              <a:t>PRÁVA K DUŠEVNÍMU VLASTNICTVÍ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D123930-6317-6E59-5A08-CE4BAE8A3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1390" y="1287261"/>
            <a:ext cx="10058400" cy="5344357"/>
          </a:xfrm>
        </p:spPr>
        <p:txBody>
          <a:bodyPr>
            <a:normAutofit fontScale="77500" lnSpcReduction="20000"/>
          </a:bodyPr>
          <a:lstStyle/>
          <a:p>
            <a:pPr marL="0" marR="0" indent="0" algn="just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  <a:buNone/>
            </a:pPr>
            <a:r>
              <a:rPr lang="cs-CZ" sz="2100" b="1" u="sng" kern="100" dirty="0"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I. Práva k nehmotným statkům v oblasti vědy a umění (kultury) </a:t>
            </a:r>
            <a:endParaRPr lang="cs-CZ" sz="2100" u="sng" kern="100" dirty="0">
              <a:effectLst/>
              <a:highlight>
                <a:srgbClr val="00FFFF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buAutoNum type="alphaLcParenR"/>
            </a:pPr>
            <a:r>
              <a:rPr lang="cs-CZ" sz="21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Práva k individuálním výsledkům tvůrčí činnosti </a:t>
            </a:r>
          </a:p>
          <a:p>
            <a:pPr algn="just">
              <a:lnSpc>
                <a:spcPct val="150000"/>
              </a:lnSpc>
            </a:pPr>
            <a:r>
              <a:rPr lang="cs-CZ" sz="21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práva autora k jeho dílu (§ 9 až 28 </a:t>
            </a:r>
            <a:r>
              <a:rPr lang="cs-CZ" sz="2100" kern="1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AutZ</a:t>
            </a:r>
            <a:r>
              <a:rPr lang="cs-CZ" sz="2100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</a:p>
          <a:p>
            <a:pPr algn="just">
              <a:lnSpc>
                <a:spcPct val="150000"/>
              </a:lnSpc>
            </a:pPr>
            <a:r>
              <a:rPr lang="cs-CZ" sz="2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práva </a:t>
            </a:r>
            <a:r>
              <a:rPr lang="cs-CZ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výkonného umělce k jeho uměleckému výkonu </a:t>
            </a:r>
            <a:r>
              <a:rPr lang="cs-CZ" sz="21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(§ 70 až 71 </a:t>
            </a:r>
            <a:r>
              <a:rPr lang="cs-CZ" sz="21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AutZ</a:t>
            </a:r>
            <a:r>
              <a:rPr lang="cs-CZ" sz="21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cs-CZ" sz="21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b) </a:t>
            </a:r>
            <a:r>
              <a:rPr lang="cs-CZ" sz="2100" b="1" kern="1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Práva k výsledkům netvůrčí povahy: práva výrobce zvukového záznamu</a:t>
            </a:r>
            <a:r>
              <a:rPr lang="cs-CZ" sz="21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21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(§ 76 </a:t>
            </a:r>
            <a:r>
              <a:rPr lang="cs-CZ" sz="2100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AutZ</a:t>
            </a:r>
            <a:r>
              <a:rPr lang="cs-CZ" sz="21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</a:p>
          <a:p>
            <a:pPr marL="0" marR="0" indent="0" algn="just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  <a:buNone/>
            </a:pPr>
            <a:r>
              <a:rPr lang="cs-CZ" sz="2100" b="1" u="sng" kern="100" dirty="0"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II. Práva k průmyslovému vlastnictví (práva průmyslová) </a:t>
            </a:r>
            <a:endParaRPr lang="cs-CZ" sz="2100" u="sng" kern="100" dirty="0">
              <a:highlight>
                <a:srgbClr val="00FFFF"/>
              </a:highlight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 algn="just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  <a:buAutoNum type="alphaLcParenR"/>
            </a:pPr>
            <a:r>
              <a:rPr lang="cs-CZ" sz="2100" b="1" kern="100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Průmyslová práva k výsledkům tvůrčí činnosti </a:t>
            </a:r>
            <a:r>
              <a:rPr lang="cs-CZ" sz="21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cs-CZ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práva k vynálezu, práva k technickému řešení, práva k průmyslovému vzoru,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práva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k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odrůdám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rostlin</a:t>
            </a:r>
            <a:r>
              <a:rPr lang="cs-CZ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práva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k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topografiím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polovodičových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výrobků</a:t>
            </a:r>
            <a:r>
              <a:rPr lang="cs-CZ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endParaRPr lang="cs-CZ" sz="2100" b="1" kern="1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  <a:buFont typeface="Garamond" pitchFamily="18" charset="0"/>
              <a:buAutoNum type="alphaLcParenR"/>
            </a:pPr>
            <a:r>
              <a:rPr lang="cs-CZ" sz="21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Průmyslová práva na označení </a:t>
            </a:r>
            <a:r>
              <a:rPr lang="cs-CZ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práva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k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nezapsanému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obchodnímu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jménu</a:t>
            </a:r>
            <a:r>
              <a:rPr lang="cs-CZ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práva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k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obchodní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firmě</a:t>
            </a:r>
            <a:r>
              <a:rPr lang="cs-CZ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práva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k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ochranné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známc</a:t>
            </a:r>
            <a:r>
              <a:rPr lang="cs-CZ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e,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kolektivní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práva</a:t>
            </a:r>
            <a:r>
              <a:rPr lang="en-GB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Garamond" panose="02020404030301010803" pitchFamily="18" charset="0"/>
              </a:rPr>
              <a:t> 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zeměpisným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označením</a:t>
            </a:r>
            <a:r>
              <a:rPr lang="cs-CZ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kolektivní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práva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k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označením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původu</a:t>
            </a:r>
            <a:r>
              <a:rPr lang="cs-CZ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kolektivní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práva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k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zaručeným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tradičním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specialitám</a:t>
            </a:r>
            <a:r>
              <a:rPr lang="cs-CZ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kolektivní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práva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ke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znaku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názvu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Červeného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kříže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a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Československého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červeného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kříže</a:t>
            </a:r>
            <a:r>
              <a:rPr lang="cs-CZ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kolektivní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práva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k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olympijským</a:t>
            </a:r>
            <a:r>
              <a:rPr lang="en-GB" sz="21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GB" sz="2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symbolům</a:t>
            </a:r>
            <a:r>
              <a:rPr lang="cs-CZ" sz="2100" dirty="0"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endParaRPr lang="cs-CZ" sz="2100" b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  <a:buFont typeface="Garamond" pitchFamily="18" charset="0"/>
              <a:buAutoNum type="alphaLcParenR"/>
            </a:pPr>
            <a:endParaRPr lang="cs-CZ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 algn="just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  <a:buAutoNum type="alphaLcParenR"/>
            </a:pPr>
            <a:endParaRPr lang="cs-CZ" sz="1800" b="1" kern="1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 algn="just">
              <a:lnSpc>
                <a:spcPct val="150000"/>
              </a:lnSpc>
              <a:spcBef>
                <a:spcPts val="1200"/>
              </a:spcBef>
              <a:spcAft>
                <a:spcPts val="800"/>
              </a:spcAft>
              <a:buAutoNum type="alphaLcParenR"/>
            </a:pP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8D8D31C-A8E2-4602-67CE-492F94CC6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67305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71B502E-A290-C017-EECB-716E8E013B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893243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>
                <a:solidFill>
                  <a:srgbClr val="7030A0"/>
                </a:solidFill>
              </a:rPr>
              <a:t>PRÁVA K DUŠEVNÍMU VLASTNICTVÍ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8BEC57-E95A-982F-B85F-218686358A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633491"/>
            <a:ext cx="10058400" cy="485608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u="sng" dirty="0">
                <a:highlight>
                  <a:srgbClr val="FFFF00"/>
                </a:highlight>
              </a:rPr>
              <a:t>PRÁVA OSOBNOSTNÍ vs PRÁVA MAJETKOVÁ</a:t>
            </a:r>
          </a:p>
          <a:p>
            <a:pPr marL="0" indent="0">
              <a:buNone/>
            </a:pPr>
            <a:r>
              <a:rPr lang="cs-CZ" sz="2400" b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Osobnostní práva: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nepodléhají promlčení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jsou nepřevoditelná a neděditelná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jejich nosi­teli mohou být toliko fyzické osoby</a:t>
            </a:r>
          </a:p>
          <a:p>
            <a:pPr marL="0" indent="0">
              <a:buNone/>
            </a:pPr>
            <a:r>
              <a:rPr lang="cs-CZ" sz="2400" b="1" u="sng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Majetková práva: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převoditelná a dědi­telná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jejich nositeli obecně mohou být jak fyzické, tak právnické osoby </a:t>
            </a:r>
          </a:p>
          <a:p>
            <a:pPr marL="0" indent="0">
              <a:buNone/>
            </a:pPr>
            <a:r>
              <a:rPr lang="cs-CZ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(s výjimkou majetkových práv autorských a majetkových práv výkonných umělců, jejichž nositeli mohou být pouze fyzické osoby – autor/výkonný umělec)</a:t>
            </a: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63EC47A-054E-4344-7FBA-1F6976B709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8148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B45CAE8-A1E1-1567-60DF-D41220FF1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742323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>
                <a:solidFill>
                  <a:srgbClr val="7030A0"/>
                </a:solidFill>
              </a:rPr>
              <a:t>PRÁVA K DUŠEVNÍMU VLASTNICTVÍ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86A8014-A030-BF80-4C9B-C6DDA4113C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571348"/>
            <a:ext cx="10058400" cy="507802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3200" b="1" u="sng" dirty="0">
                <a:solidFill>
                  <a:srgbClr val="C00000"/>
                </a:solidFill>
                <a:highlight>
                  <a:srgbClr val="FFFF00"/>
                </a:highlight>
              </a:rPr>
              <a:t>PRINCIP TERITORIALITY </a:t>
            </a:r>
          </a:p>
          <a:p>
            <a:pPr marL="0" indent="0" algn="just">
              <a:buNone/>
            </a:pPr>
            <a:r>
              <a:rPr lang="cs-CZ" sz="20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SDEU: </a:t>
            </a:r>
          </a:p>
          <a:p>
            <a:pPr marL="0" indent="0" algn="just">
              <a:buNone/>
            </a:pPr>
            <a:r>
              <a:rPr lang="cs-CZ" sz="20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Lagardère</a:t>
            </a:r>
            <a:r>
              <a:rPr lang="cs-CZ" sz="2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0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Active</a:t>
            </a:r>
            <a:r>
              <a:rPr lang="cs-CZ" sz="2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0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Broadcast</a:t>
            </a:r>
            <a:r>
              <a:rPr lang="cs-CZ" sz="2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v. </a:t>
            </a:r>
            <a:r>
              <a:rPr lang="cs-CZ" sz="20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Société</a:t>
            </a:r>
            <a:r>
              <a:rPr lang="cs-CZ" sz="2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0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pour</a:t>
            </a:r>
            <a:r>
              <a:rPr lang="cs-CZ" sz="2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la </a:t>
            </a:r>
            <a:r>
              <a:rPr lang="cs-CZ" sz="20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perception</a:t>
            </a:r>
            <a:r>
              <a:rPr lang="cs-CZ" sz="2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de la </a:t>
            </a:r>
            <a:r>
              <a:rPr lang="cs-CZ" sz="20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rémunération</a:t>
            </a:r>
            <a:r>
              <a:rPr lang="cs-CZ" sz="2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0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équita­ble</a:t>
            </a:r>
            <a:r>
              <a:rPr lang="cs-CZ" sz="2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(SPRE) a </a:t>
            </a:r>
            <a:r>
              <a:rPr lang="cs-CZ" sz="20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Gesellschaft</a:t>
            </a:r>
            <a:r>
              <a:rPr lang="cs-CZ" sz="2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0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zur</a:t>
            </a:r>
            <a:r>
              <a:rPr lang="cs-CZ" sz="2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0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Verwertung</a:t>
            </a:r>
            <a:r>
              <a:rPr lang="cs-CZ" sz="2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von </a:t>
            </a:r>
            <a:r>
              <a:rPr lang="cs-CZ" sz="20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Leistungsschutzrechten</a:t>
            </a:r>
            <a:r>
              <a:rPr lang="cs-CZ" sz="2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0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mbH</a:t>
            </a:r>
            <a:r>
              <a:rPr lang="cs-CZ" sz="20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(GVL), </a:t>
            </a:r>
            <a:r>
              <a:rPr lang="cs-CZ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C-192/04</a:t>
            </a:r>
          </a:p>
          <a:p>
            <a:pPr marL="0" indent="0" algn="just">
              <a:buNone/>
            </a:pPr>
            <a:r>
              <a:rPr lang="cs-CZ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Pouze </a:t>
            </a:r>
            <a:r>
              <a:rPr lang="cs-CZ" sz="2000" b="1" kern="1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právní řád daného státu, pro který se ochrana uplatňuje</a:t>
            </a:r>
            <a:r>
              <a:rPr lang="cs-CZ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tak </a:t>
            </a:r>
            <a:r>
              <a:rPr lang="cs-CZ" sz="2000" b="1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upravuje otázky</a:t>
            </a:r>
            <a:r>
              <a:rPr lang="cs-CZ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cs-CZ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kdo je nositelem práv,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cs-CZ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 jakých podmínek lze ochranu získat,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cs-CZ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jaký je rozsah ochrany,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cs-CZ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jak dlouho ochrana trvá,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cs-CZ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jaká je povaha práv, 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cs-CZ" sz="20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zda jde o práva převoditelná apod.</a:t>
            </a:r>
            <a:endParaRPr lang="cs-CZ" sz="20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cs-CZ" sz="2000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cs-CZ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cs-CZ" sz="2000" dirty="0">
              <a:solidFill>
                <a:srgbClr val="C00000"/>
              </a:solidFill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E1105E2-F673-1C4F-5793-257C577AF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04182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C6C68DF-0B28-CF76-4B27-8C935D083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4858" y="457200"/>
            <a:ext cx="10058400" cy="990897"/>
          </a:xfrm>
        </p:spPr>
        <p:txBody>
          <a:bodyPr/>
          <a:lstStyle/>
          <a:p>
            <a:r>
              <a:rPr lang="cs-CZ" dirty="0">
                <a:solidFill>
                  <a:srgbClr val="C00000"/>
                </a:solidFill>
              </a:rPr>
              <a:t>Licenční smlouvy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6545DCB-61C9-0643-8453-36C6FD214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535837"/>
            <a:ext cx="10058400" cy="5007006"/>
          </a:xfrm>
        </p:spPr>
        <p:txBody>
          <a:bodyPr>
            <a:normAutofit/>
          </a:bodyPr>
          <a:lstStyle/>
          <a:p>
            <a:pPr marL="457200" indent="-457200" algn="just">
              <a:buFont typeface="+mj-lt"/>
              <a:buAutoNum type="arabicParenR"/>
            </a:pPr>
            <a:r>
              <a:rPr lang="cs-CZ" sz="2400" b="1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Autorskoprávní licenční smlouva (</a:t>
            </a:r>
            <a:r>
              <a:rPr lang="cs-CZ" sz="2400" b="1" i="1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copyright </a:t>
            </a:r>
            <a:r>
              <a:rPr lang="cs-CZ" sz="2400" b="1" i="1" u="sng" kern="1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contract</a:t>
            </a:r>
            <a:r>
              <a:rPr lang="cs-CZ" sz="2400" b="1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endParaRPr lang="cs-CZ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arenR"/>
            </a:pPr>
            <a:r>
              <a:rPr lang="cs-CZ" sz="2400" b="1" u="sng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Licenční smlouva nakladatelská </a:t>
            </a:r>
            <a:endParaRPr lang="cs-CZ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arenR"/>
            </a:pPr>
            <a:r>
              <a:rPr lang="cs-CZ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Typy licenčních smluv v oblasti práv souvisejících s právem autorským: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cs-CZ" sz="22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Smlouvy o mezinárodní filmové produkci</a:t>
            </a:r>
            <a:r>
              <a:rPr lang="cs-CZ" sz="22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cs-CZ" sz="22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international</a:t>
            </a:r>
            <a:r>
              <a:rPr lang="cs-CZ" sz="2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film </a:t>
            </a:r>
            <a:r>
              <a:rPr lang="cs-CZ" sz="22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production</a:t>
            </a:r>
            <a:r>
              <a:rPr lang="cs-CZ" sz="2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2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contracts</a:t>
            </a:r>
            <a:r>
              <a:rPr lang="cs-CZ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endParaRPr lang="cs-CZ" sz="2200" b="1" u="sng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cs-CZ" sz="22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Smlouvy mezi</a:t>
            </a:r>
            <a:r>
              <a:rPr lang="cs-CZ" sz="22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2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producentem a herci, režisérem a dalšími osobami</a:t>
            </a:r>
            <a:r>
              <a:rPr lang="cs-CZ" sz="22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cs-CZ" sz="22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které se podílejí na tvorbě filmu </a:t>
            </a:r>
            <a:r>
              <a:rPr lang="cs-CZ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(smlouvy individuální pracovní (podle čl. 8 nařízení Řím I) nebo smlouvy o poskyt­nutí služeb/ smlouvy o dílo </a:t>
            </a:r>
            <a:r>
              <a:rPr lang="cs-CZ" sz="2200" kern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(podle čl. 4 odst. 1 nařízení Řím I))</a:t>
            </a:r>
          </a:p>
          <a:p>
            <a:pPr lvl="1" algn="just">
              <a:buFont typeface="Wingdings" panose="05000000000000000000" pitchFamily="2" charset="2"/>
              <a:buChar char="ü"/>
            </a:pPr>
            <a:r>
              <a:rPr lang="cs-CZ" sz="2200" b="1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Smlouvy o mezinárodní filmové distribuci</a:t>
            </a:r>
            <a:r>
              <a:rPr lang="cs-CZ" sz="2200" dirty="0">
                <a:solidFill>
                  <a:srgbClr val="7030A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2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</a:t>
            </a:r>
            <a:r>
              <a:rPr lang="cs-CZ" sz="22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international</a:t>
            </a:r>
            <a:r>
              <a:rPr lang="cs-CZ" sz="2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film </a:t>
            </a:r>
            <a:r>
              <a:rPr lang="cs-CZ" sz="22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distribution</a:t>
            </a:r>
            <a:r>
              <a:rPr lang="cs-CZ" sz="22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200" i="1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con­tracts</a:t>
            </a:r>
            <a:r>
              <a:rPr lang="cs-CZ" sz="2200" i="1" dirty="0"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endParaRPr lang="cs-CZ" sz="22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0645D1-A156-DE04-1857-284D11391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66186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96E1DC6-B454-C8BA-9A4C-F174F3A5C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cs-CZ" sz="2800" b="1" kern="100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KOLIZNÍ ASPEKTY MIMOSMLUVNÍCH ZÁVAZKOVÝCH VZTAHŮ V OBLASTI PRÁV K DUŠEVNÍMU VLASTNICTVÍ DLE NAŘÍZENÍ ŘÍM II </a:t>
            </a:r>
            <a:br>
              <a:rPr lang="cs-CZ" sz="2800" kern="100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A5D9F2B-86B3-6999-2794-E692CD8B21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014194"/>
            <a:ext cx="10058400" cy="3938550"/>
          </a:xfrm>
        </p:spPr>
        <p:txBody>
          <a:bodyPr/>
          <a:lstStyle/>
          <a:p>
            <a:pPr marL="0" indent="0">
              <a:buNone/>
            </a:pPr>
            <a:r>
              <a:rPr lang="cs-CZ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čl. 8 nařízení Řím II </a:t>
            </a:r>
            <a:r>
              <a:rPr lang="cs-CZ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cs-CZ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kolizní normy pro určení práva rozhodného pro porušení práv k duševnímu vlastnictví </a:t>
            </a:r>
          </a:p>
          <a:p>
            <a:pPr marL="0" indent="0" algn="just">
              <a:buNone/>
            </a:pPr>
            <a:r>
              <a:rPr lang="cs-CZ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vychází z principu </a:t>
            </a:r>
            <a:r>
              <a:rPr lang="cs-CZ" sz="2400" b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teritoriality</a:t>
            </a:r>
            <a:r>
              <a:rPr lang="cs-CZ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cs-CZ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cs-CZ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„</a:t>
            </a:r>
            <a:r>
              <a:rPr lang="cs-CZ" sz="24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rozhodným právem </a:t>
            </a:r>
            <a:r>
              <a:rPr lang="cs-CZ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pro mimosmluvní závazkové vztahy, které vznikají z porušení práva duševního vlastnic­tví, je </a:t>
            </a:r>
            <a:r>
              <a:rPr lang="cs-CZ" sz="2400" b="1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právo země, pro kterou je uplatňována ochrana těchto práv</a:t>
            </a:r>
            <a:r>
              <a:rPr lang="cs-CZ" sz="2400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.“</a:t>
            </a:r>
          </a:p>
          <a:p>
            <a:pPr marL="0" indent="0" algn="just">
              <a:buNone/>
            </a:pPr>
            <a:r>
              <a:rPr lang="cs-CZ" sz="2800" b="1" kern="1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porušení práv k duševnímu vlastnictví se posuzuje podle právního řádu určeného na základě práva státu ochrany (</a:t>
            </a:r>
            <a:r>
              <a:rPr lang="cs-CZ" sz="2800" b="1" i="1" kern="1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lex loci </a:t>
            </a:r>
            <a:r>
              <a:rPr lang="cs-CZ" sz="2800" b="1" i="1" kern="100" dirty="0" err="1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protectionis</a:t>
            </a:r>
            <a:r>
              <a:rPr lang="cs-CZ" sz="2800" b="1" kern="10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cs-CZ" sz="2800" kern="100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cs-CZ" sz="2400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AD68A78-4808-DCFB-858B-3F9A614A75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3B2AC929-901E-466E-BE68-07E756E2CD9A}" type="datetime1">
              <a:rPr lang="cs-CZ" smtClean="0"/>
              <a:t>11.11.2024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47945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8689_TF78438558" id="{AA281ABA-03DA-437C-8D75-29E1E8C7EFDD}" vid="{4E1E5E86-B9E6-4CB7-B9C7-D05656AD29D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{CC31B292-48A4-484C-B82D-CAABEF91B216}tf78438558_win32</Template>
  <TotalTime>286</TotalTime>
  <Words>3803</Words>
  <Application>Microsoft Office PowerPoint</Application>
  <PresentationFormat>Širokoúhlá obrazovka</PresentationFormat>
  <Paragraphs>318</Paragraphs>
  <Slides>34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41" baseType="lpstr">
      <vt:lpstr>Calibri</vt:lpstr>
      <vt:lpstr>Century Gothic</vt:lpstr>
      <vt:lpstr>Garamond</vt:lpstr>
      <vt:lpstr>Symbol</vt:lpstr>
      <vt:lpstr>Times New Roman</vt:lpstr>
      <vt:lpstr>Wingdings</vt:lpstr>
      <vt:lpstr>SavonVTI</vt:lpstr>
      <vt:lpstr>ZÁVAZKOVÉ PRÁVO PRÁVO DUŠEVNÍHO VLASTNICTVÍ</vt:lpstr>
      <vt:lpstr>ZÁVAZKOVÉ PRÁVO – KOLIZNÍ  ÚPRAVA</vt:lpstr>
      <vt:lpstr>ZÁVAZKOVÉ PRÁVO</vt:lpstr>
      <vt:lpstr>ZÁVAZKOVÉ PRÁVO – KOLIZNÍ  ÚPRAVA</vt:lpstr>
      <vt:lpstr>PŘÍMÁ ÚPRAVA SMLUVNÍCH ZÁVAZKOVÝCH VZTAHŮ – MEZINÁRODNÍ SMLOUVY</vt:lpstr>
      <vt:lpstr>KOLIZNÍ ÚPRAVA SMLUVNÍCH ZÁVAZKOVÝCH VZTAHŮ – MEZINÁRODNÍ SMLOUVY</vt:lpstr>
      <vt:lpstr>KOLIZNÍ ÚPRAVA MIMOSMLUVNÍCH ZÁVAZKOVÝCH VZTAHŮ</vt:lpstr>
      <vt:lpstr>NAŘÍZENÍ ŘÍM I</vt:lpstr>
      <vt:lpstr>NAŘÍZENÍ ŘÍM I – PRAVIDLA PRO URČENÍ ROZHODNÉHO PRÁVA </vt:lpstr>
      <vt:lpstr>NAŘÍZENÍ ŘÍM I – PRAVIDLA PRO URČENÍ ROZHODNÉHO PRÁVA </vt:lpstr>
      <vt:lpstr>NAŘÍZENÍ ŘÍM I – OBECNÉ PRAVIDLO PRO URČENÍ ROZHODNÉHO PRÁVA </vt:lpstr>
      <vt:lpstr>NAŘÍZENÍ ŘÍM I – SPECIÁLNÍ PRAVIDLA PRO URČENÍ ROZHODNÉHO PRÁVA </vt:lpstr>
      <vt:lpstr>NAŘÍZENÍ ŘÍM I – SPECIÁLNÍ PRAVIDLA PRO URČENÍ ROZHODNÉHO PRÁVA </vt:lpstr>
      <vt:lpstr>NAŘÍZENÍ ŘÍM I – SPECIÁLNÍ PRAVIDLA PRO URČENÍ ROZHODNÉHO PRÁVA </vt:lpstr>
      <vt:lpstr>NAŘÍZENÍ ŘÍM I – SPECIÁLNÍ PRAVIDLA PRO URČENÍ ROZHODNÉHO PRÁVA </vt:lpstr>
      <vt:lpstr>MIMOSMLUVNÍ ZÁVAZKOVÉ VZTAHY</vt:lpstr>
      <vt:lpstr>NAŘÍZENÍ ŘÍM II - Pravidla pro určení rozhodného práva </vt:lpstr>
      <vt:lpstr>NAŘÍZENÍ ŘÍM II – CIVILNÍ DELIKTY obecné pravidlo</vt:lpstr>
      <vt:lpstr>NAŘÍZENÍ ŘÍM II – CIVILNÍ DELIKTY speciální pravidla</vt:lpstr>
      <vt:lpstr>NAŘÍZENÍ ŘÍM II – KVAZIDELIKTY </vt:lpstr>
      <vt:lpstr>NAŘÍZENÍ ŘÍM II – volba práva</vt:lpstr>
      <vt:lpstr>MIMOSMLUVNÍ ZÁVAZKOVÉ VZTAHY mezinárodní smlouvy/ZMPS</vt:lpstr>
      <vt:lpstr>PRÁVO DUŠEVNÍHO VLASTNICTVÍ MEZINÁRODNÍ SMLOUVY </vt:lpstr>
      <vt:lpstr>PRÁVO DUŠEVNÍHO VLASTNICTVÍ NAŘÍZENÍ</vt:lpstr>
      <vt:lpstr>PRÁVO DUŠEVNÍHO VLASTNICTVÍ</vt:lpstr>
      <vt:lpstr>PRÁVO DUŠEVNÍHO VLASTNICTVÍ</vt:lpstr>
      <vt:lpstr>PRÁVO DUŠEVNÍHO VLASTNICTVÍ</vt:lpstr>
      <vt:lpstr>PRÁVO DUŠEVNÍHO VLASTNICTVÍ</vt:lpstr>
      <vt:lpstr>PRÁVO DUŠEVNÍHO VLASTNICTVÍ</vt:lpstr>
      <vt:lpstr>PRÁVA K DUŠEVNÍMU VLASTNICTVÍ</vt:lpstr>
      <vt:lpstr>PRÁVA K DUŠEVNÍMU VLASTNICTVÍ</vt:lpstr>
      <vt:lpstr>PRÁVA K DUŠEVNÍMU VLASTNICTVÍ</vt:lpstr>
      <vt:lpstr>Licenční smlouvy </vt:lpstr>
      <vt:lpstr>KOLIZNÍ ASPEKTY MIMOSMLUVNÍCH ZÁVAZKOVÝCH VZTAHŮ V OBLASTI PRÁV K DUŠEVNÍMU VLASTNICTVÍ DLE NAŘÍZENÍ ŘÍM II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PC</dc:creator>
  <cp:lastModifiedBy>PC</cp:lastModifiedBy>
  <cp:revision>14</cp:revision>
  <dcterms:created xsi:type="dcterms:W3CDTF">2024-10-12T17:37:25Z</dcterms:created>
  <dcterms:modified xsi:type="dcterms:W3CDTF">2024-11-11T15:00:30Z</dcterms:modified>
</cp:coreProperties>
</file>