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4" r:id="rId1"/>
    <p:sldMasterId id="2147483699" r:id="rId2"/>
    <p:sldMasterId id="2147483651" r:id="rId3"/>
  </p:sldMasterIdLst>
  <p:notesMasterIdLst>
    <p:notesMasterId r:id="rId25"/>
  </p:notesMasterIdLst>
  <p:sldIdLst>
    <p:sldId id="256" r:id="rId4"/>
    <p:sldId id="292" r:id="rId5"/>
    <p:sldId id="293" r:id="rId6"/>
    <p:sldId id="294" r:id="rId7"/>
    <p:sldId id="295" r:id="rId8"/>
    <p:sldId id="296" r:id="rId9"/>
    <p:sldId id="297" r:id="rId10"/>
    <p:sldId id="298" r:id="rId11"/>
    <p:sldId id="299" r:id="rId12"/>
    <p:sldId id="300" r:id="rId13"/>
    <p:sldId id="301" r:id="rId14"/>
    <p:sldId id="302" r:id="rId15"/>
    <p:sldId id="303" r:id="rId16"/>
    <p:sldId id="304" r:id="rId17"/>
    <p:sldId id="305" r:id="rId18"/>
    <p:sldId id="306" r:id="rId19"/>
    <p:sldId id="307" r:id="rId20"/>
    <p:sldId id="287" r:id="rId21"/>
    <p:sldId id="268" r:id="rId22"/>
    <p:sldId id="308" r:id="rId23"/>
    <p:sldId id="270" r:id="rId2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6426"/>
    <a:srgbClr val="3C67AE"/>
    <a:srgbClr val="3760A0"/>
    <a:srgbClr val="8F6313"/>
    <a:srgbClr val="AA833E"/>
    <a:srgbClr val="A73E3B"/>
    <a:srgbClr val="00458E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18399" autoAdjust="0"/>
    <p:restoredTop sz="94643" autoAdjust="0"/>
  </p:normalViewPr>
  <p:slideViewPr>
    <p:cSldViewPr>
      <p:cViewPr>
        <p:scale>
          <a:sx n="70" d="100"/>
          <a:sy n="70" d="100"/>
        </p:scale>
        <p:origin x="-900" y="-1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41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34037CE-7AF0-4CAC-9BE4-B9886CF9564A}" type="datetimeFigureOut">
              <a:rPr lang="cs-CZ"/>
              <a:pPr>
                <a:defRPr/>
              </a:pPr>
              <a:t>10.10.2011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2CAB543-9D19-4AF4-923B-9CEDEE7739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Master" Target="../slideMasters/slideMaster3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Master" Target="../slideMasters/slideMaster3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Master" Target="../slideMasters/slideMaster3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Master" Target="../slideMasters/slideMaster3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Master" Target="../slideMasters/slideMaster3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Master" Target="../slideMasters/slideMaster3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Master" Target="../slideMasters/slideMaster3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Master" Target="../slideMasters/slideMaster3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Master" Target="../slideMasters/slideMaster3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Master" Target="../slideMasters/slideMaster3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Master" Target="../slideMasters/slideMaster3.xml"/></Relationships>
</file>

<file path=ppt/slideLayouts/_rels/slideLayout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ulka - nadpis + pod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371710" y="2919410"/>
            <a:ext cx="6029340" cy="1009656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rgbClr val="00458E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376472" y="4857760"/>
            <a:ext cx="6400800" cy="1571636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300"/>
              </a:spcBef>
              <a:buNone/>
              <a:defRPr sz="1800">
                <a:solidFill>
                  <a:srgbClr val="00458E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>
          <a:xfrm>
            <a:off x="6248400" y="6572250"/>
            <a:ext cx="2895600" cy="285750"/>
          </a:xfrm>
          <a:prstGeom prst="rect">
            <a:avLst/>
          </a:prstGeom>
        </p:spPr>
        <p:txBody>
          <a:bodyPr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BA Group - představ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376517" y="4857760"/>
            <a:ext cx="6400800" cy="1571636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300"/>
              </a:spcBef>
              <a:buNone/>
              <a:defRPr sz="1800">
                <a:solidFill>
                  <a:srgbClr val="00458E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>
          <a:xfrm>
            <a:off x="6248400" y="6572250"/>
            <a:ext cx="2895600" cy="285750"/>
          </a:xfrm>
          <a:prstGeom prst="rect">
            <a:avLst/>
          </a:prstGeom>
        </p:spPr>
        <p:txBody>
          <a:bodyPr anchor="ctr"/>
          <a:lstStyle>
            <a:lvl1pPr algn="r">
              <a:defRPr sz="1100">
                <a:solidFill>
                  <a:schemeClr val="bg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drážkový sezn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720000" indent="-288000">
              <a:spcBef>
                <a:spcPts val="300"/>
              </a:spcBef>
              <a:buFont typeface="Wingdings" pitchFamily="2" charset="2"/>
              <a:buChar char="§"/>
              <a:defRPr sz="1800">
                <a:latin typeface="Arial" pitchFamily="34" charset="0"/>
                <a:cs typeface="Arial" pitchFamily="34" charset="0"/>
              </a:defRPr>
            </a:lvl1pPr>
            <a:lvl2pPr marL="1152000" indent="-288000">
              <a:spcBef>
                <a:spcPts val="300"/>
              </a:spcBef>
              <a:buFont typeface="Wingdings" pitchFamily="2" charset="2"/>
              <a:buChar char="§"/>
              <a:defRPr sz="1800">
                <a:latin typeface="Arial" pitchFamily="34" charset="0"/>
                <a:cs typeface="Arial" pitchFamily="34" charset="0"/>
              </a:defRPr>
            </a:lvl2pPr>
            <a:lvl3pPr marL="1584000" indent="-288000">
              <a:spcBef>
                <a:spcPts val="300"/>
              </a:spcBef>
              <a:buFont typeface="Wingdings" pitchFamily="2" charset="2"/>
              <a:buChar char="§"/>
              <a:defRPr sz="1800">
                <a:latin typeface="Arial" pitchFamily="34" charset="0"/>
                <a:cs typeface="Arial" pitchFamily="34" charset="0"/>
              </a:defRPr>
            </a:lvl3pPr>
            <a:lvl4pPr marL="2016000" indent="-288000">
              <a:spcBef>
                <a:spcPts val="300"/>
              </a:spcBef>
              <a:buFont typeface="Wingdings" pitchFamily="2" charset="2"/>
              <a:buChar char="§"/>
              <a:defRPr sz="1800">
                <a:latin typeface="Arial" pitchFamily="34" charset="0"/>
                <a:cs typeface="Arial" pitchFamily="34" charset="0"/>
              </a:defRPr>
            </a:lvl4pPr>
            <a:lvl5pPr marL="2448000" indent="-288000">
              <a:spcBef>
                <a:spcPts val="300"/>
              </a:spcBef>
              <a:buFont typeface="Wingdings" pitchFamily="2" charset="2"/>
              <a:buChar char="§"/>
              <a:defRPr sz="1800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585EDD-4044-45F3-AD81-A6B5EB00DD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ouz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2DE32-9248-4944-826C-86F40A9715B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že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anka_cela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625" y="723900"/>
            <a:ext cx="23622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1213C-65FB-4356-B0A8-E554A5483E3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mu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albrecht.jpg"/>
          <p:cNvPicPr>
            <a:picLocks noChangeAspect="1"/>
          </p:cNvPicPr>
          <p:nvPr userDrawn="1"/>
        </p:nvPicPr>
        <p:blipFill>
          <a:blip r:embed="rId2" cstate="print"/>
          <a:srcRect r="2991"/>
          <a:stretch>
            <a:fillRect/>
          </a:stretch>
        </p:blipFill>
        <p:spPr bwMode="auto">
          <a:xfrm>
            <a:off x="-31750" y="661988"/>
            <a:ext cx="2317750" cy="592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D2333-3A83-40F8-A1BA-D51A8583D82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dív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albrecht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1850"/>
            <a:ext cx="2286000" cy="560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050880-E289-4C76-92D7-9F00C26D318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ok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 descr="glob3.jpg"/>
          <p:cNvPicPr>
            <a:picLocks noChangeAspect="1"/>
          </p:cNvPicPr>
          <p:nvPr userDrawn="1"/>
        </p:nvPicPr>
        <p:blipFill>
          <a:blip r:embed="rId2" cstate="print"/>
          <a:srcRect r="3024"/>
          <a:stretch>
            <a:fillRect/>
          </a:stretch>
        </p:blipFill>
        <p:spPr bwMode="auto">
          <a:xfrm>
            <a:off x="-4763" y="847725"/>
            <a:ext cx="2290763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1C1CF-D397-4D2B-8BAF-270195283FB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globu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 descr="glob3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6200" y="723900"/>
            <a:ext cx="2360613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12" name="Zástupný symbol pro obsah 2"/>
          <p:cNvSpPr>
            <a:spLocks noGrp="1"/>
          </p:cNvSpPr>
          <p:nvPr>
            <p:ph idx="1"/>
          </p:nvPr>
        </p:nvSpPr>
        <p:spPr>
          <a:xfrm>
            <a:off x="2500313" y="857250"/>
            <a:ext cx="6443662" cy="5357813"/>
          </a:xfrm>
        </p:spPr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E029A-055A-4080-A4B3-D5855CF2B95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gra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8200"/>
            <a:ext cx="2286000" cy="561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3C4A92-1456-460C-A23E-5F12FA7D891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tagclo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8200"/>
            <a:ext cx="2286000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 userDrawn="1"/>
        </p:nvSpPr>
        <p:spPr>
          <a:xfrm>
            <a:off x="0" y="857250"/>
            <a:ext cx="2357438" cy="55864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spcAft>
                <a:spcPts val="1000"/>
              </a:spcAft>
              <a:defRPr/>
            </a:pPr>
            <a:r>
              <a:rPr lang="cs-CZ" sz="1600" u="sng" dirty="0" err="1">
                <a:solidFill>
                  <a:srgbClr val="3C67AE"/>
                </a:solidFill>
              </a:rPr>
              <a:t>off</a:t>
            </a:r>
            <a:r>
              <a:rPr lang="cs-CZ" sz="1600" u="sng" dirty="0">
                <a:solidFill>
                  <a:srgbClr val="3C67AE"/>
                </a:solidFill>
              </a:rPr>
              <a:t>-</a:t>
            </a:r>
            <a:r>
              <a:rPr lang="cs-CZ" sz="1600" u="sng" dirty="0" err="1">
                <a:solidFill>
                  <a:srgbClr val="3C67AE"/>
                </a:solidFill>
              </a:rPr>
              <a:t>shore</a:t>
            </a:r>
            <a:r>
              <a:rPr lang="cs-CZ" sz="1600" dirty="0">
                <a:solidFill>
                  <a:srgbClr val="3C67AE"/>
                </a:solidFill>
              </a:rPr>
              <a:t>  </a:t>
            </a:r>
            <a:r>
              <a:rPr lang="cs-CZ" u="sng" dirty="0">
                <a:solidFill>
                  <a:srgbClr val="3C67AE"/>
                </a:solidFill>
              </a:rPr>
              <a:t>outsourcing</a:t>
            </a:r>
          </a:p>
          <a:p>
            <a:pPr>
              <a:spcAft>
                <a:spcPts val="1200"/>
              </a:spcAft>
              <a:defRPr/>
            </a:pPr>
            <a:r>
              <a:rPr lang="cs-CZ" sz="1500" u="sng" dirty="0">
                <a:solidFill>
                  <a:srgbClr val="3C67AE"/>
                </a:solidFill>
              </a:rPr>
              <a:t>údržba</a:t>
            </a:r>
            <a:r>
              <a:rPr lang="cs-CZ" sz="1600" dirty="0">
                <a:solidFill>
                  <a:srgbClr val="3C67AE"/>
                </a:solidFill>
              </a:rPr>
              <a:t>  </a:t>
            </a:r>
            <a:r>
              <a:rPr lang="cs-CZ" sz="1700" u="sng" dirty="0">
                <a:solidFill>
                  <a:srgbClr val="3C67AE"/>
                </a:solidFill>
              </a:rPr>
              <a:t>vývoj software</a:t>
            </a:r>
          </a:p>
          <a:p>
            <a:pPr>
              <a:spcAft>
                <a:spcPts val="800"/>
              </a:spcAft>
              <a:defRPr/>
            </a:pPr>
            <a:r>
              <a:rPr lang="cs-CZ" sz="1650" u="sng" dirty="0">
                <a:solidFill>
                  <a:srgbClr val="3C67AE"/>
                </a:solidFill>
              </a:rPr>
              <a:t>podpora 24/7</a:t>
            </a:r>
            <a:r>
              <a:rPr lang="cs-CZ" sz="1650" dirty="0">
                <a:solidFill>
                  <a:srgbClr val="3C67AE"/>
                </a:solidFill>
              </a:rPr>
              <a:t>  </a:t>
            </a:r>
            <a:r>
              <a:rPr lang="cs-CZ" sz="1300" u="sng" dirty="0" err="1">
                <a:solidFill>
                  <a:srgbClr val="3C67AE"/>
                </a:solidFill>
              </a:rPr>
              <a:t>near</a:t>
            </a:r>
            <a:r>
              <a:rPr lang="cs-CZ" sz="1300" u="sng" dirty="0">
                <a:solidFill>
                  <a:srgbClr val="3C67AE"/>
                </a:solidFill>
              </a:rPr>
              <a:t>-</a:t>
            </a:r>
            <a:r>
              <a:rPr lang="cs-CZ" sz="1300" u="sng" dirty="0" err="1">
                <a:solidFill>
                  <a:srgbClr val="3C67AE"/>
                </a:solidFill>
              </a:rPr>
              <a:t>shore</a:t>
            </a:r>
            <a:endParaRPr lang="cs-CZ" sz="1300" u="sng" dirty="0">
              <a:solidFill>
                <a:srgbClr val="3C67AE"/>
              </a:solidFill>
            </a:endParaRPr>
          </a:p>
          <a:p>
            <a:pPr algn="ctr">
              <a:spcAft>
                <a:spcPts val="800"/>
              </a:spcAft>
              <a:defRPr/>
            </a:pPr>
            <a:r>
              <a:rPr lang="cs-CZ" sz="2400" u="sng" dirty="0">
                <a:solidFill>
                  <a:srgbClr val="3C67AE"/>
                </a:solidFill>
              </a:rPr>
              <a:t>e-business</a:t>
            </a:r>
          </a:p>
          <a:p>
            <a:pPr>
              <a:spcAft>
                <a:spcPts val="900"/>
              </a:spcAft>
              <a:defRPr/>
            </a:pPr>
            <a:r>
              <a:rPr lang="cs-CZ" sz="1900" u="sng" dirty="0" err="1">
                <a:solidFill>
                  <a:srgbClr val="3C67AE"/>
                </a:solidFill>
              </a:rPr>
              <a:t>off</a:t>
            </a:r>
            <a:r>
              <a:rPr lang="cs-CZ" sz="1900" u="sng" dirty="0">
                <a:solidFill>
                  <a:srgbClr val="3C67AE"/>
                </a:solidFill>
              </a:rPr>
              <a:t>-</a:t>
            </a:r>
            <a:r>
              <a:rPr lang="cs-CZ" sz="1900" u="sng" dirty="0" err="1">
                <a:solidFill>
                  <a:srgbClr val="3C67AE"/>
                </a:solidFill>
              </a:rPr>
              <a:t>shore</a:t>
            </a:r>
            <a:r>
              <a:rPr lang="cs-CZ" dirty="0">
                <a:solidFill>
                  <a:srgbClr val="3C67AE"/>
                </a:solidFill>
              </a:rPr>
              <a:t>  </a:t>
            </a:r>
            <a:r>
              <a:rPr lang="cs-CZ" sz="1600" u="sng" dirty="0">
                <a:solidFill>
                  <a:srgbClr val="3C67AE"/>
                </a:solidFill>
              </a:rPr>
              <a:t>outsourcing</a:t>
            </a:r>
          </a:p>
          <a:p>
            <a:pPr>
              <a:spcAft>
                <a:spcPts val="1000"/>
              </a:spcAft>
              <a:defRPr/>
            </a:pPr>
            <a:r>
              <a:rPr lang="cs-CZ" sz="1600" u="sng" dirty="0">
                <a:solidFill>
                  <a:srgbClr val="3C67AE"/>
                </a:solidFill>
              </a:rPr>
              <a:t>on-</a:t>
            </a:r>
            <a:r>
              <a:rPr lang="cs-CZ" sz="1600" u="sng" dirty="0" err="1">
                <a:solidFill>
                  <a:srgbClr val="3C67AE"/>
                </a:solidFill>
              </a:rPr>
              <a:t>shore</a:t>
            </a:r>
            <a:r>
              <a:rPr lang="cs-CZ" sz="1600" dirty="0">
                <a:solidFill>
                  <a:srgbClr val="3C67AE"/>
                </a:solidFill>
              </a:rPr>
              <a:t>   </a:t>
            </a:r>
            <a:r>
              <a:rPr lang="cs-CZ" sz="2000" u="sng" dirty="0">
                <a:solidFill>
                  <a:srgbClr val="3C67AE"/>
                </a:solidFill>
              </a:rPr>
              <a:t>distribuce</a:t>
            </a:r>
          </a:p>
          <a:p>
            <a:pPr>
              <a:spcAft>
                <a:spcPts val="800"/>
              </a:spcAft>
              <a:defRPr/>
            </a:pPr>
            <a:r>
              <a:rPr lang="cs-CZ" sz="1700" u="sng" dirty="0">
                <a:solidFill>
                  <a:srgbClr val="3C67AE"/>
                </a:solidFill>
              </a:rPr>
              <a:t>vývoj software</a:t>
            </a:r>
            <a:r>
              <a:rPr lang="cs-CZ" sz="1700" dirty="0">
                <a:solidFill>
                  <a:srgbClr val="3C67AE"/>
                </a:solidFill>
              </a:rPr>
              <a:t>  </a:t>
            </a:r>
            <a:r>
              <a:rPr lang="cs-CZ" sz="1500" u="sng" dirty="0">
                <a:solidFill>
                  <a:srgbClr val="3C67AE"/>
                </a:solidFill>
              </a:rPr>
              <a:t>údržba</a:t>
            </a:r>
          </a:p>
          <a:p>
            <a:pPr>
              <a:spcAft>
                <a:spcPts val="600"/>
              </a:spcAft>
              <a:defRPr/>
            </a:pPr>
            <a:r>
              <a:rPr lang="cs-CZ" sz="1600" u="sng" dirty="0" err="1">
                <a:solidFill>
                  <a:srgbClr val="3C67AE"/>
                </a:solidFill>
              </a:rPr>
              <a:t>near</a:t>
            </a:r>
            <a:r>
              <a:rPr lang="cs-CZ" sz="1600" u="sng" dirty="0">
                <a:solidFill>
                  <a:srgbClr val="3C67AE"/>
                </a:solidFill>
              </a:rPr>
              <a:t>-</a:t>
            </a:r>
            <a:r>
              <a:rPr lang="cs-CZ" sz="1600" u="sng" dirty="0" err="1">
                <a:solidFill>
                  <a:srgbClr val="3C67AE"/>
                </a:solidFill>
              </a:rPr>
              <a:t>shore</a:t>
            </a:r>
            <a:r>
              <a:rPr lang="cs-CZ" sz="1600" dirty="0">
                <a:solidFill>
                  <a:srgbClr val="3C67AE"/>
                </a:solidFill>
              </a:rPr>
              <a:t>  </a:t>
            </a:r>
            <a:r>
              <a:rPr lang="cs-CZ" sz="2000" u="sng" dirty="0" err="1">
                <a:solidFill>
                  <a:srgbClr val="3C67AE"/>
                </a:solidFill>
              </a:rPr>
              <a:t>off</a:t>
            </a:r>
            <a:r>
              <a:rPr lang="cs-CZ" sz="2000" u="sng" dirty="0">
                <a:solidFill>
                  <a:srgbClr val="3C67AE"/>
                </a:solidFill>
              </a:rPr>
              <a:t>-</a:t>
            </a:r>
            <a:r>
              <a:rPr lang="cs-CZ" sz="2000" u="sng" dirty="0" err="1">
                <a:solidFill>
                  <a:srgbClr val="3C67AE"/>
                </a:solidFill>
              </a:rPr>
              <a:t>shore</a:t>
            </a:r>
            <a:endParaRPr lang="cs-CZ" sz="2000" u="sng" dirty="0">
              <a:solidFill>
                <a:srgbClr val="3C67AE"/>
              </a:solidFill>
            </a:endParaRPr>
          </a:p>
          <a:p>
            <a:pPr algn="ctr">
              <a:spcAft>
                <a:spcPts val="1200"/>
              </a:spcAft>
              <a:defRPr/>
            </a:pPr>
            <a:r>
              <a:rPr lang="cs-CZ" sz="2200" u="sng" dirty="0">
                <a:solidFill>
                  <a:srgbClr val="3C67AE"/>
                </a:solidFill>
              </a:rPr>
              <a:t>outsourcing</a:t>
            </a:r>
          </a:p>
          <a:p>
            <a:pPr>
              <a:spcAft>
                <a:spcPts val="600"/>
              </a:spcAft>
              <a:defRPr/>
            </a:pPr>
            <a:r>
              <a:rPr lang="cs-CZ" sz="1300" u="sng" dirty="0">
                <a:solidFill>
                  <a:srgbClr val="3C67AE"/>
                </a:solidFill>
              </a:rPr>
              <a:t>podpora 24/7</a:t>
            </a:r>
            <a:r>
              <a:rPr lang="cs-CZ" sz="1300" dirty="0">
                <a:solidFill>
                  <a:srgbClr val="3C67AE"/>
                </a:solidFill>
              </a:rPr>
              <a:t>  </a:t>
            </a:r>
            <a:r>
              <a:rPr lang="cs-CZ" sz="1600" u="sng" dirty="0">
                <a:solidFill>
                  <a:srgbClr val="3C67AE"/>
                </a:solidFill>
              </a:rPr>
              <a:t>e-business</a:t>
            </a:r>
          </a:p>
          <a:p>
            <a:pPr algn="ctr">
              <a:spcAft>
                <a:spcPts val="800"/>
              </a:spcAft>
              <a:defRPr/>
            </a:pPr>
            <a:r>
              <a:rPr lang="cs-CZ" sz="2000" u="sng" dirty="0">
                <a:solidFill>
                  <a:srgbClr val="3C67AE"/>
                </a:solidFill>
              </a:rPr>
              <a:t>migrace</a:t>
            </a:r>
            <a:r>
              <a:rPr lang="cs-CZ" sz="2000" dirty="0">
                <a:solidFill>
                  <a:srgbClr val="3C67AE"/>
                </a:solidFill>
              </a:rPr>
              <a:t>  </a:t>
            </a:r>
            <a:r>
              <a:rPr lang="cs-CZ" sz="1600" u="sng" dirty="0" err="1">
                <a:solidFill>
                  <a:srgbClr val="3C67AE"/>
                </a:solidFill>
              </a:rPr>
              <a:t>near</a:t>
            </a:r>
            <a:r>
              <a:rPr lang="cs-CZ" sz="1600" u="sng" dirty="0">
                <a:solidFill>
                  <a:srgbClr val="3C67AE"/>
                </a:solidFill>
              </a:rPr>
              <a:t>-</a:t>
            </a:r>
            <a:r>
              <a:rPr lang="cs-CZ" sz="1600" u="sng" dirty="0" err="1">
                <a:solidFill>
                  <a:srgbClr val="3C67AE"/>
                </a:solidFill>
              </a:rPr>
              <a:t>shore</a:t>
            </a:r>
            <a:endParaRPr lang="cs-CZ" sz="1600" u="sng" dirty="0">
              <a:solidFill>
                <a:srgbClr val="3C67AE"/>
              </a:solidFill>
            </a:endParaRPr>
          </a:p>
          <a:p>
            <a:pPr>
              <a:spcAft>
                <a:spcPts val="800"/>
              </a:spcAft>
              <a:defRPr/>
            </a:pPr>
            <a:r>
              <a:rPr lang="cs-CZ" sz="1700" u="sng" dirty="0">
                <a:solidFill>
                  <a:srgbClr val="3C67AE"/>
                </a:solidFill>
              </a:rPr>
              <a:t>distribuce</a:t>
            </a:r>
            <a:r>
              <a:rPr lang="cs-CZ" sz="1700" dirty="0">
                <a:solidFill>
                  <a:srgbClr val="3C67AE"/>
                </a:solidFill>
              </a:rPr>
              <a:t>  </a:t>
            </a:r>
            <a:r>
              <a:rPr lang="cs-CZ" sz="1700" u="sng" dirty="0">
                <a:solidFill>
                  <a:srgbClr val="3C67AE"/>
                </a:solidFill>
              </a:rPr>
              <a:t>on-</a:t>
            </a:r>
            <a:r>
              <a:rPr lang="cs-CZ" sz="1700" u="sng" dirty="0" err="1">
                <a:solidFill>
                  <a:srgbClr val="3C67AE"/>
                </a:solidFill>
              </a:rPr>
              <a:t>shore</a:t>
            </a:r>
            <a:endParaRPr lang="cs-CZ" sz="1700" u="sng" dirty="0">
              <a:solidFill>
                <a:srgbClr val="3C67AE"/>
              </a:solidFill>
            </a:endParaRPr>
          </a:p>
          <a:p>
            <a:pPr algn="ctr">
              <a:spcAft>
                <a:spcPts val="600"/>
              </a:spcAft>
              <a:defRPr/>
            </a:pPr>
            <a:r>
              <a:rPr lang="cs-CZ" sz="1700" u="sng" dirty="0">
                <a:solidFill>
                  <a:srgbClr val="3C67AE"/>
                </a:solidFill>
              </a:rPr>
              <a:t>vývoj </a:t>
            </a:r>
            <a:r>
              <a:rPr lang="cs-CZ" sz="2000" u="sng" dirty="0">
                <a:solidFill>
                  <a:srgbClr val="3C67AE"/>
                </a:solidFill>
              </a:rPr>
              <a:t>software</a:t>
            </a:r>
          </a:p>
          <a:p>
            <a:pPr>
              <a:defRPr/>
            </a:pPr>
            <a:r>
              <a:rPr lang="cs-CZ" sz="1400" u="sng" dirty="0">
                <a:solidFill>
                  <a:srgbClr val="3C67AE"/>
                </a:solidFill>
              </a:rPr>
              <a:t>údržba  </a:t>
            </a:r>
            <a:r>
              <a:rPr lang="cs-CZ" u="sng" dirty="0">
                <a:solidFill>
                  <a:srgbClr val="3C67AE"/>
                </a:solidFill>
              </a:rPr>
              <a:t>IT konzultace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E99E3-E38D-4518-8F4E-9ABC8E38440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tagcloud 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8200"/>
            <a:ext cx="2286000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 userDrawn="1"/>
        </p:nvSpPr>
        <p:spPr>
          <a:xfrm>
            <a:off x="0" y="847725"/>
            <a:ext cx="2357438" cy="54864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spcAft>
                <a:spcPts val="1000"/>
              </a:spcAft>
              <a:defRPr/>
            </a:pPr>
            <a:r>
              <a:rPr lang="cs-CZ" sz="1600" u="sng" dirty="0" err="1">
                <a:solidFill>
                  <a:srgbClr val="3C67AE"/>
                </a:solidFill>
              </a:rPr>
              <a:t>off</a:t>
            </a:r>
            <a:r>
              <a:rPr lang="cs-CZ" sz="1600" u="sng" dirty="0">
                <a:solidFill>
                  <a:srgbClr val="3C67AE"/>
                </a:solidFill>
              </a:rPr>
              <a:t>-</a:t>
            </a:r>
            <a:r>
              <a:rPr lang="cs-CZ" sz="1600" u="sng" dirty="0" err="1">
                <a:solidFill>
                  <a:srgbClr val="3C67AE"/>
                </a:solidFill>
              </a:rPr>
              <a:t>shore</a:t>
            </a:r>
            <a:r>
              <a:rPr lang="cs-CZ" sz="1600" dirty="0">
                <a:solidFill>
                  <a:srgbClr val="3C67AE"/>
                </a:solidFill>
              </a:rPr>
              <a:t>  </a:t>
            </a:r>
            <a:r>
              <a:rPr lang="cs-CZ" u="sng" dirty="0">
                <a:solidFill>
                  <a:srgbClr val="3C67AE"/>
                </a:solidFill>
              </a:rPr>
              <a:t>outsourcing</a:t>
            </a:r>
          </a:p>
          <a:p>
            <a:pPr>
              <a:spcAft>
                <a:spcPts val="1200"/>
              </a:spcAft>
              <a:defRPr/>
            </a:pPr>
            <a:r>
              <a:rPr lang="cs-CZ" sz="1650" u="sng" dirty="0">
                <a:solidFill>
                  <a:srgbClr val="3C67AE"/>
                </a:solidFill>
              </a:rPr>
              <a:t>software </a:t>
            </a:r>
            <a:r>
              <a:rPr lang="cs-CZ" sz="1650" u="sng" dirty="0" err="1">
                <a:solidFill>
                  <a:srgbClr val="3C67AE"/>
                </a:solidFill>
              </a:rPr>
              <a:t>development</a:t>
            </a:r>
            <a:endParaRPr lang="cs-CZ" sz="1650" u="sng" dirty="0">
              <a:solidFill>
                <a:srgbClr val="3C67AE"/>
              </a:solidFill>
            </a:endParaRPr>
          </a:p>
          <a:p>
            <a:pPr>
              <a:spcAft>
                <a:spcPts val="800"/>
              </a:spcAft>
              <a:defRPr/>
            </a:pPr>
            <a:r>
              <a:rPr lang="cs-CZ" sz="1650" u="sng" dirty="0">
                <a:solidFill>
                  <a:srgbClr val="3C67AE"/>
                </a:solidFill>
              </a:rPr>
              <a:t>support 24/7</a:t>
            </a:r>
            <a:r>
              <a:rPr lang="cs-CZ" sz="1650" dirty="0">
                <a:solidFill>
                  <a:srgbClr val="3C67AE"/>
                </a:solidFill>
              </a:rPr>
              <a:t>  </a:t>
            </a:r>
            <a:r>
              <a:rPr lang="cs-CZ" sz="1300" u="sng" dirty="0" err="1">
                <a:solidFill>
                  <a:srgbClr val="3C67AE"/>
                </a:solidFill>
              </a:rPr>
              <a:t>near</a:t>
            </a:r>
            <a:r>
              <a:rPr lang="cs-CZ" sz="1300" u="sng" dirty="0">
                <a:solidFill>
                  <a:srgbClr val="3C67AE"/>
                </a:solidFill>
              </a:rPr>
              <a:t>-</a:t>
            </a:r>
            <a:r>
              <a:rPr lang="cs-CZ" sz="1300" u="sng" dirty="0" err="1">
                <a:solidFill>
                  <a:srgbClr val="3C67AE"/>
                </a:solidFill>
              </a:rPr>
              <a:t>shore</a:t>
            </a:r>
            <a:endParaRPr lang="cs-CZ" sz="1300" u="sng" dirty="0">
              <a:solidFill>
                <a:srgbClr val="3C67AE"/>
              </a:solidFill>
            </a:endParaRPr>
          </a:p>
          <a:p>
            <a:pPr algn="ctr">
              <a:spcAft>
                <a:spcPts val="800"/>
              </a:spcAft>
              <a:defRPr/>
            </a:pPr>
            <a:r>
              <a:rPr lang="cs-CZ" sz="2400" u="sng" dirty="0">
                <a:solidFill>
                  <a:srgbClr val="3C67AE"/>
                </a:solidFill>
              </a:rPr>
              <a:t>e-business</a:t>
            </a:r>
          </a:p>
          <a:p>
            <a:pPr>
              <a:spcAft>
                <a:spcPts val="900"/>
              </a:spcAft>
              <a:defRPr/>
            </a:pPr>
            <a:r>
              <a:rPr lang="cs-CZ" sz="1900" u="sng" dirty="0" err="1">
                <a:solidFill>
                  <a:srgbClr val="3C67AE"/>
                </a:solidFill>
              </a:rPr>
              <a:t>off</a:t>
            </a:r>
            <a:r>
              <a:rPr lang="cs-CZ" sz="1900" u="sng" dirty="0">
                <a:solidFill>
                  <a:srgbClr val="3C67AE"/>
                </a:solidFill>
              </a:rPr>
              <a:t>-</a:t>
            </a:r>
            <a:r>
              <a:rPr lang="cs-CZ" sz="1900" u="sng" dirty="0" err="1">
                <a:solidFill>
                  <a:srgbClr val="3C67AE"/>
                </a:solidFill>
              </a:rPr>
              <a:t>shore</a:t>
            </a:r>
            <a:r>
              <a:rPr lang="cs-CZ" dirty="0">
                <a:solidFill>
                  <a:srgbClr val="3C67AE"/>
                </a:solidFill>
              </a:rPr>
              <a:t>  </a:t>
            </a:r>
            <a:r>
              <a:rPr lang="cs-CZ" sz="1600" u="sng" dirty="0">
                <a:solidFill>
                  <a:srgbClr val="3C67AE"/>
                </a:solidFill>
              </a:rPr>
              <a:t>outsourcing</a:t>
            </a:r>
          </a:p>
          <a:p>
            <a:pPr>
              <a:spcAft>
                <a:spcPts val="1000"/>
              </a:spcAft>
              <a:defRPr/>
            </a:pPr>
            <a:r>
              <a:rPr lang="cs-CZ" sz="1600" u="sng" dirty="0">
                <a:solidFill>
                  <a:srgbClr val="3C67AE"/>
                </a:solidFill>
              </a:rPr>
              <a:t>on-</a:t>
            </a:r>
            <a:r>
              <a:rPr lang="cs-CZ" sz="1600" u="sng" dirty="0" err="1">
                <a:solidFill>
                  <a:srgbClr val="3C67AE"/>
                </a:solidFill>
              </a:rPr>
              <a:t>shore</a:t>
            </a:r>
            <a:r>
              <a:rPr lang="cs-CZ" sz="1600" dirty="0">
                <a:solidFill>
                  <a:srgbClr val="3C67AE"/>
                </a:solidFill>
              </a:rPr>
              <a:t>   </a:t>
            </a:r>
            <a:r>
              <a:rPr lang="cs-CZ" sz="1900" u="sng" dirty="0" err="1">
                <a:solidFill>
                  <a:srgbClr val="3C67AE"/>
                </a:solidFill>
              </a:rPr>
              <a:t>distribution</a:t>
            </a:r>
            <a:endParaRPr lang="cs-CZ" sz="1900" u="sng" dirty="0">
              <a:solidFill>
                <a:srgbClr val="3C67AE"/>
              </a:solidFill>
            </a:endParaRPr>
          </a:p>
          <a:p>
            <a:pPr algn="ctr">
              <a:spcAft>
                <a:spcPts val="800"/>
              </a:spcAft>
              <a:defRPr/>
            </a:pPr>
            <a:r>
              <a:rPr lang="cs-CZ" u="sng" dirty="0" err="1">
                <a:solidFill>
                  <a:srgbClr val="3C67AE"/>
                </a:solidFill>
              </a:rPr>
              <a:t>maintenance</a:t>
            </a:r>
            <a:endParaRPr lang="cs-CZ" u="sng" dirty="0">
              <a:solidFill>
                <a:srgbClr val="3C67AE"/>
              </a:solidFill>
            </a:endParaRPr>
          </a:p>
          <a:p>
            <a:pPr>
              <a:spcAft>
                <a:spcPts val="600"/>
              </a:spcAft>
              <a:defRPr/>
            </a:pPr>
            <a:r>
              <a:rPr lang="cs-CZ" sz="1600" u="sng" dirty="0" err="1">
                <a:solidFill>
                  <a:srgbClr val="3C67AE"/>
                </a:solidFill>
              </a:rPr>
              <a:t>near</a:t>
            </a:r>
            <a:r>
              <a:rPr lang="cs-CZ" sz="1600" u="sng" dirty="0">
                <a:solidFill>
                  <a:srgbClr val="3C67AE"/>
                </a:solidFill>
              </a:rPr>
              <a:t>-</a:t>
            </a:r>
            <a:r>
              <a:rPr lang="cs-CZ" sz="1600" u="sng" dirty="0" err="1">
                <a:solidFill>
                  <a:srgbClr val="3C67AE"/>
                </a:solidFill>
              </a:rPr>
              <a:t>shore</a:t>
            </a:r>
            <a:r>
              <a:rPr lang="cs-CZ" sz="1600" dirty="0">
                <a:solidFill>
                  <a:srgbClr val="3C67AE"/>
                </a:solidFill>
              </a:rPr>
              <a:t>  </a:t>
            </a:r>
            <a:r>
              <a:rPr lang="cs-CZ" sz="2000" u="sng" dirty="0" err="1">
                <a:solidFill>
                  <a:srgbClr val="3C67AE"/>
                </a:solidFill>
              </a:rPr>
              <a:t>off</a:t>
            </a:r>
            <a:r>
              <a:rPr lang="cs-CZ" sz="2000" u="sng" dirty="0">
                <a:solidFill>
                  <a:srgbClr val="3C67AE"/>
                </a:solidFill>
              </a:rPr>
              <a:t>-</a:t>
            </a:r>
            <a:r>
              <a:rPr lang="cs-CZ" sz="2000" u="sng" dirty="0" err="1">
                <a:solidFill>
                  <a:srgbClr val="3C67AE"/>
                </a:solidFill>
              </a:rPr>
              <a:t>shore</a:t>
            </a:r>
            <a:endParaRPr lang="cs-CZ" sz="2000" u="sng" dirty="0">
              <a:solidFill>
                <a:srgbClr val="3C67AE"/>
              </a:solidFill>
            </a:endParaRPr>
          </a:p>
          <a:p>
            <a:pPr algn="ctr">
              <a:spcAft>
                <a:spcPts val="1200"/>
              </a:spcAft>
              <a:defRPr/>
            </a:pPr>
            <a:r>
              <a:rPr lang="cs-CZ" sz="2200" u="sng" dirty="0">
                <a:solidFill>
                  <a:srgbClr val="3C67AE"/>
                </a:solidFill>
              </a:rPr>
              <a:t>outsourcing</a:t>
            </a:r>
          </a:p>
          <a:p>
            <a:pPr>
              <a:spcAft>
                <a:spcPts val="600"/>
              </a:spcAft>
              <a:defRPr/>
            </a:pPr>
            <a:r>
              <a:rPr lang="cs-CZ" sz="1300" u="sng" dirty="0">
                <a:solidFill>
                  <a:srgbClr val="3C67AE"/>
                </a:solidFill>
              </a:rPr>
              <a:t>support 24/7</a:t>
            </a:r>
            <a:r>
              <a:rPr lang="cs-CZ" sz="1300" dirty="0">
                <a:solidFill>
                  <a:srgbClr val="3C67AE"/>
                </a:solidFill>
              </a:rPr>
              <a:t>  </a:t>
            </a:r>
            <a:r>
              <a:rPr lang="cs-CZ" sz="1600" u="sng" dirty="0">
                <a:solidFill>
                  <a:srgbClr val="3C67AE"/>
                </a:solidFill>
              </a:rPr>
              <a:t>e-business</a:t>
            </a:r>
          </a:p>
          <a:p>
            <a:pPr>
              <a:spcAft>
                <a:spcPts val="600"/>
              </a:spcAft>
              <a:defRPr/>
            </a:pPr>
            <a:r>
              <a:rPr lang="cs-CZ" u="sng" dirty="0" err="1">
                <a:solidFill>
                  <a:srgbClr val="3C67AE"/>
                </a:solidFill>
              </a:rPr>
              <a:t>migration</a:t>
            </a:r>
            <a:r>
              <a:rPr lang="cs-CZ" dirty="0">
                <a:solidFill>
                  <a:srgbClr val="3C67AE"/>
                </a:solidFill>
              </a:rPr>
              <a:t>  </a:t>
            </a:r>
            <a:r>
              <a:rPr lang="cs-CZ" sz="1600" u="sng" dirty="0" err="1">
                <a:solidFill>
                  <a:srgbClr val="3C67AE"/>
                </a:solidFill>
              </a:rPr>
              <a:t>near</a:t>
            </a:r>
            <a:r>
              <a:rPr lang="cs-CZ" sz="1600" u="sng" dirty="0">
                <a:solidFill>
                  <a:srgbClr val="3C67AE"/>
                </a:solidFill>
              </a:rPr>
              <a:t>-</a:t>
            </a:r>
            <a:r>
              <a:rPr lang="cs-CZ" sz="1600" u="sng" dirty="0" err="1">
                <a:solidFill>
                  <a:srgbClr val="3C67AE"/>
                </a:solidFill>
              </a:rPr>
              <a:t>shore</a:t>
            </a:r>
            <a:endParaRPr lang="cs-CZ" sz="1600" u="sng" dirty="0">
              <a:solidFill>
                <a:srgbClr val="3C67AE"/>
              </a:solidFill>
            </a:endParaRPr>
          </a:p>
          <a:p>
            <a:pPr>
              <a:spcAft>
                <a:spcPts val="800"/>
              </a:spcAft>
              <a:defRPr/>
            </a:pPr>
            <a:r>
              <a:rPr lang="cs-CZ" sz="1700" u="sng" dirty="0" err="1">
                <a:solidFill>
                  <a:srgbClr val="3C67AE"/>
                </a:solidFill>
              </a:rPr>
              <a:t>distribution</a:t>
            </a:r>
            <a:r>
              <a:rPr lang="cs-CZ" sz="1700" dirty="0">
                <a:solidFill>
                  <a:srgbClr val="3C67AE"/>
                </a:solidFill>
              </a:rPr>
              <a:t>  </a:t>
            </a:r>
            <a:r>
              <a:rPr lang="cs-CZ" sz="1700" u="sng" dirty="0">
                <a:solidFill>
                  <a:srgbClr val="3C67AE"/>
                </a:solidFill>
              </a:rPr>
              <a:t>on-</a:t>
            </a:r>
            <a:r>
              <a:rPr lang="cs-CZ" sz="1700" u="sng" dirty="0" err="1">
                <a:solidFill>
                  <a:srgbClr val="3C67AE"/>
                </a:solidFill>
              </a:rPr>
              <a:t>shore</a:t>
            </a:r>
            <a:endParaRPr lang="cs-CZ" sz="1700" u="sng" dirty="0">
              <a:solidFill>
                <a:srgbClr val="3C67AE"/>
              </a:solidFill>
            </a:endParaRPr>
          </a:p>
          <a:p>
            <a:pPr>
              <a:spcAft>
                <a:spcPts val="800"/>
              </a:spcAft>
              <a:defRPr/>
            </a:pPr>
            <a:r>
              <a:rPr lang="cs-CZ" sz="1600" dirty="0">
                <a:solidFill>
                  <a:srgbClr val="3C67AE"/>
                </a:solidFill>
              </a:rPr>
              <a:t> </a:t>
            </a:r>
            <a:r>
              <a:rPr lang="cs-CZ" sz="1600" u="sng" dirty="0">
                <a:solidFill>
                  <a:srgbClr val="3C67AE"/>
                </a:solidFill>
              </a:rPr>
              <a:t>software </a:t>
            </a:r>
            <a:r>
              <a:rPr lang="cs-CZ" sz="1600" u="sng" dirty="0" err="1">
                <a:solidFill>
                  <a:srgbClr val="3C67AE"/>
                </a:solidFill>
              </a:rPr>
              <a:t>development</a:t>
            </a:r>
            <a:endParaRPr lang="cs-CZ" sz="1600" u="sng" dirty="0">
              <a:solidFill>
                <a:srgbClr val="3C67AE"/>
              </a:solidFill>
            </a:endParaRPr>
          </a:p>
          <a:p>
            <a:pPr>
              <a:defRPr/>
            </a:pPr>
            <a:r>
              <a:rPr lang="cs-CZ" u="sng" dirty="0">
                <a:solidFill>
                  <a:srgbClr val="3C67AE"/>
                </a:solidFill>
              </a:rPr>
              <a:t>IT </a:t>
            </a:r>
            <a:r>
              <a:rPr lang="cs-CZ" u="sng" dirty="0" err="1">
                <a:solidFill>
                  <a:srgbClr val="3C67AE"/>
                </a:solidFill>
              </a:rPr>
              <a:t>consulting</a:t>
            </a:r>
            <a:r>
              <a:rPr lang="cs-CZ" dirty="0">
                <a:solidFill>
                  <a:srgbClr val="3C67AE"/>
                </a:solidFill>
              </a:rPr>
              <a:t> </a:t>
            </a:r>
            <a:r>
              <a:rPr lang="cs-CZ" sz="1200" u="sng" dirty="0" err="1">
                <a:solidFill>
                  <a:srgbClr val="3C67AE"/>
                </a:solidFill>
              </a:rPr>
              <a:t>near</a:t>
            </a:r>
            <a:r>
              <a:rPr lang="cs-CZ" sz="1200" u="sng" dirty="0">
                <a:solidFill>
                  <a:srgbClr val="3C67AE"/>
                </a:solidFill>
              </a:rPr>
              <a:t>-</a:t>
            </a:r>
            <a:r>
              <a:rPr lang="cs-CZ" sz="1200" u="sng" dirty="0" err="1">
                <a:solidFill>
                  <a:srgbClr val="3C67AE"/>
                </a:solidFill>
              </a:rPr>
              <a:t>shore</a:t>
            </a:r>
            <a:endParaRPr lang="cs-CZ" sz="1200" u="sng" dirty="0">
              <a:solidFill>
                <a:srgbClr val="3C67A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42264-99BE-4125-9B12-A2DEA390460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kubiki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8200"/>
            <a:ext cx="2286000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7" descr="kubiki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5" y="1274763"/>
            <a:ext cx="20002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9772A-2A49-4F66-8ABE-0B8AA98519B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tachomet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8200"/>
            <a:ext cx="2286000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6E63E-7F9B-4D07-B632-3E9B292E605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PCB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3836F5-9C5B-4E99-94E6-F65389BF422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knihy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3FC52B-1833-4E29-BDE6-BB8333D2B36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knihy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D2FA5-032B-4C0D-9B89-1C4A357F115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nářadí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F8D51-5DC5-42F4-94F5-44898D7761F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telef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5DB0ED-C113-4DBD-9A05-03CD3067BF0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klaves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22860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4A0DFB-8759-4756-9A1B-8779BA134CC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hodiny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F2B0B7-4A18-4428-917E-B08EFBD53B4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ext + květina-mak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07D0A-0DE3-4B39-A98B-1CECB1AACA9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000"/>
            <a:ext cx="2305050" cy="561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hodiny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64FBDC-46ED-4193-8746-A2FE740463B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orlo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B9CDE-2F2E-4D24-AB4C-89409928422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trez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C7BDA-11BD-4F90-B1DE-5FD68B47168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faktu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A1A196-0B09-4659-A114-2BEBB2B098B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mi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20BB33-8127-441E-A126-B780854833C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ozubená kolečk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83535-2645-4628-B0EA-481D9EF9033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ozubená kolečk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96953-20B3-4B49-B431-B908C1D9D67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klíč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001C85-C83C-429F-B0B5-DC79B48BFC5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zá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FD9517-ACB7-4F36-A7F4-E61DB874022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3_Text + květina-mak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07D0A-0DE3-4B39-A98B-1CECB1AACA9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000"/>
            <a:ext cx="2305050" cy="561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EU míč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236221-C970-4DE6-B4E4-FD10A27913B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kost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8FDE9-5D0A-4278-AC89-7AF824B1A1C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1_Text + květina-mak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07D0A-0DE3-4B39-A98B-1CECB1AACA9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000"/>
            <a:ext cx="2305050" cy="561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pastelky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3A22FA-02B4-4723-8A0F-C7FE899C0BE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pastelky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0AD1A9-657B-435B-835E-A984405FA8E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bludiště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9AAFF-E8FB-4FFC-A655-E2A2E25C24E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bludiště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3EDB1B-AFF6-414A-B4CE-7BE65229E71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bludiště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E508A4-D60F-4534-84E5-5E3B64E91F1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zeměkou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11D40-765C-4082-809D-04BF8C45A02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kubiki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0413"/>
            <a:ext cx="2286000" cy="567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7" descr="kubiki2-text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13" y="1250950"/>
            <a:ext cx="2166937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aseline="0"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742FF-D097-42D4-9C38-853DA2E2E54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prvky s doplněním tex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 descr="glob1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00" y="976313"/>
            <a:ext cx="2101850" cy="528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 userDrawn="1"/>
        </p:nvSpPr>
        <p:spPr>
          <a:xfrm>
            <a:off x="1285875" y="1227138"/>
            <a:ext cx="642938" cy="292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1300" b="1" dirty="0">
                <a:solidFill>
                  <a:srgbClr val="A73E3B"/>
                </a:solidFill>
              </a:rPr>
              <a:t>JDBC</a:t>
            </a:r>
          </a:p>
        </p:txBody>
      </p:sp>
      <p:sp>
        <p:nvSpPr>
          <p:cNvPr id="6" name="TextovéPole 5"/>
          <p:cNvSpPr txBox="1"/>
          <p:nvPr userDrawn="1"/>
        </p:nvSpPr>
        <p:spPr>
          <a:xfrm>
            <a:off x="9525" y="2519363"/>
            <a:ext cx="642938" cy="292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1300" b="1" dirty="0">
                <a:solidFill>
                  <a:srgbClr val="A73E3B"/>
                </a:solidFill>
              </a:rPr>
              <a:t>JMS</a:t>
            </a:r>
          </a:p>
        </p:txBody>
      </p:sp>
      <p:sp>
        <p:nvSpPr>
          <p:cNvPr id="7" name="TextovéPole 6"/>
          <p:cNvSpPr txBox="1"/>
          <p:nvPr userDrawn="1"/>
        </p:nvSpPr>
        <p:spPr>
          <a:xfrm>
            <a:off x="1262063" y="3689350"/>
            <a:ext cx="642937" cy="292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1300" b="1" dirty="0">
                <a:solidFill>
                  <a:srgbClr val="A73E3B"/>
                </a:solidFill>
              </a:rPr>
              <a:t>JSF</a:t>
            </a:r>
          </a:p>
        </p:txBody>
      </p:sp>
      <p:sp>
        <p:nvSpPr>
          <p:cNvPr id="8" name="TextovéPole 7"/>
          <p:cNvSpPr txBox="1"/>
          <p:nvPr userDrawn="1"/>
        </p:nvSpPr>
        <p:spPr>
          <a:xfrm>
            <a:off x="476250" y="5643563"/>
            <a:ext cx="642938" cy="292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1300" b="1" dirty="0">
                <a:solidFill>
                  <a:srgbClr val="A73E3B"/>
                </a:solidFill>
              </a:rPr>
              <a:t>EJB</a:t>
            </a:r>
          </a:p>
        </p:txBody>
      </p:sp>
      <p:sp>
        <p:nvSpPr>
          <p:cNvPr id="9" name="TextovéPole 8"/>
          <p:cNvSpPr txBox="1"/>
          <p:nvPr userDrawn="1"/>
        </p:nvSpPr>
        <p:spPr>
          <a:xfrm>
            <a:off x="1028700" y="2609850"/>
            <a:ext cx="642938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1200" b="1" dirty="0" err="1">
                <a:solidFill>
                  <a:srgbClr val="8F6313"/>
                </a:solidFill>
              </a:rPr>
              <a:t>Jboss</a:t>
            </a:r>
            <a:endParaRPr lang="cs-CZ" sz="1200" b="1" dirty="0">
              <a:solidFill>
                <a:srgbClr val="8F6313"/>
              </a:solidFill>
            </a:endParaRPr>
          </a:p>
        </p:txBody>
      </p:sp>
      <p:sp>
        <p:nvSpPr>
          <p:cNvPr id="10" name="TextovéPole 9"/>
          <p:cNvSpPr txBox="1"/>
          <p:nvPr userDrawn="1"/>
        </p:nvSpPr>
        <p:spPr>
          <a:xfrm>
            <a:off x="214313" y="4062413"/>
            <a:ext cx="642937" cy="292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1300" b="1" dirty="0">
                <a:solidFill>
                  <a:srgbClr val="3C67AE"/>
                </a:solidFill>
              </a:rPr>
              <a:t>SQL</a:t>
            </a:r>
          </a:p>
        </p:txBody>
      </p:sp>
      <p:sp>
        <p:nvSpPr>
          <p:cNvPr id="11" name="TextovéPole 10"/>
          <p:cNvSpPr txBox="1"/>
          <p:nvPr userDrawn="1"/>
        </p:nvSpPr>
        <p:spPr>
          <a:xfrm>
            <a:off x="1409700" y="4786313"/>
            <a:ext cx="642938" cy="292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1300" b="1" dirty="0">
                <a:solidFill>
                  <a:srgbClr val="386426"/>
                </a:solidFill>
              </a:rPr>
              <a:t>C++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12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13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A3ECF-48C6-41B3-AA36-E7E29038AE3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proce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22860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103196-7F67-4F6D-B164-90ADD379E0F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proce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03B2D-F744-4D64-A8DA-50AB42D302F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proces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E82524-CD24-42E8-8614-93C0205DC58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abstrakce-kve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F612C-5BE9-49FA-9FC8-6046A47FF5B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blo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5F24B-38FC-45DD-8808-EB390CAABFC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blo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16E8D8-3985-452C-B14B-D6503505166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excell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E1258C-6B6B-45E9-8084-C53E52EE40F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9_Text + květina-mak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07D0A-0DE3-4B39-A98B-1CECB1AACA9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000"/>
            <a:ext cx="2305050" cy="561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ext + květina-mak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07D0A-0DE3-4B39-A98B-1CECB1AACA9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000"/>
            <a:ext cx="2305050" cy="561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ext + květina-mak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07D0A-0DE3-4B39-A98B-1CECB1AACA9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000"/>
            <a:ext cx="2305050" cy="561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Text + květina-mak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07D0A-0DE3-4B39-A98B-1CECB1AACA9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000"/>
            <a:ext cx="2305050" cy="561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silni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099A29-1A92-4C00-B0C5-BEBC5915035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kokp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9B795C-A580-4B49-9AA3-CE074F03727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2_Text + květina-mak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07D0A-0DE3-4B39-A98B-1CECB1AACA9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000"/>
            <a:ext cx="2305050" cy="561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7_Text + květina-mak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07D0A-0DE3-4B39-A98B-1CECB1AACA9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000"/>
            <a:ext cx="2305050" cy="561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letad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6320D5-EB40-4EEC-9BDD-C1F46454F5A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5_Text + květina-mak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07D0A-0DE3-4B39-A98B-1CECB1AACA9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000"/>
            <a:ext cx="2305050" cy="561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6_Text + květina-mak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07D0A-0DE3-4B39-A98B-1CECB1AACA9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000"/>
            <a:ext cx="2305050" cy="561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0_Text + květina-mak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07D0A-0DE3-4B39-A98B-1CECB1AACA9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000"/>
            <a:ext cx="2305050" cy="560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8_Text + květina-mak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07D0A-0DE3-4B39-A98B-1CECB1AACA9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000"/>
            <a:ext cx="2305050" cy="561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globus-šed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 descr="glob1.jpg"/>
          <p:cNvPicPr>
            <a:picLocks noChangeAspect="1"/>
          </p:cNvPicPr>
          <p:nvPr userDrawn="1"/>
        </p:nvPicPr>
        <p:blipFill>
          <a:blip r:embed="rId2" cstate="print"/>
          <a:srcRect r="5882"/>
          <a:stretch>
            <a:fillRect/>
          </a:stretch>
        </p:blipFill>
        <p:spPr bwMode="auto">
          <a:xfrm>
            <a:off x="0" y="847725"/>
            <a:ext cx="2286000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732DA-78CF-4A43-AE81-32501003240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globus-modr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 descr="glob1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47725"/>
            <a:ext cx="2286000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AAF8A5-358B-4D71-A578-88B5A1035F1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globus-zele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 descr="glob1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47725"/>
            <a:ext cx="2286000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CAEB6-2907-4391-9F85-85DCC5114FD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globus-oranžov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 descr="glob1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47725"/>
            <a:ext cx="2286000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56B5E6-E513-4700-A5A4-EA8481A83D4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globus-purpurov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 descr="glob1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47725"/>
            <a:ext cx="2286000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1D285-9298-44D0-A7D5-BF71AB26BE6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globus-červe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 descr="glob1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47725"/>
            <a:ext cx="2286000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BCCCB-DAF1-4007-BD4E-2E059786408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globus-žlut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 descr="glob1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47725"/>
            <a:ext cx="2286000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43902D-3602-481A-B40F-BB83138B552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přírod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63AAAD-3492-4992-AD14-6A1B2DBB811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přírod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22860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C9C4E-0759-41DB-BDA0-D3B6ABB2937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přírod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7D3B0C-4E2C-47B2-8CBC-70D6D8380DE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+ květina-mak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 descr="hierarchy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22860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07D0A-0DE3-4B39-A98B-1CECB1AACA9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5.xml"/><Relationship Id="rId18" Type="http://schemas.openxmlformats.org/officeDocument/2006/relationships/slideLayout" Target="../slideLayouts/slideLayout20.xml"/><Relationship Id="rId26" Type="http://schemas.openxmlformats.org/officeDocument/2006/relationships/slideLayout" Target="../slideLayouts/slideLayout28.xml"/><Relationship Id="rId39" Type="http://schemas.openxmlformats.org/officeDocument/2006/relationships/slideLayout" Target="../slideLayouts/slideLayout41.xml"/><Relationship Id="rId21" Type="http://schemas.openxmlformats.org/officeDocument/2006/relationships/slideLayout" Target="../slideLayouts/slideLayout23.xml"/><Relationship Id="rId34" Type="http://schemas.openxmlformats.org/officeDocument/2006/relationships/slideLayout" Target="../slideLayouts/slideLayout36.xml"/><Relationship Id="rId42" Type="http://schemas.openxmlformats.org/officeDocument/2006/relationships/slideLayout" Target="../slideLayouts/slideLayout44.xml"/><Relationship Id="rId47" Type="http://schemas.openxmlformats.org/officeDocument/2006/relationships/slideLayout" Target="../slideLayouts/slideLayout49.xml"/><Relationship Id="rId50" Type="http://schemas.openxmlformats.org/officeDocument/2006/relationships/slideLayout" Target="../slideLayouts/slideLayout52.xml"/><Relationship Id="rId55" Type="http://schemas.openxmlformats.org/officeDocument/2006/relationships/slideLayout" Target="../slideLayouts/slideLayout57.xml"/><Relationship Id="rId63" Type="http://schemas.openxmlformats.org/officeDocument/2006/relationships/slideLayout" Target="../slideLayouts/slideLayout65.xml"/><Relationship Id="rId68" Type="http://schemas.openxmlformats.org/officeDocument/2006/relationships/slideLayout" Target="../slideLayouts/slideLayout70.xml"/><Relationship Id="rId7" Type="http://schemas.openxmlformats.org/officeDocument/2006/relationships/slideLayout" Target="../slideLayouts/slideLayout9.xml"/><Relationship Id="rId71" Type="http://schemas.openxmlformats.org/officeDocument/2006/relationships/slideLayout" Target="../slideLayouts/slideLayout73.xml"/><Relationship Id="rId2" Type="http://schemas.openxmlformats.org/officeDocument/2006/relationships/slideLayout" Target="../slideLayouts/slideLayout4.xml"/><Relationship Id="rId16" Type="http://schemas.openxmlformats.org/officeDocument/2006/relationships/slideLayout" Target="../slideLayouts/slideLayout18.xml"/><Relationship Id="rId29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13.xml"/><Relationship Id="rId24" Type="http://schemas.openxmlformats.org/officeDocument/2006/relationships/slideLayout" Target="../slideLayouts/slideLayout26.xml"/><Relationship Id="rId32" Type="http://schemas.openxmlformats.org/officeDocument/2006/relationships/slideLayout" Target="../slideLayouts/slideLayout34.xml"/><Relationship Id="rId37" Type="http://schemas.openxmlformats.org/officeDocument/2006/relationships/slideLayout" Target="../slideLayouts/slideLayout39.xml"/><Relationship Id="rId40" Type="http://schemas.openxmlformats.org/officeDocument/2006/relationships/slideLayout" Target="../slideLayouts/slideLayout42.xml"/><Relationship Id="rId45" Type="http://schemas.openxmlformats.org/officeDocument/2006/relationships/slideLayout" Target="../slideLayouts/slideLayout47.xml"/><Relationship Id="rId53" Type="http://schemas.openxmlformats.org/officeDocument/2006/relationships/slideLayout" Target="../slideLayouts/slideLayout55.xml"/><Relationship Id="rId58" Type="http://schemas.openxmlformats.org/officeDocument/2006/relationships/slideLayout" Target="../slideLayouts/slideLayout60.xml"/><Relationship Id="rId66" Type="http://schemas.openxmlformats.org/officeDocument/2006/relationships/slideLayout" Target="../slideLayouts/slideLayout68.xml"/><Relationship Id="rId74" Type="http://schemas.openxmlformats.org/officeDocument/2006/relationships/image" Target="../media/image3.jpeg"/><Relationship Id="rId5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7.xml"/><Relationship Id="rId23" Type="http://schemas.openxmlformats.org/officeDocument/2006/relationships/slideLayout" Target="../slideLayouts/slideLayout25.xml"/><Relationship Id="rId28" Type="http://schemas.openxmlformats.org/officeDocument/2006/relationships/slideLayout" Target="../slideLayouts/slideLayout30.xml"/><Relationship Id="rId36" Type="http://schemas.openxmlformats.org/officeDocument/2006/relationships/slideLayout" Target="../slideLayouts/slideLayout38.xml"/><Relationship Id="rId49" Type="http://schemas.openxmlformats.org/officeDocument/2006/relationships/slideLayout" Target="../slideLayouts/slideLayout51.xml"/><Relationship Id="rId57" Type="http://schemas.openxmlformats.org/officeDocument/2006/relationships/slideLayout" Target="../slideLayouts/slideLayout59.xml"/><Relationship Id="rId61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12.xml"/><Relationship Id="rId19" Type="http://schemas.openxmlformats.org/officeDocument/2006/relationships/slideLayout" Target="../slideLayouts/slideLayout21.xml"/><Relationship Id="rId31" Type="http://schemas.openxmlformats.org/officeDocument/2006/relationships/slideLayout" Target="../slideLayouts/slideLayout33.xml"/><Relationship Id="rId44" Type="http://schemas.openxmlformats.org/officeDocument/2006/relationships/slideLayout" Target="../slideLayouts/slideLayout46.xml"/><Relationship Id="rId52" Type="http://schemas.openxmlformats.org/officeDocument/2006/relationships/slideLayout" Target="../slideLayouts/slideLayout54.xml"/><Relationship Id="rId60" Type="http://schemas.openxmlformats.org/officeDocument/2006/relationships/slideLayout" Target="../slideLayouts/slideLayout62.xml"/><Relationship Id="rId65" Type="http://schemas.openxmlformats.org/officeDocument/2006/relationships/slideLayout" Target="../slideLayouts/slideLayout67.xml"/><Relationship Id="rId73" Type="http://schemas.openxmlformats.org/officeDocument/2006/relationships/theme" Target="../theme/theme3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6.xml"/><Relationship Id="rId22" Type="http://schemas.openxmlformats.org/officeDocument/2006/relationships/slideLayout" Target="../slideLayouts/slideLayout24.xml"/><Relationship Id="rId27" Type="http://schemas.openxmlformats.org/officeDocument/2006/relationships/slideLayout" Target="../slideLayouts/slideLayout29.xml"/><Relationship Id="rId30" Type="http://schemas.openxmlformats.org/officeDocument/2006/relationships/slideLayout" Target="../slideLayouts/slideLayout32.xml"/><Relationship Id="rId35" Type="http://schemas.openxmlformats.org/officeDocument/2006/relationships/slideLayout" Target="../slideLayouts/slideLayout37.xml"/><Relationship Id="rId43" Type="http://schemas.openxmlformats.org/officeDocument/2006/relationships/slideLayout" Target="../slideLayouts/slideLayout45.xml"/><Relationship Id="rId48" Type="http://schemas.openxmlformats.org/officeDocument/2006/relationships/slideLayout" Target="../slideLayouts/slideLayout50.xml"/><Relationship Id="rId56" Type="http://schemas.openxmlformats.org/officeDocument/2006/relationships/slideLayout" Target="../slideLayouts/slideLayout58.xml"/><Relationship Id="rId64" Type="http://schemas.openxmlformats.org/officeDocument/2006/relationships/slideLayout" Target="../slideLayouts/slideLayout66.xml"/><Relationship Id="rId69" Type="http://schemas.openxmlformats.org/officeDocument/2006/relationships/slideLayout" Target="../slideLayouts/slideLayout71.xml"/><Relationship Id="rId8" Type="http://schemas.openxmlformats.org/officeDocument/2006/relationships/slideLayout" Target="../slideLayouts/slideLayout10.xml"/><Relationship Id="rId51" Type="http://schemas.openxmlformats.org/officeDocument/2006/relationships/slideLayout" Target="../slideLayouts/slideLayout53.xml"/><Relationship Id="rId72" Type="http://schemas.openxmlformats.org/officeDocument/2006/relationships/slideLayout" Target="../slideLayouts/slideLayout74.xml"/><Relationship Id="rId3" Type="http://schemas.openxmlformats.org/officeDocument/2006/relationships/slideLayout" Target="../slideLayouts/slideLayout5.xml"/><Relationship Id="rId12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9.xml"/><Relationship Id="rId25" Type="http://schemas.openxmlformats.org/officeDocument/2006/relationships/slideLayout" Target="../slideLayouts/slideLayout27.xml"/><Relationship Id="rId33" Type="http://schemas.openxmlformats.org/officeDocument/2006/relationships/slideLayout" Target="../slideLayouts/slideLayout35.xml"/><Relationship Id="rId38" Type="http://schemas.openxmlformats.org/officeDocument/2006/relationships/slideLayout" Target="../slideLayouts/slideLayout40.xml"/><Relationship Id="rId46" Type="http://schemas.openxmlformats.org/officeDocument/2006/relationships/slideLayout" Target="../slideLayouts/slideLayout48.xml"/><Relationship Id="rId59" Type="http://schemas.openxmlformats.org/officeDocument/2006/relationships/slideLayout" Target="../slideLayouts/slideLayout61.xml"/><Relationship Id="rId67" Type="http://schemas.openxmlformats.org/officeDocument/2006/relationships/slideLayout" Target="../slideLayouts/slideLayout69.xml"/><Relationship Id="rId20" Type="http://schemas.openxmlformats.org/officeDocument/2006/relationships/slideLayout" Target="../slideLayouts/slideLayout22.xml"/><Relationship Id="rId41" Type="http://schemas.openxmlformats.org/officeDocument/2006/relationships/slideLayout" Target="../slideLayouts/slideLayout43.xml"/><Relationship Id="rId54" Type="http://schemas.openxmlformats.org/officeDocument/2006/relationships/slideLayout" Target="../slideLayouts/slideLayout56.xml"/><Relationship Id="rId62" Type="http://schemas.openxmlformats.org/officeDocument/2006/relationships/slideLayout" Target="../slideLayouts/slideLayout64.xml"/><Relationship Id="rId70" Type="http://schemas.openxmlformats.org/officeDocument/2006/relationships/slideLayout" Target="../slideLayouts/slideLayout72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Obrázek 6" descr="titulk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020" r:id="rId1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6" descr="0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021" r:id="rId1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ázek 7" descr="bg3.jpg"/>
          <p:cNvPicPr>
            <a:picLocks noChangeAspect="1"/>
          </p:cNvPicPr>
          <p:nvPr/>
        </p:nvPicPr>
        <p:blipFill>
          <a:blip r:embed="rId7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2643188" y="61913"/>
            <a:ext cx="5929312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3076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2500313" y="857250"/>
            <a:ext cx="6443662" cy="535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6248400" y="6572250"/>
            <a:ext cx="2895600" cy="2857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 dirty="0"/>
              <a:t>© </a:t>
            </a:r>
            <a:r>
              <a:rPr lang="cs-CZ" dirty="0" smtClean="0"/>
              <a:t>2009 </a:t>
            </a:r>
            <a:r>
              <a:rPr lang="cs-CZ" dirty="0"/>
              <a:t>IBA CZ, s.r.o.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0" y="6572250"/>
            <a:ext cx="2286000" cy="2857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6D506C8-125B-4EFE-B7A6-3EFA510BFCD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022" r:id="rId1"/>
    <p:sldLayoutId id="2147486019" r:id="rId2"/>
    <p:sldLayoutId id="2147486023" r:id="rId3"/>
    <p:sldLayoutId id="2147486024" r:id="rId4"/>
    <p:sldLayoutId id="2147486025" r:id="rId5"/>
    <p:sldLayoutId id="2147486026" r:id="rId6"/>
    <p:sldLayoutId id="2147486034" r:id="rId7"/>
    <p:sldLayoutId id="2147486039" r:id="rId8"/>
    <p:sldLayoutId id="2147486042" r:id="rId9"/>
    <p:sldLayoutId id="2147486043" r:id="rId10"/>
    <p:sldLayoutId id="2147486044" r:id="rId11"/>
    <p:sldLayoutId id="2147486047" r:id="rId12"/>
    <p:sldLayoutId id="2147486048" r:id="rId13"/>
    <p:sldLayoutId id="2147486049" r:id="rId14"/>
    <p:sldLayoutId id="2147486050" r:id="rId15"/>
    <p:sldLayoutId id="2147486051" r:id="rId16"/>
    <p:sldLayoutId id="2147486052" r:id="rId17"/>
    <p:sldLayoutId id="2147486053" r:id="rId18"/>
    <p:sldLayoutId id="2147486055" r:id="rId19"/>
    <p:sldLayoutId id="2147486106" r:id="rId20"/>
    <p:sldLayoutId id="2147486056" r:id="rId21"/>
    <p:sldLayoutId id="2147486057" r:id="rId22"/>
    <p:sldLayoutId id="2147486061" r:id="rId23"/>
    <p:sldLayoutId id="2147486054" r:id="rId24"/>
    <p:sldLayoutId id="2147486062" r:id="rId25"/>
    <p:sldLayoutId id="2147486063" r:id="rId26"/>
    <p:sldLayoutId id="2147486064" r:id="rId27"/>
    <p:sldLayoutId id="2147486065" r:id="rId28"/>
    <p:sldLayoutId id="2147486066" r:id="rId29"/>
    <p:sldLayoutId id="2147486108" r:id="rId30"/>
    <p:sldLayoutId id="2147486067" r:id="rId31"/>
    <p:sldLayoutId id="2147486068" r:id="rId32"/>
    <p:sldLayoutId id="2147486107" r:id="rId33"/>
    <p:sldLayoutId id="2147486071" r:id="rId34"/>
    <p:sldLayoutId id="2147486072" r:id="rId35"/>
    <p:sldLayoutId id="2147486073" r:id="rId36"/>
    <p:sldLayoutId id="2147486074" r:id="rId37"/>
    <p:sldLayoutId id="2147486075" r:id="rId38"/>
    <p:sldLayoutId id="2147486080" r:id="rId39"/>
    <p:sldLayoutId id="2147486120" r:id="rId40"/>
    <p:sldLayoutId id="2147486121" r:id="rId41"/>
    <p:sldLayoutId id="2147486077" r:id="rId42"/>
    <p:sldLayoutId id="2147486078" r:id="rId43"/>
    <p:sldLayoutId id="2147486079" r:id="rId44"/>
    <p:sldLayoutId id="2147486081" r:id="rId45"/>
    <p:sldLayoutId id="2147486123" r:id="rId46"/>
    <p:sldLayoutId id="2147486124" r:id="rId47"/>
    <p:sldLayoutId id="2147486122" r:id="rId48"/>
    <p:sldLayoutId id="2147486098" r:id="rId49"/>
    <p:sldLayoutId id="2147486087" r:id="rId50"/>
    <p:sldLayoutId id="2147486088" r:id="rId51"/>
    <p:sldLayoutId id="2147486089" r:id="rId52"/>
    <p:sldLayoutId id="2147486101" r:id="rId53"/>
    <p:sldLayoutId id="2147486102" r:id="rId54"/>
    <p:sldLayoutId id="2147486104" r:id="rId55"/>
    <p:sldLayoutId id="2147486105" r:id="rId56"/>
    <p:sldLayoutId id="2147486103" r:id="rId57"/>
    <p:sldLayoutId id="2147486090" r:id="rId58"/>
    <p:sldLayoutId id="2147486091" r:id="rId59"/>
    <p:sldLayoutId id="2147486095" r:id="rId60"/>
    <p:sldLayoutId id="2147486093" r:id="rId61"/>
    <p:sldLayoutId id="2147486113" r:id="rId62"/>
    <p:sldLayoutId id="2147486114" r:id="rId63"/>
    <p:sldLayoutId id="2147486115" r:id="rId64"/>
    <p:sldLayoutId id="2147486116" r:id="rId65"/>
    <p:sldLayoutId id="2147486117" r:id="rId66"/>
    <p:sldLayoutId id="2147486118" r:id="rId67"/>
    <p:sldLayoutId id="2147486119" r:id="rId68"/>
    <p:sldLayoutId id="2147486109" r:id="rId69"/>
    <p:sldLayoutId id="2147486110" r:id="rId70"/>
    <p:sldLayoutId id="2147486111" r:id="rId71"/>
    <p:sldLayoutId id="2147486112" r:id="rId72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ts val="300"/>
        </a:spcBef>
        <a:spcAft>
          <a:spcPct val="0"/>
        </a:spcAft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19138" indent="-2873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50938" indent="-2873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582738" indent="-2873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14538" indent="-2873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jaroslav.kacer@ibacz.eu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gif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gif"/><Relationship Id="rId1" Type="http://schemas.openxmlformats.org/officeDocument/2006/relationships/slideLayout" Target="../slideLayouts/slideLayout2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dwr.2114559.n2.nabble.com/DWR-Users-f2114559.html" TargetMode="External"/><Relationship Id="rId2" Type="http://schemas.openxmlformats.org/officeDocument/2006/relationships/hyperlink" Target="http://directwebremoting.org/dwr/index.html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Nadpis 3"/>
          <p:cNvSpPr>
            <a:spLocks noGrp="1"/>
          </p:cNvSpPr>
          <p:nvPr>
            <p:ph type="ctrTitle"/>
          </p:nvPr>
        </p:nvSpPr>
        <p:spPr bwMode="auto">
          <a:xfrm>
            <a:off x="2371725" y="2919412"/>
            <a:ext cx="6029325" cy="1445691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 smtClean="0">
                <a:latin typeface="Arial" charset="0"/>
                <a:cs typeface="Arial" charset="0"/>
              </a:rPr>
              <a:t>Direct Web </a:t>
            </a:r>
            <a:r>
              <a:rPr lang="en-US" dirty="0" err="1" smtClean="0">
                <a:latin typeface="Arial" charset="0"/>
                <a:cs typeface="Arial" charset="0"/>
              </a:rPr>
              <a:t>Remoting</a:t>
            </a:r>
            <a:r>
              <a:rPr lang="en-US" dirty="0" smtClean="0">
                <a:latin typeface="Arial" charset="0"/>
                <a:cs typeface="Arial" charset="0"/>
              </a:rPr>
              <a:t>:</a:t>
            </a:r>
            <a:r>
              <a:rPr lang="cs-CZ" dirty="0" smtClean="0">
                <a:latin typeface="Arial" charset="0"/>
                <a:cs typeface="Arial" charset="0"/>
              </a:rPr>
              <a:t/>
            </a:r>
            <a:br>
              <a:rPr lang="cs-CZ" dirty="0" smtClean="0">
                <a:latin typeface="Arial" charset="0"/>
                <a:cs typeface="Arial" charset="0"/>
              </a:rPr>
            </a:br>
            <a:r>
              <a:rPr lang="cs-CZ" dirty="0" smtClean="0">
                <a:latin typeface="Arial" charset="0"/>
                <a:cs typeface="Arial" charset="0"/>
              </a:rPr>
              <a:t>Spojení </a:t>
            </a:r>
            <a:r>
              <a:rPr lang="cs-CZ" dirty="0" err="1" smtClean="0">
                <a:latin typeface="Arial" charset="0"/>
                <a:cs typeface="Arial" charset="0"/>
              </a:rPr>
              <a:t>JavaScriptu</a:t>
            </a:r>
            <a:r>
              <a:rPr lang="cs-CZ" dirty="0" smtClean="0">
                <a:latin typeface="Arial" charset="0"/>
                <a:cs typeface="Arial" charset="0"/>
              </a:rPr>
              <a:t> a Javy ve stylu volání RPC</a:t>
            </a:r>
          </a:p>
        </p:txBody>
      </p:sp>
      <p:sp>
        <p:nvSpPr>
          <p:cNvPr id="71683" name="Podnadpis 4"/>
          <p:cNvSpPr>
            <a:spLocks noGrp="1"/>
          </p:cNvSpPr>
          <p:nvPr>
            <p:ph type="subTitle" idx="1"/>
          </p:nvPr>
        </p:nvSpPr>
        <p:spPr bwMode="auto">
          <a:xfrm>
            <a:off x="2376488" y="4857750"/>
            <a:ext cx="6400800" cy="15716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dirty="0" smtClean="0">
                <a:latin typeface="Arial" charset="0"/>
                <a:cs typeface="Arial" charset="0"/>
              </a:rPr>
              <a:t>Jaroslav Kačer, IBA CZ</a:t>
            </a:r>
            <a:endParaRPr lang="en-US" dirty="0" smtClean="0">
              <a:latin typeface="Arial" charset="0"/>
              <a:cs typeface="Arial" charset="0"/>
            </a:endParaRPr>
          </a:p>
          <a:p>
            <a:pPr eaLnBrk="1" hangingPunct="1"/>
            <a:r>
              <a:rPr lang="en-US" dirty="0" smtClean="0">
                <a:latin typeface="Arial" charset="0"/>
                <a:cs typeface="Arial" charset="0"/>
                <a:hlinkClick r:id="rId2"/>
              </a:rPr>
              <a:t>jaroslav.kacer@ibacz.eu</a:t>
            </a:r>
            <a:endParaRPr lang="en-US" dirty="0" smtClean="0">
              <a:latin typeface="Arial" charset="0"/>
              <a:cs typeface="Arial" charset="0"/>
            </a:endParaRPr>
          </a:p>
          <a:p>
            <a:pPr eaLnBrk="1" hangingPunct="1"/>
            <a:r>
              <a:rPr lang="cs-CZ" dirty="0" smtClean="0">
                <a:latin typeface="Arial" charset="0"/>
                <a:cs typeface="Arial" charset="0"/>
              </a:rPr>
              <a:t>Moderní trendy v softwarovém inženýrství</a:t>
            </a:r>
          </a:p>
          <a:p>
            <a:pPr eaLnBrk="1" hangingPunct="1"/>
            <a:r>
              <a:rPr lang="cs-CZ" dirty="0" smtClean="0">
                <a:latin typeface="Arial" charset="0"/>
                <a:cs typeface="Arial" charset="0"/>
              </a:rPr>
              <a:t>Plzeň, </a:t>
            </a:r>
            <a:r>
              <a:rPr lang="en-US" dirty="0" smtClean="0">
                <a:latin typeface="Arial" charset="0"/>
                <a:cs typeface="Arial" charset="0"/>
              </a:rPr>
              <a:t>12</a:t>
            </a:r>
            <a:r>
              <a:rPr lang="cs-CZ" dirty="0" smtClean="0">
                <a:latin typeface="Arial" charset="0"/>
                <a:cs typeface="Arial" charset="0"/>
              </a:rPr>
              <a:t>.1</a:t>
            </a:r>
            <a:r>
              <a:rPr lang="en-US" dirty="0" smtClean="0">
                <a:latin typeface="Arial" charset="0"/>
                <a:cs typeface="Arial" charset="0"/>
              </a:rPr>
              <a:t>0</a:t>
            </a:r>
            <a:r>
              <a:rPr lang="cs-CZ" dirty="0" smtClean="0">
                <a:latin typeface="Arial" charset="0"/>
                <a:cs typeface="Arial" charset="0"/>
              </a:rPr>
              <a:t>.201</a:t>
            </a:r>
            <a:r>
              <a:rPr lang="en-US" dirty="0" smtClean="0">
                <a:latin typeface="Arial" charset="0"/>
                <a:cs typeface="Arial" charset="0"/>
              </a:rPr>
              <a:t>1</a:t>
            </a:r>
          </a:p>
        </p:txBody>
      </p:sp>
      <p:sp>
        <p:nvSpPr>
          <p:cNvPr id="71684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dirty="0" smtClean="0">
                <a:latin typeface="Arial" charset="0"/>
                <a:cs typeface="Arial" charset="0"/>
              </a:rPr>
              <a:t>© 20</a:t>
            </a:r>
            <a:r>
              <a:rPr lang="en-US" dirty="0" smtClean="0">
                <a:latin typeface="Arial" charset="0"/>
                <a:cs typeface="Arial" charset="0"/>
              </a:rPr>
              <a:t>1</a:t>
            </a:r>
            <a:r>
              <a:rPr lang="cs-CZ" dirty="0" smtClean="0">
                <a:latin typeface="Arial" charset="0"/>
                <a:cs typeface="Arial" charset="0"/>
              </a:rPr>
              <a:t>1</a:t>
            </a:r>
            <a:r>
              <a:rPr lang="cs-CZ" dirty="0" smtClean="0">
                <a:latin typeface="Arial" charset="0"/>
                <a:cs typeface="Arial" charset="0"/>
              </a:rPr>
              <a:t> </a:t>
            </a:r>
            <a:r>
              <a:rPr lang="cs-CZ" dirty="0" smtClean="0">
                <a:latin typeface="Arial" charset="0"/>
                <a:cs typeface="Arial" charset="0"/>
              </a:rPr>
              <a:t>IBA CZ, s.r.o.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Principy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“Easy Ajax for Java”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Spojení </a:t>
            </a:r>
            <a:r>
              <a:rPr lang="cs-CZ" dirty="0" err="1" smtClean="0"/>
              <a:t>JavaScriptu</a:t>
            </a:r>
            <a:r>
              <a:rPr lang="cs-CZ" dirty="0" smtClean="0"/>
              <a:t> a Javy ve stylu RPC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JS: volání funkce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Java: Vystavené služby s metodami, jednoduché objekty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JS: Datové objekty s položkami, pole, mohou být poměrně složité (více než jen JSON)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Java: POJO, </a:t>
            </a:r>
            <a:r>
              <a:rPr lang="cs-CZ" dirty="0" smtClean="0"/>
              <a:t>kolekce, </a:t>
            </a:r>
            <a:r>
              <a:rPr lang="cs-CZ" dirty="0" err="1" smtClean="0"/>
              <a:t>enumy</a:t>
            </a:r>
            <a:r>
              <a:rPr lang="cs-CZ" dirty="0" smtClean="0"/>
              <a:t>, soubory, …</a:t>
            </a:r>
            <a:endParaRPr lang="cs-CZ" dirty="0" smtClean="0"/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Jako výsledek se nepřenáší data, ale JS kód, který data vytvoří → efektivní vytváření komplikovaných struktur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Zvládá i vyhazování a zpracování výjimek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Žádný REST, SOAP, RMI, …</a:t>
            </a:r>
          </a:p>
          <a:p>
            <a:pPr>
              <a:buFont typeface="Arial" pitchFamily="34" charset="0"/>
              <a:buChar char="•"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2009 IBA CZ, s.r.o.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E32DE32-9248-4944-826C-86F40A9715B1}" type="slidenum">
              <a:rPr lang="cs-CZ" smtClean="0"/>
              <a:pPr>
                <a:defRPr/>
              </a:pPr>
              <a:t>2</a:t>
            </a:fld>
            <a:endParaRPr lang="cs-CZ" dirty="0"/>
          </a:p>
        </p:txBody>
      </p:sp>
      <p:pic>
        <p:nvPicPr>
          <p:cNvPr id="6" name="Obrázek 5" descr="dwr-logo-200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72816"/>
            <a:ext cx="2857500" cy="24145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Alternativy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Čisté XHR volání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Nutno vytvořit REST službu a zpracovat </a:t>
            </a:r>
            <a:r>
              <a:rPr lang="cs-CZ" dirty="0" smtClean="0"/>
              <a:t>výsledky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Konkurenci knihoven stejného typu nemá </a:t>
            </a:r>
            <a:r>
              <a:rPr lang="cs-CZ" dirty="0" smtClean="0">
                <a:sym typeface="Wingdings" pitchFamily="2" charset="2"/>
              </a:rPr>
              <a:t>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2009 IBA CZ, s.r.o.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E32DE32-9248-4944-826C-86F40A9715B1}" type="slidenum">
              <a:rPr lang="cs-CZ" smtClean="0"/>
              <a:pPr>
                <a:defRPr/>
              </a:pPr>
              <a:t>3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Verze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Aktuální produkční: 2.0.7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Vývojová: 3.0 RC2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Poměrně pomalý vývoj, 3.0 se vydává už více než rok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2009 IBA CZ, s.r.o.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E32DE32-9248-4944-826C-86F40A9715B1}" type="slidenum">
              <a:rPr lang="cs-CZ" smtClean="0"/>
              <a:pPr>
                <a:defRPr/>
              </a:pPr>
              <a:t>4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Server – Konfigurace (1)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Vytvořit WAR modul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Vložit JAR knihovnu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Definovat DWR </a:t>
            </a:r>
            <a:r>
              <a:rPr lang="cs-CZ" dirty="0" err="1" smtClean="0"/>
              <a:t>servlet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Napsat DWR konfiguraci ve XML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Alternativa: anotace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2009 IBA CZ, s.r.o.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E32DE32-9248-4944-826C-86F40A9715B1}" type="slidenum">
              <a:rPr lang="cs-CZ" smtClean="0"/>
              <a:pPr>
                <a:defRPr/>
              </a:pPr>
              <a:t>5</a:t>
            </a:fld>
            <a:endParaRPr lang="cs-CZ" dirty="0"/>
          </a:p>
        </p:txBody>
      </p:sp>
      <p:pic>
        <p:nvPicPr>
          <p:cNvPr id="6" name="Obrázek 5" descr="Struktura_WARu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00192" y="1556792"/>
            <a:ext cx="2647950" cy="4733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Server – Konfigurace (2)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deskriptoru </a:t>
            </a:r>
            <a:r>
              <a:rPr lang="cs-CZ" b="1" dirty="0" smtClean="0"/>
              <a:t>web.</a:t>
            </a:r>
            <a:r>
              <a:rPr lang="cs-CZ" b="1" dirty="0" err="1" smtClean="0"/>
              <a:t>xml</a:t>
            </a:r>
            <a:r>
              <a:rPr lang="cs-CZ" dirty="0" smtClean="0"/>
              <a:t> definujeme DWR </a:t>
            </a:r>
            <a:r>
              <a:rPr lang="cs-CZ" dirty="0" err="1" smtClean="0"/>
              <a:t>servlet</a:t>
            </a:r>
            <a:r>
              <a:rPr lang="cs-CZ" dirty="0" smtClean="0"/>
              <a:t> a přiřadíme mu URL v rámci webového modulu.</a:t>
            </a:r>
          </a:p>
          <a:p>
            <a:r>
              <a:rPr lang="cs-CZ" dirty="0" smtClean="0"/>
              <a:t>Všechny požadavky na aplikaci potečou přes tento jeden </a:t>
            </a:r>
            <a:r>
              <a:rPr lang="cs-CZ" dirty="0" err="1" smtClean="0"/>
              <a:t>servlet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2009 IBA CZ, s.r.o.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E32DE32-9248-4944-826C-86F40A9715B1}" type="slidenum">
              <a:rPr lang="cs-CZ" smtClean="0"/>
              <a:pPr>
                <a:defRPr/>
              </a:pPr>
              <a:t>6</a:t>
            </a:fld>
            <a:endParaRPr lang="cs-CZ" dirty="0"/>
          </a:p>
        </p:txBody>
      </p:sp>
      <p:pic>
        <p:nvPicPr>
          <p:cNvPr id="6" name="Obrázek 5" descr="Definice_DWR_servletu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2348880"/>
            <a:ext cx="6552728" cy="32348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Server – Napsat službu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Služba je jednoduchý objekt, žádná vazba na Java EE nebo DWR.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2009 IBA CZ, s.r.o.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E32DE32-9248-4944-826C-86F40A9715B1}" type="slidenum">
              <a:rPr lang="cs-CZ" smtClean="0"/>
              <a:pPr>
                <a:defRPr/>
              </a:pPr>
              <a:t>7</a:t>
            </a:fld>
            <a:endParaRPr lang="cs-CZ" dirty="0"/>
          </a:p>
        </p:txBody>
      </p:sp>
      <p:pic>
        <p:nvPicPr>
          <p:cNvPr id="7" name="Obrázek 6" descr="Sluzba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5" y="1556792"/>
            <a:ext cx="5479633" cy="432048"/>
          </a:xfrm>
          <a:prstGeom prst="rect">
            <a:avLst/>
          </a:prstGeom>
        </p:spPr>
      </p:pic>
      <p:sp>
        <p:nvSpPr>
          <p:cNvPr id="9" name="Zástupný symbol pro obsah 2"/>
          <p:cNvSpPr txBox="1">
            <a:spLocks/>
          </p:cNvSpPr>
          <p:nvPr/>
        </p:nvSpPr>
        <p:spPr bwMode="auto">
          <a:xfrm>
            <a:off x="2555776" y="2204864"/>
            <a:ext cx="6443662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Služba může vystavovat libovolný počet metod</a:t>
            </a:r>
            <a:r>
              <a:rPr kumimoji="0" lang="cs-CZ" sz="1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s libovolnou signaturou.</a:t>
            </a: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" name="Obrázek 9" descr="Sluzba_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7784" y="2852936"/>
            <a:ext cx="6343650" cy="1628775"/>
          </a:xfrm>
          <a:prstGeom prst="rect">
            <a:avLst/>
          </a:prstGeom>
        </p:spPr>
      </p:pic>
      <p:sp>
        <p:nvSpPr>
          <p:cNvPr id="11" name="Zástupný symbol pro obsah 2"/>
          <p:cNvSpPr txBox="1">
            <a:spLocks/>
          </p:cNvSpPr>
          <p:nvPr/>
        </p:nvSpPr>
        <p:spPr bwMode="auto">
          <a:xfrm>
            <a:off x="2555776" y="4797152"/>
            <a:ext cx="6443662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Vstupní a výstupní parametry musí být zaregistrovány,</a:t>
            </a:r>
            <a:r>
              <a:rPr kumimoji="0" lang="cs-CZ" sz="1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viz dále.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Musí být k dispozici jejich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konvertor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</a:t>
            </a: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Server – Publikace služeb a registrace parametrů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00313" y="857251"/>
            <a:ext cx="6443662" cy="411510"/>
          </a:xfrm>
        </p:spPr>
        <p:txBody>
          <a:bodyPr/>
          <a:lstStyle/>
          <a:p>
            <a:r>
              <a:rPr lang="cs-CZ" dirty="0" smtClean="0"/>
              <a:t>Vše v deskriptoru </a:t>
            </a:r>
            <a:r>
              <a:rPr lang="cs-CZ" b="1" dirty="0" err="1" smtClean="0"/>
              <a:t>dwr.xml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2009 IBA CZ, s.r.o.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E32DE32-9248-4944-826C-86F40A9715B1}" type="slidenum">
              <a:rPr lang="cs-CZ" smtClean="0"/>
              <a:pPr>
                <a:defRPr/>
              </a:pPr>
              <a:t>8</a:t>
            </a:fld>
            <a:endParaRPr lang="cs-CZ" dirty="0"/>
          </a:p>
        </p:txBody>
      </p:sp>
      <p:pic>
        <p:nvPicPr>
          <p:cNvPr id="6" name="Obrázek 5" descr="DWRXML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340768"/>
            <a:ext cx="8591550" cy="828675"/>
          </a:xfrm>
          <a:prstGeom prst="rect">
            <a:avLst/>
          </a:prstGeom>
        </p:spPr>
      </p:pic>
      <p:sp>
        <p:nvSpPr>
          <p:cNvPr id="7" name="Zástupný symbol pro obsah 2"/>
          <p:cNvSpPr txBox="1">
            <a:spLocks/>
          </p:cNvSpPr>
          <p:nvPr/>
        </p:nvSpPr>
        <p:spPr bwMode="auto">
          <a:xfrm>
            <a:off x="2700338" y="1772816"/>
            <a:ext cx="6443662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Pro každou vystavenou službu se použije tzv. </a:t>
            </a:r>
            <a:r>
              <a:rPr kumimoji="0" lang="en-US" sz="1800" b="1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creator</a:t>
            </a: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: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Jak objekt služby vytvořit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Jaké metody publikovat</a:t>
            </a: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8" name="Obrázek 7" descr="DWRXML_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3212976"/>
            <a:ext cx="8964488" cy="1202975"/>
          </a:xfrm>
          <a:prstGeom prst="rect">
            <a:avLst/>
          </a:prstGeom>
        </p:spPr>
      </p:pic>
      <p:sp>
        <p:nvSpPr>
          <p:cNvPr id="9" name="Zástupný symbol pro obsah 2"/>
          <p:cNvSpPr txBox="1">
            <a:spLocks/>
          </p:cNvSpPr>
          <p:nvPr/>
        </p:nvSpPr>
        <p:spPr bwMode="auto">
          <a:xfrm>
            <a:off x="2555776" y="4869160"/>
            <a:ext cx="6588224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Přenášené parametry je třeba zaregistrovat</a:t>
            </a:r>
            <a:r>
              <a:rPr kumimoji="0" lang="cs-CZ" sz="1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tzv. </a:t>
            </a:r>
            <a:r>
              <a:rPr kumimoji="0" lang="cs-CZ" sz="1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konvertorem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</a:t>
            </a:r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" name="Obrázek 9" descr="DWRXML_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6225" y="5733256"/>
            <a:ext cx="8867775" cy="647700"/>
          </a:xfrm>
          <a:prstGeom prst="rect">
            <a:avLst/>
          </a:prstGeom>
        </p:spPr>
      </p:pic>
      <p:sp>
        <p:nvSpPr>
          <p:cNvPr id="11" name="Obdélník 10"/>
          <p:cNvSpPr/>
          <p:nvPr/>
        </p:nvSpPr>
        <p:spPr>
          <a:xfrm>
            <a:off x="755576" y="3284984"/>
            <a:ext cx="1008112" cy="21602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483768" y="3284984"/>
            <a:ext cx="2016224" cy="21602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2339752" y="3501008"/>
            <a:ext cx="6552728" cy="21602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467544" y="3717032"/>
            <a:ext cx="3456384" cy="36004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1043608" y="5733256"/>
            <a:ext cx="1296144" cy="50405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2555776" y="5445224"/>
            <a:ext cx="50209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solidFill>
                  <a:srgbClr val="FF0000"/>
                </a:solidFill>
              </a:rPr>
              <a:t>Přenášená data jsou výčtový typ / jednoduchý objekt.</a:t>
            </a:r>
            <a:endParaRPr lang="cs-CZ" sz="1600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11560" y="4509120"/>
            <a:ext cx="229697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solidFill>
                  <a:srgbClr val="FF0000"/>
                </a:solidFill>
              </a:rPr>
              <a:t>Vystavíme dvě metody.</a:t>
            </a:r>
            <a:endParaRPr lang="cs-CZ" sz="1600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716016" y="4149080"/>
            <a:ext cx="25418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solidFill>
                  <a:srgbClr val="FF0000"/>
                </a:solidFill>
              </a:rPr>
              <a:t>Třída vystavované služby.</a:t>
            </a:r>
            <a:endParaRPr lang="cs-CZ" sz="1600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95536" y="2708920"/>
            <a:ext cx="33232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solidFill>
                  <a:srgbClr val="FF0000"/>
                </a:solidFill>
              </a:rPr>
              <a:t>K vytvoření použijeme konstruktor.</a:t>
            </a:r>
            <a:endParaRPr lang="cs-CZ" sz="1600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851920" y="2780928"/>
            <a:ext cx="34804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solidFill>
                  <a:srgbClr val="FF0000"/>
                </a:solidFill>
              </a:rPr>
              <a:t>Jméno služby na straně </a:t>
            </a:r>
            <a:r>
              <a:rPr lang="cs-CZ" sz="1600" dirty="0" err="1" smtClean="0">
                <a:solidFill>
                  <a:srgbClr val="FF0000"/>
                </a:solidFill>
              </a:rPr>
              <a:t>JavaScriptu</a:t>
            </a:r>
            <a:endParaRPr lang="cs-CZ" sz="1600" dirty="0">
              <a:solidFill>
                <a:srgbClr val="FF0000"/>
              </a:solidFill>
            </a:endParaRPr>
          </a:p>
        </p:txBody>
      </p:sp>
      <p:cxnSp>
        <p:nvCxnSpPr>
          <p:cNvPr id="22" name="Přímá spojovací šipka 21"/>
          <p:cNvCxnSpPr>
            <a:stCxn id="16" idx="1"/>
            <a:endCxn id="15" idx="0"/>
          </p:cNvCxnSpPr>
          <p:nvPr/>
        </p:nvCxnSpPr>
        <p:spPr>
          <a:xfrm flipH="1">
            <a:off x="1691680" y="5614501"/>
            <a:ext cx="864096" cy="11875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>
            <a:stCxn id="17" idx="0"/>
            <a:endCxn id="14" idx="2"/>
          </p:cNvCxnSpPr>
          <p:nvPr/>
        </p:nvCxnSpPr>
        <p:spPr>
          <a:xfrm flipV="1">
            <a:off x="1760048" y="4077072"/>
            <a:ext cx="435688" cy="43204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>
            <a:stCxn id="18" idx="0"/>
          </p:cNvCxnSpPr>
          <p:nvPr/>
        </p:nvCxnSpPr>
        <p:spPr>
          <a:xfrm flipH="1" flipV="1">
            <a:off x="5940152" y="3717032"/>
            <a:ext cx="46789" cy="43204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/>
          <p:nvPr/>
        </p:nvCxnSpPr>
        <p:spPr>
          <a:xfrm flipH="1">
            <a:off x="3923928" y="2996952"/>
            <a:ext cx="1224136" cy="28803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šipka 31"/>
          <p:cNvCxnSpPr>
            <a:endCxn id="11" idx="0"/>
          </p:cNvCxnSpPr>
          <p:nvPr/>
        </p:nvCxnSpPr>
        <p:spPr>
          <a:xfrm flipH="1">
            <a:off x="1259632" y="2996952"/>
            <a:ext cx="936104" cy="28803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Server – Typy vytváření objektů služeb</a:t>
            </a:r>
            <a:endParaRPr lang="cs-CZ" dirty="0"/>
          </a:p>
        </p:txBody>
      </p:sp>
      <p:pic>
        <p:nvPicPr>
          <p:cNvPr id="6" name="Zástupný symbol pro obsah 5" descr="Creator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87824" y="692696"/>
            <a:ext cx="5492477" cy="1750489"/>
          </a:xfr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2009 IBA CZ, s.r.o.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E32DE32-9248-4944-826C-86F40A9715B1}" type="slidenum">
              <a:rPr lang="cs-CZ" smtClean="0"/>
              <a:pPr>
                <a:defRPr/>
              </a:pPr>
              <a:t>9</a:t>
            </a:fld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627784" y="2420888"/>
            <a:ext cx="633670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New – vytvoření </a:t>
            </a:r>
            <a:r>
              <a:rPr lang="cs-CZ" dirty="0" err="1" smtClean="0"/>
              <a:t>konstruktorem</a:t>
            </a:r>
            <a:endParaRPr lang="cs-CZ" dirty="0" smtClean="0"/>
          </a:p>
          <a:p>
            <a:r>
              <a:rPr lang="cs-CZ" dirty="0" smtClean="0"/>
              <a:t>Static – statickou metodou </a:t>
            </a:r>
            <a:r>
              <a:rPr lang="cs-CZ" dirty="0" err="1" smtClean="0"/>
              <a:t>getInstance</a:t>
            </a:r>
            <a:r>
              <a:rPr lang="cs-CZ" dirty="0" smtClean="0"/>
              <a:t>()</a:t>
            </a:r>
          </a:p>
          <a:p>
            <a:r>
              <a:rPr lang="cs-CZ" dirty="0" err="1" smtClean="0"/>
              <a:t>Scripted</a:t>
            </a:r>
            <a:r>
              <a:rPr lang="cs-CZ" dirty="0" smtClean="0"/>
              <a:t> – skriptovacím jazykem </a:t>
            </a:r>
          </a:p>
          <a:p>
            <a:r>
              <a:rPr lang="cs-CZ" dirty="0" err="1" smtClean="0"/>
              <a:t>Spring</a:t>
            </a:r>
            <a:r>
              <a:rPr lang="cs-CZ" dirty="0" smtClean="0"/>
              <a:t> – přes </a:t>
            </a:r>
            <a:r>
              <a:rPr lang="cs-CZ" dirty="0" err="1" smtClean="0"/>
              <a:t>Spring</a:t>
            </a:r>
            <a:endParaRPr lang="cs-CZ" dirty="0" smtClean="0"/>
          </a:p>
          <a:p>
            <a:r>
              <a:rPr lang="cs-CZ" dirty="0" smtClean="0"/>
              <a:t>JSF – přes JSF</a:t>
            </a:r>
          </a:p>
          <a:p>
            <a:r>
              <a:rPr lang="cs-CZ" dirty="0" err="1" smtClean="0"/>
              <a:t>Struts</a:t>
            </a:r>
            <a:r>
              <a:rPr lang="cs-CZ" dirty="0" smtClean="0"/>
              <a:t> – přes </a:t>
            </a:r>
            <a:r>
              <a:rPr lang="cs-CZ" dirty="0" err="1" smtClean="0"/>
              <a:t>FormBeans</a:t>
            </a:r>
            <a:r>
              <a:rPr lang="cs-CZ" dirty="0" smtClean="0"/>
              <a:t> ze </a:t>
            </a:r>
            <a:r>
              <a:rPr lang="cs-CZ" dirty="0" err="1" smtClean="0"/>
              <a:t>Struts</a:t>
            </a:r>
            <a:endParaRPr lang="cs-CZ" dirty="0" smtClean="0"/>
          </a:p>
          <a:p>
            <a:r>
              <a:rPr lang="cs-CZ" dirty="0" err="1" smtClean="0"/>
              <a:t>PageFlow</a:t>
            </a:r>
            <a:r>
              <a:rPr lang="cs-CZ" dirty="0" smtClean="0"/>
              <a:t> – přes </a:t>
            </a:r>
            <a:r>
              <a:rPr lang="cs-CZ" dirty="0" err="1" smtClean="0"/>
              <a:t>PageFlow</a:t>
            </a:r>
            <a:r>
              <a:rPr lang="cs-CZ" dirty="0" smtClean="0"/>
              <a:t> z </a:t>
            </a:r>
            <a:r>
              <a:rPr lang="cs-CZ" dirty="0" err="1" smtClean="0"/>
              <a:t>Beehive</a:t>
            </a:r>
            <a:r>
              <a:rPr lang="cs-CZ" dirty="0" smtClean="0"/>
              <a:t> nebo </a:t>
            </a:r>
            <a:r>
              <a:rPr lang="cs-CZ" dirty="0" err="1" smtClean="0"/>
              <a:t>WebLogic</a:t>
            </a:r>
            <a:endParaRPr lang="cs-CZ" dirty="0" smtClean="0"/>
          </a:p>
          <a:p>
            <a:r>
              <a:rPr lang="cs-CZ" dirty="0" smtClean="0"/>
              <a:t>EJB3 – </a:t>
            </a:r>
            <a:r>
              <a:rPr lang="cs-CZ" dirty="0" err="1" smtClean="0"/>
              <a:t>EJB3</a:t>
            </a:r>
            <a:r>
              <a:rPr lang="cs-CZ" dirty="0" smtClean="0"/>
              <a:t> session </a:t>
            </a:r>
            <a:r>
              <a:rPr lang="cs-CZ" dirty="0" err="1" smtClean="0"/>
              <a:t>bean</a:t>
            </a:r>
            <a:endParaRPr lang="cs-CZ" dirty="0" smtClean="0"/>
          </a:p>
          <a:p>
            <a:endParaRPr lang="cs-CZ" dirty="0" smtClean="0"/>
          </a:p>
          <a:p>
            <a:r>
              <a:rPr lang="en-US" dirty="0" smtClean="0"/>
              <a:t>Scope: application, session, request, page, script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Buď </a:t>
            </a:r>
            <a:r>
              <a:rPr lang="cs-CZ" dirty="0" err="1" smtClean="0"/>
              <a:t>include</a:t>
            </a:r>
            <a:r>
              <a:rPr lang="cs-CZ" dirty="0" smtClean="0"/>
              <a:t> nebo </a:t>
            </a:r>
            <a:r>
              <a:rPr lang="cs-CZ" dirty="0" err="1" smtClean="0"/>
              <a:t>exclude</a:t>
            </a:r>
            <a:r>
              <a:rPr lang="cs-CZ" dirty="0" smtClean="0"/>
              <a:t>, ne oboje.</a:t>
            </a:r>
          </a:p>
          <a:p>
            <a:endParaRPr lang="cs-CZ" dirty="0" smtClean="0"/>
          </a:p>
          <a:p>
            <a:r>
              <a:rPr lang="cs-CZ" dirty="0" err="1" smtClean="0"/>
              <a:t>Auth</a:t>
            </a:r>
            <a:r>
              <a:rPr lang="cs-CZ" dirty="0" smtClean="0"/>
              <a:t>: Java EE role.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Server – Typy konvertorů dat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Vestavěné: </a:t>
            </a:r>
            <a:r>
              <a:rPr lang="cs-CZ" dirty="0" err="1" smtClean="0"/>
              <a:t>boolean</a:t>
            </a:r>
            <a:r>
              <a:rPr lang="cs-CZ" dirty="0" smtClean="0"/>
              <a:t>, byte, </a:t>
            </a:r>
            <a:r>
              <a:rPr lang="cs-CZ" dirty="0" err="1" smtClean="0"/>
              <a:t>short</a:t>
            </a:r>
            <a:r>
              <a:rPr lang="cs-CZ" dirty="0" smtClean="0"/>
              <a:t>, </a:t>
            </a:r>
            <a:r>
              <a:rPr lang="cs-CZ" dirty="0" err="1" smtClean="0"/>
              <a:t>int</a:t>
            </a:r>
            <a:r>
              <a:rPr lang="cs-CZ" dirty="0" smtClean="0"/>
              <a:t>, </a:t>
            </a:r>
            <a:r>
              <a:rPr lang="cs-CZ" dirty="0" err="1" smtClean="0"/>
              <a:t>long</a:t>
            </a:r>
            <a:r>
              <a:rPr lang="cs-CZ" dirty="0" smtClean="0"/>
              <a:t>, </a:t>
            </a:r>
            <a:r>
              <a:rPr lang="cs-CZ" dirty="0" err="1" smtClean="0"/>
              <a:t>float</a:t>
            </a:r>
            <a:r>
              <a:rPr lang="cs-CZ" dirty="0" smtClean="0"/>
              <a:t>, double, </a:t>
            </a:r>
            <a:r>
              <a:rPr lang="cs-CZ" dirty="0" err="1" smtClean="0"/>
              <a:t>char</a:t>
            </a:r>
            <a:r>
              <a:rPr lang="cs-CZ" dirty="0" smtClean="0"/>
              <a:t>, </a:t>
            </a:r>
            <a:r>
              <a:rPr lang="cs-CZ" dirty="0" err="1" smtClean="0"/>
              <a:t>Boolean</a:t>
            </a:r>
            <a:r>
              <a:rPr lang="cs-CZ" dirty="0" smtClean="0"/>
              <a:t>, </a:t>
            </a:r>
            <a:r>
              <a:rPr lang="cs-CZ" dirty="0" smtClean="0"/>
              <a:t>Byte</a:t>
            </a:r>
            <a:r>
              <a:rPr lang="cs-CZ" dirty="0" smtClean="0"/>
              <a:t>, </a:t>
            </a:r>
            <a:r>
              <a:rPr lang="cs-CZ" dirty="0" err="1" smtClean="0"/>
              <a:t>Short</a:t>
            </a:r>
            <a:r>
              <a:rPr lang="cs-CZ" dirty="0" smtClean="0"/>
              <a:t>, </a:t>
            </a:r>
            <a:r>
              <a:rPr lang="cs-CZ" dirty="0" err="1" smtClean="0"/>
              <a:t>Integer</a:t>
            </a:r>
            <a:r>
              <a:rPr lang="cs-CZ" dirty="0" smtClean="0"/>
              <a:t>, </a:t>
            </a:r>
            <a:r>
              <a:rPr lang="cs-CZ" dirty="0" err="1" smtClean="0"/>
              <a:t>Long</a:t>
            </a:r>
            <a:r>
              <a:rPr lang="cs-CZ" dirty="0" smtClean="0"/>
              <a:t>, </a:t>
            </a:r>
            <a:r>
              <a:rPr lang="cs-CZ" dirty="0" err="1" smtClean="0"/>
              <a:t>Float</a:t>
            </a:r>
            <a:r>
              <a:rPr lang="cs-CZ" dirty="0" smtClean="0"/>
              <a:t>, </a:t>
            </a:r>
            <a:r>
              <a:rPr lang="cs-CZ" dirty="0" smtClean="0"/>
              <a:t>Double</a:t>
            </a:r>
            <a:r>
              <a:rPr lang="cs-CZ" dirty="0" smtClean="0"/>
              <a:t>, </a:t>
            </a:r>
            <a:r>
              <a:rPr lang="cs-CZ" dirty="0" err="1" smtClean="0"/>
              <a:t>Character</a:t>
            </a:r>
            <a:r>
              <a:rPr lang="cs-CZ" dirty="0" smtClean="0"/>
              <a:t>, </a:t>
            </a:r>
            <a:r>
              <a:rPr lang="cs-CZ" dirty="0" err="1" smtClean="0"/>
              <a:t>BigInteger</a:t>
            </a:r>
            <a:r>
              <a:rPr lang="cs-CZ" dirty="0" smtClean="0"/>
              <a:t>, </a:t>
            </a:r>
            <a:r>
              <a:rPr lang="cs-CZ" dirty="0" err="1" smtClean="0"/>
              <a:t>BigDecimal</a:t>
            </a:r>
            <a:r>
              <a:rPr lang="cs-CZ" dirty="0" smtClean="0"/>
              <a:t>, </a:t>
            </a:r>
            <a:r>
              <a:rPr lang="cs-CZ" dirty="0" err="1" smtClean="0"/>
              <a:t>String</a:t>
            </a:r>
            <a:r>
              <a:rPr lang="cs-CZ" dirty="0" smtClean="0"/>
              <a:t>, </a:t>
            </a:r>
            <a:r>
              <a:rPr lang="cs-CZ" dirty="0" err="1" smtClean="0"/>
              <a:t>Date</a:t>
            </a:r>
            <a:r>
              <a:rPr lang="cs-CZ" dirty="0" smtClean="0"/>
              <a:t>, </a:t>
            </a:r>
            <a:r>
              <a:rPr lang="cs-CZ" dirty="0" err="1" smtClean="0"/>
              <a:t>Timestamp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Pole – </a:t>
            </a:r>
            <a:r>
              <a:rPr lang="cs-CZ" dirty="0" err="1" smtClean="0"/>
              <a:t>array</a:t>
            </a:r>
            <a:r>
              <a:rPr lang="cs-CZ" dirty="0" smtClean="0"/>
              <a:t>: automaticky základní typy a typy, které jsou samy zaregistrované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POJO – </a:t>
            </a:r>
            <a:r>
              <a:rPr lang="cs-CZ" dirty="0" err="1" smtClean="0"/>
              <a:t>bean</a:t>
            </a:r>
            <a:r>
              <a:rPr lang="cs-CZ" dirty="0" smtClean="0"/>
              <a:t>: na základě </a:t>
            </a:r>
            <a:r>
              <a:rPr lang="cs-CZ" dirty="0" err="1" smtClean="0"/>
              <a:t>getterů</a:t>
            </a:r>
            <a:r>
              <a:rPr lang="cs-CZ" dirty="0" smtClean="0"/>
              <a:t> a </a:t>
            </a:r>
            <a:r>
              <a:rPr lang="cs-CZ" dirty="0" err="1" smtClean="0"/>
              <a:t>setterů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Kolekce a mapy – </a:t>
            </a:r>
            <a:r>
              <a:rPr lang="cs-CZ" dirty="0" err="1" smtClean="0"/>
              <a:t>collection</a:t>
            </a:r>
            <a:r>
              <a:rPr lang="cs-CZ" dirty="0" smtClean="0"/>
              <a:t> + map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Obrázky, soubory: </a:t>
            </a:r>
            <a:r>
              <a:rPr lang="cs-CZ" dirty="0" err="1" smtClean="0"/>
              <a:t>BufferedImage</a:t>
            </a:r>
            <a:r>
              <a:rPr lang="cs-CZ" dirty="0" smtClean="0"/>
              <a:t>, </a:t>
            </a:r>
            <a:r>
              <a:rPr lang="cs-CZ" dirty="0" err="1" smtClean="0"/>
              <a:t>InputStream</a:t>
            </a:r>
            <a:r>
              <a:rPr lang="cs-CZ" dirty="0" smtClean="0"/>
              <a:t>, </a:t>
            </a:r>
            <a:r>
              <a:rPr lang="cs-CZ" dirty="0" err="1" smtClean="0"/>
              <a:t>FileTransfer</a:t>
            </a:r>
            <a:r>
              <a:rPr lang="cs-CZ" dirty="0" smtClean="0"/>
              <a:t> – jen DWR 3.0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Výčet – </a:t>
            </a:r>
            <a:r>
              <a:rPr lang="cs-CZ" dirty="0" err="1" smtClean="0"/>
              <a:t>enum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DOM objekty: </a:t>
            </a:r>
            <a:r>
              <a:rPr lang="cs-CZ" dirty="0" err="1" smtClean="0"/>
              <a:t>Document</a:t>
            </a:r>
            <a:r>
              <a:rPr lang="cs-CZ" dirty="0" smtClean="0"/>
              <a:t>, Element, Node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Hibernate 2/3 objekty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Lze napsat vlastní konvertor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2009 IBA CZ, s.r.o.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E32DE32-9248-4944-826C-86F40A9715B1}" type="slidenum">
              <a:rPr lang="cs-CZ" smtClean="0"/>
              <a:pPr>
                <a:defRPr/>
              </a:pPr>
              <a:t>10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Server – Testujeme (1)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00313" y="857251"/>
            <a:ext cx="6443662" cy="483518"/>
          </a:xfrm>
        </p:spPr>
        <p:txBody>
          <a:bodyPr/>
          <a:lstStyle/>
          <a:p>
            <a:r>
              <a:rPr lang="cs-CZ" dirty="0" smtClean="0"/>
              <a:t>Testovací stránka se generuje automaticky na URL </a:t>
            </a:r>
            <a:r>
              <a:rPr lang="cs-CZ" dirty="0" err="1" smtClean="0"/>
              <a:t>servletu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2009 IBA CZ, s.r.o.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E32DE32-9248-4944-826C-86F40A9715B1}" type="slidenum">
              <a:rPr lang="cs-CZ" smtClean="0"/>
              <a:pPr>
                <a:defRPr/>
              </a:pPr>
              <a:t>11</a:t>
            </a:fld>
            <a:endParaRPr lang="cs-CZ" dirty="0"/>
          </a:p>
        </p:txBody>
      </p:sp>
      <p:pic>
        <p:nvPicPr>
          <p:cNvPr id="6" name="Obrázek 5" descr="TestPage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196752"/>
            <a:ext cx="8686800" cy="52608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Server – Testujeme (2)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00312" y="857251"/>
            <a:ext cx="6643687" cy="483518"/>
          </a:xfrm>
        </p:spPr>
        <p:txBody>
          <a:bodyPr/>
          <a:lstStyle/>
          <a:p>
            <a:r>
              <a:rPr lang="cs-CZ" dirty="0" smtClean="0"/>
              <a:t>Každá služba má testovací stránku generovanou automaticky.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2009 IBA CZ, s.r.o.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E32DE32-9248-4944-826C-86F40A9715B1}" type="slidenum">
              <a:rPr lang="cs-CZ" smtClean="0"/>
              <a:pPr>
                <a:defRPr/>
              </a:pPr>
              <a:t>12</a:t>
            </a:fld>
            <a:endParaRPr lang="cs-CZ" dirty="0"/>
          </a:p>
        </p:txBody>
      </p:sp>
      <p:pic>
        <p:nvPicPr>
          <p:cNvPr id="7" name="Obrázek 6" descr="TestPage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68760"/>
            <a:ext cx="9144000" cy="5272554"/>
          </a:xfrm>
          <a:prstGeom prst="rect">
            <a:avLst/>
          </a:prstGeom>
        </p:spPr>
      </p:pic>
      <p:pic>
        <p:nvPicPr>
          <p:cNvPr id="8" name="Obrázek 7" descr="TestPage_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47875" y="3429000"/>
            <a:ext cx="7096125" cy="18478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Server – Testujeme (3)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00313" y="857251"/>
            <a:ext cx="6443662" cy="411510"/>
          </a:xfrm>
        </p:spPr>
        <p:txBody>
          <a:bodyPr/>
          <a:lstStyle/>
          <a:p>
            <a:r>
              <a:rPr lang="cs-CZ" dirty="0" smtClean="0"/>
              <a:t>Plný výstup lze zobrazit pomocí </a:t>
            </a:r>
            <a:r>
              <a:rPr lang="cs-CZ" dirty="0" err="1" smtClean="0"/>
              <a:t>Firebugu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2009 IBA CZ, s.r.o.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E32DE32-9248-4944-826C-86F40A9715B1}" type="slidenum">
              <a:rPr lang="cs-CZ" smtClean="0"/>
              <a:pPr>
                <a:defRPr/>
              </a:pPr>
              <a:t>13</a:t>
            </a:fld>
            <a:endParaRPr lang="cs-CZ" dirty="0"/>
          </a:p>
        </p:txBody>
      </p:sp>
      <p:pic>
        <p:nvPicPr>
          <p:cNvPr id="6" name="Obrázek 5" descr="TestPage_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00808"/>
            <a:ext cx="9144000" cy="1744438"/>
          </a:xfrm>
          <a:prstGeom prst="rect">
            <a:avLst/>
          </a:prstGeom>
        </p:spPr>
      </p:pic>
      <p:pic>
        <p:nvPicPr>
          <p:cNvPr id="7" name="Obrázek 6" descr="TestPage_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149080"/>
            <a:ext cx="9144000" cy="22719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Klient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Do stránky se vloží několik JS souborů:</a:t>
            </a:r>
          </a:p>
          <a:p>
            <a:pPr lvl="1">
              <a:buFont typeface="Arial" pitchFamily="34" charset="0"/>
              <a:buChar char="•"/>
            </a:pPr>
            <a:r>
              <a:rPr lang="cs-CZ" dirty="0" err="1" smtClean="0"/>
              <a:t>Engine.js</a:t>
            </a:r>
            <a:r>
              <a:rPr lang="cs-CZ" dirty="0" smtClean="0"/>
              <a:t> – součást DWR</a:t>
            </a:r>
          </a:p>
          <a:p>
            <a:pPr lvl="1">
              <a:buFont typeface="Arial" pitchFamily="34" charset="0"/>
              <a:buChar char="•"/>
            </a:pPr>
            <a:r>
              <a:rPr lang="cs-CZ" dirty="0" err="1" smtClean="0"/>
              <a:t>Util.js</a:t>
            </a:r>
            <a:r>
              <a:rPr lang="cs-CZ" dirty="0" smtClean="0"/>
              <a:t> – součást DWR, volitelné, lze i mimo DWR</a:t>
            </a:r>
          </a:p>
          <a:p>
            <a:pPr lvl="1">
              <a:buFont typeface="Arial" pitchFamily="34" charset="0"/>
              <a:buChar char="•"/>
            </a:pPr>
            <a:r>
              <a:rPr lang="cs-CZ" dirty="0" err="1" smtClean="0"/>
              <a:t>MojeSlužba.js</a:t>
            </a:r>
            <a:r>
              <a:rPr lang="cs-CZ" dirty="0" smtClean="0"/>
              <a:t> – vygenerováno DWR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Lze vkládat dynamicky z běžící aplikace anebo jednou stáhnout a vkládat staticky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Poté se zavolá funkce z </a:t>
            </a:r>
            <a:r>
              <a:rPr lang="cs-CZ" dirty="0" err="1" smtClean="0"/>
              <a:t>MojeSlužba</a:t>
            </a:r>
            <a:endParaRPr lang="cs-CZ" dirty="0" smtClean="0"/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Nejdřív parametry funkce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Dále </a:t>
            </a:r>
            <a:r>
              <a:rPr lang="cs-CZ" dirty="0" err="1" smtClean="0"/>
              <a:t>callback</a:t>
            </a:r>
            <a:r>
              <a:rPr lang="cs-CZ" dirty="0" smtClean="0"/>
              <a:t> funkce, která se zavolá po obdržení dat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Volitelně chybová </a:t>
            </a:r>
            <a:r>
              <a:rPr lang="cs-CZ" dirty="0" err="1" smtClean="0"/>
              <a:t>callback</a:t>
            </a:r>
            <a:r>
              <a:rPr lang="cs-CZ" dirty="0" smtClean="0"/>
              <a:t> funkce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Volitelně </a:t>
            </a:r>
            <a:r>
              <a:rPr lang="cs-CZ" dirty="0" err="1" smtClean="0"/>
              <a:t>timeout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2009 IBA CZ, s.r.o.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E32DE32-9248-4944-826C-86F40A9715B1}" type="slidenum">
              <a:rPr lang="cs-CZ" smtClean="0"/>
              <a:pPr>
                <a:defRPr/>
              </a:pPr>
              <a:t>14</a:t>
            </a:fld>
            <a:endParaRPr lang="cs-CZ" dirty="0"/>
          </a:p>
        </p:txBody>
      </p:sp>
      <p:pic>
        <p:nvPicPr>
          <p:cNvPr id="6" name="Obrázek 5" descr="Klient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4437112"/>
            <a:ext cx="5323387" cy="936104"/>
          </a:xfrm>
          <a:prstGeom prst="rect">
            <a:avLst/>
          </a:prstGeom>
        </p:spPr>
      </p:pic>
      <p:pic>
        <p:nvPicPr>
          <p:cNvPr id="7" name="Obrázek 6" descr="Klient_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5816" y="5517232"/>
            <a:ext cx="6107508" cy="9361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 descr="Specialitky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77072"/>
            <a:ext cx="4187948" cy="2525266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Speciality na straně klienta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Dodatečné parametry do </a:t>
            </a:r>
            <a:r>
              <a:rPr lang="cs-CZ" dirty="0" err="1" smtClean="0"/>
              <a:t>callback</a:t>
            </a:r>
            <a:r>
              <a:rPr lang="cs-CZ" dirty="0" smtClean="0"/>
              <a:t> funkce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Data se přibalí ke </a:t>
            </a:r>
            <a:r>
              <a:rPr lang="cs-CZ" dirty="0" err="1" smtClean="0"/>
              <a:t>callbacku</a:t>
            </a:r>
            <a:r>
              <a:rPr lang="cs-CZ" dirty="0" smtClean="0"/>
              <a:t> při volání služby</a:t>
            </a:r>
          </a:p>
          <a:p>
            <a:pPr lvl="1">
              <a:buFont typeface="Arial" pitchFamily="34" charset="0"/>
              <a:buChar char="•"/>
            </a:pPr>
            <a:r>
              <a:rPr lang="cs-CZ" dirty="0" err="1" smtClean="0"/>
              <a:t>Callback</a:t>
            </a:r>
            <a:r>
              <a:rPr lang="cs-CZ" dirty="0" smtClean="0"/>
              <a:t> funkce má pak více parametrů v hlavičce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2009 IBA CZ, s.r.o.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E32DE32-9248-4944-826C-86F40A9715B1}" type="slidenum">
              <a:rPr lang="cs-CZ" smtClean="0"/>
              <a:pPr>
                <a:defRPr/>
              </a:pPr>
              <a:t>15</a:t>
            </a:fld>
            <a:endParaRPr lang="cs-CZ" dirty="0"/>
          </a:p>
        </p:txBody>
      </p:sp>
      <p:pic>
        <p:nvPicPr>
          <p:cNvPr id="6" name="Obrázek 5" descr="Specialitky_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35896" y="1916832"/>
            <a:ext cx="4505325" cy="1743075"/>
          </a:xfrm>
          <a:prstGeom prst="rect">
            <a:avLst/>
          </a:prstGeom>
        </p:spPr>
      </p:pic>
      <p:sp>
        <p:nvSpPr>
          <p:cNvPr id="7" name="Zástupný symbol pro obsah 2"/>
          <p:cNvSpPr txBox="1">
            <a:spLocks/>
          </p:cNvSpPr>
          <p:nvPr/>
        </p:nvSpPr>
        <p:spPr bwMode="auto">
          <a:xfrm>
            <a:off x="2700338" y="3717032"/>
            <a:ext cx="6443662" cy="1131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Cross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domain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volání</a:t>
            </a:r>
          </a:p>
          <a:p>
            <a:pPr marL="800100" lvl="1" indent="-342900" eaLnBrk="0" hangingPunct="0">
              <a:spcBef>
                <a:spcPts val="300"/>
              </a:spcBef>
              <a:buFont typeface="Arial" pitchFamily="34" charset="0"/>
              <a:buChar char="•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Nutno upravit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web.</a:t>
            </a:r>
            <a:r>
              <a:rPr lang="cs-CZ" b="1" dirty="0" err="1" smtClean="0">
                <a:latin typeface="Arial" pitchFamily="34" charset="0"/>
                <a:cs typeface="Arial" pitchFamily="34" charset="0"/>
              </a:rPr>
              <a:t>xml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i HTML stránku</a:t>
            </a:r>
          </a:p>
          <a:p>
            <a:pPr marL="800100" lvl="1" indent="-342900" eaLnBrk="0" hangingPunct="0">
              <a:spcBef>
                <a:spcPts val="300"/>
              </a:spcBef>
              <a:buFont typeface="Arial" pitchFamily="34" charset="0"/>
              <a:buChar char="•"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Poté nastavit proměnnou </a:t>
            </a:r>
            <a:r>
              <a:rPr kumimoji="0" lang="cs-CZ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_</a:t>
            </a:r>
            <a:r>
              <a:rPr kumimoji="0" lang="cs-CZ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path</a:t>
            </a: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vystavené služby</a:t>
            </a:r>
            <a:endParaRPr kumimoji="0" lang="cs-CZ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9" name="Obrázek 8" descr="Specialitky_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10000" y="4797152"/>
            <a:ext cx="5334000" cy="428625"/>
          </a:xfrm>
          <a:prstGeom prst="rect">
            <a:avLst/>
          </a:prstGeom>
        </p:spPr>
      </p:pic>
      <p:pic>
        <p:nvPicPr>
          <p:cNvPr id="10" name="Obrázek 9" descr="Specialitky_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10075" y="5661248"/>
            <a:ext cx="4733925" cy="5524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TechDetaily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08920"/>
            <a:ext cx="7162800" cy="21336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Technické detaily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 se realizuje DWR volání?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XHR POST </a:t>
            </a:r>
            <a:r>
              <a:rPr lang="cs-CZ" dirty="0" err="1" smtClean="0"/>
              <a:t>request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Směrem na server jde skupina parametrů a jejich hodnot, čistý text, jeden parametr na řádku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Směrem na klienta jde JS kód, který se bude interpretovat a vznikne tak JS datový objekt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2009 IBA CZ, s.r.o.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E32DE32-9248-4944-826C-86F40A9715B1}" type="slidenum">
              <a:rPr lang="cs-CZ" smtClean="0"/>
              <a:pPr>
                <a:defRPr/>
              </a:pPr>
              <a:t>16</a:t>
            </a:fld>
            <a:endParaRPr lang="cs-CZ" dirty="0"/>
          </a:p>
        </p:txBody>
      </p:sp>
      <p:pic>
        <p:nvPicPr>
          <p:cNvPr id="7" name="Obrázek 6" descr="TechDetaily_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3171825"/>
            <a:ext cx="7800975" cy="36861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Reverzní </a:t>
            </a:r>
            <a:r>
              <a:rPr lang="cs-CZ" dirty="0" err="1" smtClean="0"/>
              <a:t>Ajax</a:t>
            </a:r>
            <a:r>
              <a:rPr lang="cs-CZ" dirty="0" smtClean="0"/>
              <a:t> (úvod)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Server sám o sobě „tlačí“ data na klienta (alespoň zdánlivě)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Tři možné způsoby:</a:t>
            </a:r>
          </a:p>
          <a:p>
            <a:pPr lvl="1">
              <a:buFont typeface="Arial" pitchFamily="34" charset="0"/>
              <a:buChar char="•"/>
            </a:pPr>
            <a:r>
              <a:rPr lang="cs-CZ" b="1" dirty="0" err="1" smtClean="0"/>
              <a:t>Polling</a:t>
            </a:r>
            <a:r>
              <a:rPr lang="cs-CZ" dirty="0" smtClean="0"/>
              <a:t>: Neustálé dotazy klienta v krátkých pravidelných intervalech. Může vytěžovat server.</a:t>
            </a:r>
          </a:p>
          <a:p>
            <a:pPr lvl="1">
              <a:buFont typeface="Arial" pitchFamily="34" charset="0"/>
              <a:buChar char="•"/>
            </a:pPr>
            <a:r>
              <a:rPr lang="cs-CZ" b="1" dirty="0" err="1" smtClean="0"/>
              <a:t>Comet</a:t>
            </a:r>
            <a:r>
              <a:rPr lang="cs-CZ" dirty="0" smtClean="0"/>
              <a:t>: Velmi pomalá odpověď serveru na otevřeném HTTP spojení</a:t>
            </a:r>
          </a:p>
          <a:p>
            <a:pPr lvl="1">
              <a:buFont typeface="Arial" pitchFamily="34" charset="0"/>
              <a:buChar char="•"/>
            </a:pPr>
            <a:r>
              <a:rPr lang="cs-CZ" b="1" dirty="0" err="1" smtClean="0"/>
              <a:t>Piggyback</a:t>
            </a:r>
            <a:r>
              <a:rPr lang="cs-CZ" dirty="0" smtClean="0"/>
              <a:t>: Data jsou přidána jako přílepek k jiné regulérní odpovědi. Není garantováno, že přijde dotaz.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Režimy:</a:t>
            </a:r>
          </a:p>
          <a:p>
            <a:pPr lvl="1">
              <a:buFont typeface="Arial" pitchFamily="34" charset="0"/>
              <a:buChar char="•"/>
            </a:pPr>
            <a:r>
              <a:rPr lang="cs-CZ" b="1" dirty="0" smtClean="0"/>
              <a:t>Aktivní</a:t>
            </a:r>
            <a:r>
              <a:rPr lang="cs-CZ" dirty="0" smtClean="0"/>
              <a:t>: </a:t>
            </a:r>
            <a:r>
              <a:rPr lang="cs-CZ" dirty="0" err="1" smtClean="0"/>
              <a:t>polling</a:t>
            </a:r>
            <a:r>
              <a:rPr lang="cs-CZ" dirty="0" smtClean="0"/>
              <a:t> + </a:t>
            </a:r>
            <a:r>
              <a:rPr lang="cs-CZ" dirty="0" err="1" smtClean="0"/>
              <a:t>comet</a:t>
            </a:r>
            <a:r>
              <a:rPr lang="cs-CZ" dirty="0" smtClean="0"/>
              <a:t>, nutno speciálně nakonfigurovat na serveru i klientovi</a:t>
            </a:r>
          </a:p>
          <a:p>
            <a:pPr lvl="1">
              <a:buFont typeface="Arial" pitchFamily="34" charset="0"/>
              <a:buChar char="•"/>
            </a:pPr>
            <a:r>
              <a:rPr lang="cs-CZ" b="1" dirty="0" smtClean="0"/>
              <a:t>Pasivní</a:t>
            </a:r>
            <a:r>
              <a:rPr lang="cs-CZ" dirty="0" smtClean="0"/>
              <a:t>: </a:t>
            </a:r>
            <a:r>
              <a:rPr lang="cs-CZ" dirty="0" err="1" smtClean="0"/>
              <a:t>piggyback</a:t>
            </a:r>
            <a:r>
              <a:rPr lang="cs-CZ" dirty="0" smtClean="0"/>
              <a:t>, není vyžadována extra konfigurace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2009 IBA CZ, s.r.o.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E32DE32-9248-4944-826C-86F40A9715B1}" type="slidenum">
              <a:rPr lang="cs-CZ" smtClean="0"/>
              <a:pPr>
                <a:defRPr/>
              </a:pPr>
              <a:t>17</a:t>
            </a:fld>
            <a:endParaRPr lang="cs-CZ" dirty="0"/>
          </a:p>
        </p:txBody>
      </p:sp>
      <p:pic>
        <p:nvPicPr>
          <p:cNvPr id="6" name="Obrázek 5" descr="Reverse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5085184"/>
            <a:ext cx="5686425" cy="1295400"/>
          </a:xfrm>
          <a:prstGeom prst="rect">
            <a:avLst/>
          </a:prstGeom>
        </p:spPr>
      </p:pic>
      <p:pic>
        <p:nvPicPr>
          <p:cNvPr id="7" name="Obrázek 6" descr="Reverse_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52120" y="5877272"/>
            <a:ext cx="3019425" cy="2190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  <a:cs typeface="Arial" charset="0"/>
              </a:rPr>
              <a:t>Příklad </a:t>
            </a:r>
            <a:r>
              <a:rPr lang="cs-CZ" dirty="0" smtClean="0">
                <a:latin typeface="Arial" charset="0"/>
                <a:cs typeface="Arial" charset="0"/>
              </a:rPr>
              <a:t>použití</a:t>
            </a:r>
            <a:endParaRPr lang="cs-CZ" dirty="0" smtClean="0">
              <a:latin typeface="Arial" charset="0"/>
              <a:cs typeface="Arial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© 20</a:t>
            </a:r>
            <a:r>
              <a:rPr lang="en-US" dirty="0" smtClean="0"/>
              <a:t>10</a:t>
            </a:r>
            <a:r>
              <a:rPr lang="cs-CZ" dirty="0" smtClean="0"/>
              <a:t> IBA CZ, s.r.o.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CB4285E-92D1-4E69-8642-34E173236BF8}" type="slidenum">
              <a:rPr lang="cs-CZ" smtClean="0"/>
              <a:pPr>
                <a:defRPr/>
              </a:pPr>
              <a:t>18</a:t>
            </a:fld>
            <a:endParaRPr lang="cs-CZ" dirty="0"/>
          </a:p>
        </p:txBody>
      </p:sp>
      <p:pic>
        <p:nvPicPr>
          <p:cNvPr id="10" name="Zástupný symbol pro obsah 9" descr="ScreenshotAplikace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23728" y="836712"/>
            <a:ext cx="6868097" cy="5521643"/>
          </a:xfrm>
        </p:spPr>
      </p:pic>
      <p:sp>
        <p:nvSpPr>
          <p:cNvPr id="72710" name="TextovéPole 7"/>
          <p:cNvSpPr txBox="1">
            <a:spLocks noChangeArrowheads="1"/>
          </p:cNvSpPr>
          <p:nvPr/>
        </p:nvSpPr>
        <p:spPr bwMode="auto">
          <a:xfrm>
            <a:off x="9215438" y="214313"/>
            <a:ext cx="36433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>
                <a:solidFill>
                  <a:srgbClr val="C00000"/>
                </a:solidFill>
              </a:rPr>
              <a:t>- hlavní nadpis: Arial, vel. 20, barva Bílá</a:t>
            </a:r>
          </a:p>
        </p:txBody>
      </p:sp>
      <p:sp>
        <p:nvSpPr>
          <p:cNvPr id="72711" name="TextovéPole 8"/>
          <p:cNvSpPr txBox="1">
            <a:spLocks noChangeArrowheads="1"/>
          </p:cNvSpPr>
          <p:nvPr/>
        </p:nvSpPr>
        <p:spPr bwMode="auto">
          <a:xfrm>
            <a:off x="9215438" y="885825"/>
            <a:ext cx="3857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>
                <a:solidFill>
                  <a:srgbClr val="C00000"/>
                </a:solidFill>
              </a:rPr>
              <a:t>- podnadpis: Arial bold, vel. 18, barva </a:t>
            </a:r>
            <a:r>
              <a:rPr lang="cs-CZ" sz="1400">
                <a:solidFill>
                  <a:srgbClr val="0070C0"/>
                </a:solidFill>
              </a:rPr>
              <a:t>Modrá</a:t>
            </a:r>
          </a:p>
        </p:txBody>
      </p:sp>
      <p:sp>
        <p:nvSpPr>
          <p:cNvPr id="72712" name="TextovéPole 9"/>
          <p:cNvSpPr txBox="1">
            <a:spLocks noChangeArrowheads="1"/>
          </p:cNvSpPr>
          <p:nvPr/>
        </p:nvSpPr>
        <p:spPr bwMode="auto">
          <a:xfrm>
            <a:off x="9215438" y="1476375"/>
            <a:ext cx="392906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07950" indent="-107950"/>
            <a:r>
              <a:rPr lang="cs-CZ" sz="1400">
                <a:solidFill>
                  <a:srgbClr val="C00000"/>
                </a:solidFill>
              </a:rPr>
              <a:t>- odrážky: plný čtvereček, Arial, vel. 18, řádkování 1, odsazení před textem 2 cm, zvláštní odsazení 0,8 cm, mezera před 3 body</a:t>
            </a:r>
          </a:p>
        </p:txBody>
      </p:sp>
      <p:sp>
        <p:nvSpPr>
          <p:cNvPr id="72713" name="TextovéPole 10"/>
          <p:cNvSpPr txBox="1">
            <a:spLocks noChangeArrowheads="1"/>
          </p:cNvSpPr>
          <p:nvPr/>
        </p:nvSpPr>
        <p:spPr bwMode="auto">
          <a:xfrm>
            <a:off x="9215438" y="4000500"/>
            <a:ext cx="5286375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07950" indent="-107950"/>
            <a:r>
              <a:rPr lang="cs-CZ" sz="1400">
                <a:solidFill>
                  <a:srgbClr val="C00000"/>
                </a:solidFill>
              </a:rPr>
              <a:t>- do levého pruhu je možné vkládat kromě připravených ilustrací i vlastní menší obrázky související s textem, případně tabulku nebo kratší odrážky</a:t>
            </a:r>
          </a:p>
          <a:p>
            <a:pPr marL="107950" indent="-107950">
              <a:buFontTx/>
              <a:buChar char="-"/>
            </a:pPr>
            <a:r>
              <a:rPr lang="cs-CZ" sz="1400">
                <a:solidFill>
                  <a:srgbClr val="C00000"/>
                </a:solidFill>
              </a:rPr>
              <a:t>další použitelné barvy (Standardní):</a:t>
            </a:r>
          </a:p>
          <a:p>
            <a:pPr marL="107950" indent="-107950">
              <a:buFontTx/>
              <a:buChar char="-"/>
            </a:pPr>
            <a:endParaRPr lang="cs-CZ" sz="1400">
              <a:solidFill>
                <a:srgbClr val="C00000"/>
              </a:solidFill>
            </a:endParaRPr>
          </a:p>
          <a:p>
            <a:pPr marL="107950" indent="-107950"/>
            <a:r>
              <a:rPr lang="cs-CZ" sz="1400" b="1">
                <a:solidFill>
                  <a:srgbClr val="C00000"/>
                </a:solidFill>
              </a:rPr>
              <a:t>Tmavě červená,</a:t>
            </a:r>
          </a:p>
          <a:p>
            <a:pPr marL="107950" indent="-107950"/>
            <a:r>
              <a:rPr lang="cs-CZ" sz="1400" b="1">
                <a:solidFill>
                  <a:srgbClr val="00B0F0"/>
                </a:solidFill>
              </a:rPr>
              <a:t>Světle modrá,</a:t>
            </a:r>
            <a:endParaRPr lang="cs-CZ" sz="1400" b="1">
              <a:solidFill>
                <a:srgbClr val="C00000"/>
              </a:solidFill>
            </a:endParaRPr>
          </a:p>
          <a:p>
            <a:pPr marL="107950" indent="-107950"/>
            <a:r>
              <a:rPr lang="cs-CZ" sz="1400" b="1">
                <a:solidFill>
                  <a:srgbClr val="FF9900"/>
                </a:solidFill>
              </a:rPr>
              <a:t>Oranžová,</a:t>
            </a:r>
          </a:p>
          <a:p>
            <a:pPr marL="107950" indent="-107950"/>
            <a:r>
              <a:rPr lang="cs-CZ" sz="1400" b="1">
                <a:solidFill>
                  <a:srgbClr val="008000"/>
                </a:solidFill>
              </a:rPr>
              <a:t>Tmavě zelená</a:t>
            </a:r>
          </a:p>
        </p:txBody>
      </p:sp>
      <p:sp>
        <p:nvSpPr>
          <p:cNvPr id="11" name="Zaoblený obdélník 10"/>
          <p:cNvSpPr/>
          <p:nvPr/>
        </p:nvSpPr>
        <p:spPr>
          <a:xfrm>
            <a:off x="5148064" y="3645024"/>
            <a:ext cx="648072" cy="2880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5148064" y="4077072"/>
            <a:ext cx="648072" cy="2880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5148064" y="4509120"/>
            <a:ext cx="648072" cy="2880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5148064" y="5085184"/>
            <a:ext cx="648072" cy="2880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5148064" y="5877272"/>
            <a:ext cx="648072" cy="2880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aoblený obdélník 15"/>
          <p:cNvSpPr/>
          <p:nvPr/>
        </p:nvSpPr>
        <p:spPr>
          <a:xfrm>
            <a:off x="2915816" y="836712"/>
            <a:ext cx="648072" cy="2880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aoblený obdélník 16"/>
          <p:cNvSpPr/>
          <p:nvPr/>
        </p:nvSpPr>
        <p:spPr>
          <a:xfrm>
            <a:off x="3275856" y="5877272"/>
            <a:ext cx="648072" cy="2880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 17"/>
          <p:cNvSpPr/>
          <p:nvPr/>
        </p:nvSpPr>
        <p:spPr>
          <a:xfrm>
            <a:off x="7164288" y="2924944"/>
            <a:ext cx="1512168" cy="172819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1" name="Skupina 20"/>
          <p:cNvGrpSpPr/>
          <p:nvPr/>
        </p:nvGrpSpPr>
        <p:grpSpPr>
          <a:xfrm>
            <a:off x="323528" y="4941168"/>
            <a:ext cx="1368152" cy="1080120"/>
            <a:chOff x="107504" y="2492896"/>
            <a:chExt cx="1368152" cy="1080120"/>
          </a:xfrm>
        </p:grpSpPr>
        <p:sp>
          <p:nvSpPr>
            <p:cNvPr id="19" name="Zaoblený obdélník 18"/>
            <p:cNvSpPr/>
            <p:nvPr/>
          </p:nvSpPr>
          <p:spPr>
            <a:xfrm>
              <a:off x="107504" y="2492896"/>
              <a:ext cx="1368152" cy="1080120"/>
            </a:xfrm>
            <a:prstGeom prst="roundRect">
              <a:avLst>
                <a:gd name="adj" fmla="val 16667"/>
              </a:avLst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179512" y="2708920"/>
              <a:ext cx="122413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>
                  <a:solidFill>
                    <a:srgbClr val="FF0000"/>
                  </a:solidFill>
                </a:rPr>
                <a:t>Dynamicky</a:t>
              </a:r>
            </a:p>
            <a:p>
              <a:r>
                <a:rPr lang="cs-CZ" sz="1200" dirty="0" smtClean="0">
                  <a:solidFill>
                    <a:srgbClr val="FF0000"/>
                  </a:solidFill>
                </a:rPr>
                <a:t>načítaná data</a:t>
              </a:r>
            </a:p>
            <a:p>
              <a:r>
                <a:rPr lang="cs-CZ" sz="1200" dirty="0" smtClean="0">
                  <a:solidFill>
                    <a:srgbClr val="FF0000"/>
                  </a:solidFill>
                </a:rPr>
                <a:t>z WAS serveru</a:t>
              </a:r>
              <a:endParaRPr lang="cs-CZ" sz="1200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  <a:cs typeface="Arial" charset="0"/>
              </a:rPr>
              <a:t>Příklad použití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© 20</a:t>
            </a:r>
            <a:r>
              <a:rPr lang="en-US" dirty="0" smtClean="0"/>
              <a:t>10</a:t>
            </a:r>
            <a:r>
              <a:rPr lang="cs-CZ" dirty="0" smtClean="0"/>
              <a:t> IBA CZ, s.r.o.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CB4285E-92D1-4E69-8642-34E173236BF8}" type="slidenum">
              <a:rPr lang="cs-CZ" smtClean="0"/>
              <a:pPr>
                <a:defRPr/>
              </a:pPr>
              <a:t>19</a:t>
            </a:fld>
            <a:endParaRPr lang="cs-CZ" dirty="0"/>
          </a:p>
        </p:txBody>
      </p:sp>
      <p:pic>
        <p:nvPicPr>
          <p:cNvPr id="10" name="Zástupný symbol pro obsah 9" descr="StrukturaAplikace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836712"/>
            <a:ext cx="7559143" cy="5669929"/>
          </a:xfrm>
        </p:spPr>
      </p:pic>
      <p:sp>
        <p:nvSpPr>
          <p:cNvPr id="72710" name="TextovéPole 7"/>
          <p:cNvSpPr txBox="1">
            <a:spLocks noChangeArrowheads="1"/>
          </p:cNvSpPr>
          <p:nvPr/>
        </p:nvSpPr>
        <p:spPr bwMode="auto">
          <a:xfrm>
            <a:off x="9215438" y="214313"/>
            <a:ext cx="36433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>
                <a:solidFill>
                  <a:srgbClr val="C00000"/>
                </a:solidFill>
              </a:rPr>
              <a:t>- hlavní nadpis: Arial, vel. 20, barva Bílá</a:t>
            </a:r>
          </a:p>
        </p:txBody>
      </p:sp>
      <p:sp>
        <p:nvSpPr>
          <p:cNvPr id="72711" name="TextovéPole 8"/>
          <p:cNvSpPr txBox="1">
            <a:spLocks noChangeArrowheads="1"/>
          </p:cNvSpPr>
          <p:nvPr/>
        </p:nvSpPr>
        <p:spPr bwMode="auto">
          <a:xfrm>
            <a:off x="9215438" y="885825"/>
            <a:ext cx="3857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>
                <a:solidFill>
                  <a:srgbClr val="C00000"/>
                </a:solidFill>
              </a:rPr>
              <a:t>- podnadpis: Arial bold, vel. 18, barva </a:t>
            </a:r>
            <a:r>
              <a:rPr lang="cs-CZ" sz="1400">
                <a:solidFill>
                  <a:srgbClr val="0070C0"/>
                </a:solidFill>
              </a:rPr>
              <a:t>Modrá</a:t>
            </a:r>
          </a:p>
        </p:txBody>
      </p:sp>
      <p:sp>
        <p:nvSpPr>
          <p:cNvPr id="72712" name="TextovéPole 9"/>
          <p:cNvSpPr txBox="1">
            <a:spLocks noChangeArrowheads="1"/>
          </p:cNvSpPr>
          <p:nvPr/>
        </p:nvSpPr>
        <p:spPr bwMode="auto">
          <a:xfrm>
            <a:off x="9215438" y="1476375"/>
            <a:ext cx="392906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07950" indent="-107950"/>
            <a:r>
              <a:rPr lang="cs-CZ" sz="1400">
                <a:solidFill>
                  <a:srgbClr val="C00000"/>
                </a:solidFill>
              </a:rPr>
              <a:t>- odrážky: plný čtvereček, Arial, vel. 18, řádkování 1, odsazení před textem 2 cm, zvláštní odsazení 0,8 cm, mezera před 3 body</a:t>
            </a:r>
          </a:p>
        </p:txBody>
      </p:sp>
      <p:sp>
        <p:nvSpPr>
          <p:cNvPr id="72713" name="TextovéPole 10"/>
          <p:cNvSpPr txBox="1">
            <a:spLocks noChangeArrowheads="1"/>
          </p:cNvSpPr>
          <p:nvPr/>
        </p:nvSpPr>
        <p:spPr bwMode="auto">
          <a:xfrm>
            <a:off x="9215438" y="4000500"/>
            <a:ext cx="5286375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07950" indent="-107950"/>
            <a:r>
              <a:rPr lang="cs-CZ" sz="1400">
                <a:solidFill>
                  <a:srgbClr val="C00000"/>
                </a:solidFill>
              </a:rPr>
              <a:t>- do levého pruhu je možné vkládat kromě připravených ilustrací i vlastní menší obrázky související s textem, případně tabulku nebo kratší odrážky</a:t>
            </a:r>
          </a:p>
          <a:p>
            <a:pPr marL="107950" indent="-107950">
              <a:buFontTx/>
              <a:buChar char="-"/>
            </a:pPr>
            <a:r>
              <a:rPr lang="cs-CZ" sz="1400">
                <a:solidFill>
                  <a:srgbClr val="C00000"/>
                </a:solidFill>
              </a:rPr>
              <a:t>další použitelné barvy (Standardní):</a:t>
            </a:r>
          </a:p>
          <a:p>
            <a:pPr marL="107950" indent="-107950">
              <a:buFontTx/>
              <a:buChar char="-"/>
            </a:pPr>
            <a:endParaRPr lang="cs-CZ" sz="1400">
              <a:solidFill>
                <a:srgbClr val="C00000"/>
              </a:solidFill>
            </a:endParaRPr>
          </a:p>
          <a:p>
            <a:pPr marL="107950" indent="-107950"/>
            <a:r>
              <a:rPr lang="cs-CZ" sz="1400" b="1">
                <a:solidFill>
                  <a:srgbClr val="C00000"/>
                </a:solidFill>
              </a:rPr>
              <a:t>Tmavě červená,</a:t>
            </a:r>
          </a:p>
          <a:p>
            <a:pPr marL="107950" indent="-107950"/>
            <a:r>
              <a:rPr lang="cs-CZ" sz="1400" b="1">
                <a:solidFill>
                  <a:srgbClr val="00B0F0"/>
                </a:solidFill>
              </a:rPr>
              <a:t>Světle modrá,</a:t>
            </a:r>
            <a:endParaRPr lang="cs-CZ" sz="1400" b="1">
              <a:solidFill>
                <a:srgbClr val="C00000"/>
              </a:solidFill>
            </a:endParaRPr>
          </a:p>
          <a:p>
            <a:pPr marL="107950" indent="-107950"/>
            <a:r>
              <a:rPr lang="cs-CZ" sz="1400" b="1">
                <a:solidFill>
                  <a:srgbClr val="FF9900"/>
                </a:solidFill>
              </a:rPr>
              <a:t>Oranžová,</a:t>
            </a:r>
          </a:p>
          <a:p>
            <a:pPr marL="107950" indent="-107950"/>
            <a:r>
              <a:rPr lang="cs-CZ" sz="1400" b="1">
                <a:solidFill>
                  <a:srgbClr val="008000"/>
                </a:solidFill>
              </a:rPr>
              <a:t>Tmavě zelená</a:t>
            </a:r>
          </a:p>
        </p:txBody>
      </p:sp>
      <p:pic>
        <p:nvPicPr>
          <p:cNvPr id="11" name="Obrázek 10" descr="MC90043264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16416" y="1124744"/>
            <a:ext cx="685714" cy="685714"/>
          </a:xfrm>
          <a:prstGeom prst="rect">
            <a:avLst/>
          </a:prstGeom>
        </p:spPr>
      </p:pic>
      <p:sp>
        <p:nvSpPr>
          <p:cNvPr id="12" name="Šipka doleva 11"/>
          <p:cNvSpPr/>
          <p:nvPr/>
        </p:nvSpPr>
        <p:spPr>
          <a:xfrm>
            <a:off x="7668344" y="1340768"/>
            <a:ext cx="432048" cy="2880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 použití - Naživo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Když dá KIV síť a IBM VPN…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2009 IBA CZ, s.r.o.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E32DE32-9248-4944-826C-86F40A9715B1}" type="slidenum">
              <a:rPr lang="cs-CZ" smtClean="0"/>
              <a:pPr>
                <a:defRPr/>
              </a:pPr>
              <a:t>20</a:t>
            </a:fld>
            <a:endParaRPr lang="cs-CZ" dirty="0"/>
          </a:p>
        </p:txBody>
      </p:sp>
      <p:pic>
        <p:nvPicPr>
          <p:cNvPr id="6" name="Obrázek 5" descr="CSLogo_140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1196752"/>
            <a:ext cx="5544616" cy="53465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  <a:cs typeface="Arial" charset="0"/>
              </a:rPr>
              <a:t>Odkazy</a:t>
            </a:r>
          </a:p>
        </p:txBody>
      </p:sp>
      <p:sp>
        <p:nvSpPr>
          <p:cNvPr id="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DWR: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cs-CZ" dirty="0" smtClean="0"/>
              <a:t>Web: </a:t>
            </a:r>
            <a:r>
              <a:rPr lang="cs-CZ" dirty="0" smtClean="0">
                <a:hlinkClick r:id="rId2"/>
              </a:rPr>
              <a:t>http://directwebremoting.org/dwr/index.html</a:t>
            </a:r>
            <a:endParaRPr lang="cs-CZ" dirty="0" smtClean="0"/>
          </a:p>
          <a:p>
            <a:pPr>
              <a:buFont typeface="Arial" pitchFamily="34" charset="0"/>
              <a:buChar char="•"/>
              <a:defRPr/>
            </a:pPr>
            <a:r>
              <a:rPr lang="cs-CZ" dirty="0" smtClean="0"/>
              <a:t>Mailing list: </a:t>
            </a:r>
            <a:r>
              <a:rPr lang="cs-CZ" dirty="0" smtClean="0">
                <a:hlinkClick r:id="rId3"/>
              </a:rPr>
              <a:t>http://dwr.2114559.n2.nabble.com/DWR-</a:t>
            </a:r>
            <a:r>
              <a:rPr lang="cs-CZ" dirty="0" err="1" smtClean="0">
                <a:hlinkClick r:id="rId3"/>
              </a:rPr>
              <a:t>Users</a:t>
            </a:r>
            <a:r>
              <a:rPr lang="cs-CZ" dirty="0" smtClean="0">
                <a:hlinkClick r:id="rId3"/>
              </a:rPr>
              <a:t>-f2114559.html</a:t>
            </a:r>
            <a:endParaRPr lang="cs-CZ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© 20</a:t>
            </a:r>
            <a:r>
              <a:rPr lang="en-US" dirty="0" smtClean="0"/>
              <a:t>1</a:t>
            </a:r>
            <a:r>
              <a:rPr lang="cs-CZ" dirty="0" smtClean="0"/>
              <a:t>1 </a:t>
            </a:r>
            <a:r>
              <a:rPr lang="cs-CZ" dirty="0" smtClean="0"/>
              <a:t>IBA CZ, s.r.o.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CB4285E-92D1-4E69-8642-34E173236BF8}" type="slidenum">
              <a:rPr lang="cs-CZ" smtClean="0"/>
              <a:pPr>
                <a:defRPr/>
              </a:pPr>
              <a:t>21</a:t>
            </a:fld>
            <a:endParaRPr lang="cs-CZ" dirty="0"/>
          </a:p>
        </p:txBody>
      </p:sp>
      <p:sp>
        <p:nvSpPr>
          <p:cNvPr id="72710" name="TextovéPole 7"/>
          <p:cNvSpPr txBox="1">
            <a:spLocks noChangeArrowheads="1"/>
          </p:cNvSpPr>
          <p:nvPr/>
        </p:nvSpPr>
        <p:spPr bwMode="auto">
          <a:xfrm>
            <a:off x="9215438" y="214313"/>
            <a:ext cx="36433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>
                <a:solidFill>
                  <a:srgbClr val="C00000"/>
                </a:solidFill>
              </a:rPr>
              <a:t>- hlavní nadpis: Arial, vel. 20, barva Bílá</a:t>
            </a:r>
          </a:p>
        </p:txBody>
      </p:sp>
      <p:sp>
        <p:nvSpPr>
          <p:cNvPr id="72711" name="TextovéPole 8"/>
          <p:cNvSpPr txBox="1">
            <a:spLocks noChangeArrowheads="1"/>
          </p:cNvSpPr>
          <p:nvPr/>
        </p:nvSpPr>
        <p:spPr bwMode="auto">
          <a:xfrm>
            <a:off x="9215438" y="885825"/>
            <a:ext cx="3857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>
                <a:solidFill>
                  <a:srgbClr val="C00000"/>
                </a:solidFill>
              </a:rPr>
              <a:t>- podnadpis: Arial bold, vel. 18, barva </a:t>
            </a:r>
            <a:r>
              <a:rPr lang="cs-CZ" sz="1400">
                <a:solidFill>
                  <a:srgbClr val="0070C0"/>
                </a:solidFill>
              </a:rPr>
              <a:t>Modrá</a:t>
            </a:r>
          </a:p>
        </p:txBody>
      </p:sp>
      <p:sp>
        <p:nvSpPr>
          <p:cNvPr id="72712" name="TextovéPole 9"/>
          <p:cNvSpPr txBox="1">
            <a:spLocks noChangeArrowheads="1"/>
          </p:cNvSpPr>
          <p:nvPr/>
        </p:nvSpPr>
        <p:spPr bwMode="auto">
          <a:xfrm>
            <a:off x="9215438" y="1476375"/>
            <a:ext cx="392906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07950" indent="-107950"/>
            <a:r>
              <a:rPr lang="cs-CZ" sz="1400">
                <a:solidFill>
                  <a:srgbClr val="C00000"/>
                </a:solidFill>
              </a:rPr>
              <a:t>- odrážky: plný čtvereček, Arial, vel. 18, řádkování 1, odsazení před textem 2 cm, zvláštní odsazení 0,8 cm, mezera před 3 body</a:t>
            </a:r>
          </a:p>
        </p:txBody>
      </p:sp>
      <p:sp>
        <p:nvSpPr>
          <p:cNvPr id="72713" name="TextovéPole 10"/>
          <p:cNvSpPr txBox="1">
            <a:spLocks noChangeArrowheads="1"/>
          </p:cNvSpPr>
          <p:nvPr/>
        </p:nvSpPr>
        <p:spPr bwMode="auto">
          <a:xfrm>
            <a:off x="9215438" y="4000500"/>
            <a:ext cx="5286375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07950" indent="-107950"/>
            <a:r>
              <a:rPr lang="cs-CZ" sz="1400">
                <a:solidFill>
                  <a:srgbClr val="C00000"/>
                </a:solidFill>
              </a:rPr>
              <a:t>- do levého pruhu je možné vkládat kromě připravených ilustrací i vlastní menší obrázky související s textem, případně tabulku nebo kratší odrážky</a:t>
            </a:r>
          </a:p>
          <a:p>
            <a:pPr marL="107950" indent="-107950">
              <a:buFontTx/>
              <a:buChar char="-"/>
            </a:pPr>
            <a:r>
              <a:rPr lang="cs-CZ" sz="1400">
                <a:solidFill>
                  <a:srgbClr val="C00000"/>
                </a:solidFill>
              </a:rPr>
              <a:t>další použitelné barvy (Standardní):</a:t>
            </a:r>
          </a:p>
          <a:p>
            <a:pPr marL="107950" indent="-107950">
              <a:buFontTx/>
              <a:buChar char="-"/>
            </a:pPr>
            <a:endParaRPr lang="cs-CZ" sz="1400">
              <a:solidFill>
                <a:srgbClr val="C00000"/>
              </a:solidFill>
            </a:endParaRPr>
          </a:p>
          <a:p>
            <a:pPr marL="107950" indent="-107950"/>
            <a:r>
              <a:rPr lang="cs-CZ" sz="1400" b="1">
                <a:solidFill>
                  <a:srgbClr val="C00000"/>
                </a:solidFill>
              </a:rPr>
              <a:t>Tmavě červená,</a:t>
            </a:r>
          </a:p>
          <a:p>
            <a:pPr marL="107950" indent="-107950"/>
            <a:r>
              <a:rPr lang="cs-CZ" sz="1400" b="1">
                <a:solidFill>
                  <a:srgbClr val="00B0F0"/>
                </a:solidFill>
              </a:rPr>
              <a:t>Světle modrá,</a:t>
            </a:r>
            <a:endParaRPr lang="cs-CZ" sz="1400" b="1">
              <a:solidFill>
                <a:srgbClr val="C00000"/>
              </a:solidFill>
            </a:endParaRPr>
          </a:p>
          <a:p>
            <a:pPr marL="107950" indent="-107950"/>
            <a:r>
              <a:rPr lang="cs-CZ" sz="1400" b="1">
                <a:solidFill>
                  <a:srgbClr val="FF9900"/>
                </a:solidFill>
              </a:rPr>
              <a:t>Oranžová,</a:t>
            </a:r>
          </a:p>
          <a:p>
            <a:pPr marL="107950" indent="-107950"/>
            <a:r>
              <a:rPr lang="cs-CZ" sz="1400" b="1">
                <a:solidFill>
                  <a:srgbClr val="008000"/>
                </a:solidFill>
              </a:rPr>
              <a:t>Tmavě zelená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BA_CZ_sablona_prezentace_20090609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ředstavení IBA Group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Podstránky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IBA_CZ_sablona_prezentace_20090609</Template>
  <TotalTime>3425</TotalTime>
  <Words>1262</Words>
  <Application>Microsoft Office PowerPoint</Application>
  <PresentationFormat>Předvádění na obrazovce (4:3)</PresentationFormat>
  <Paragraphs>192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21</vt:i4>
      </vt:variant>
    </vt:vector>
  </HeadingPairs>
  <TitlesOfParts>
    <vt:vector size="24" baseType="lpstr">
      <vt:lpstr>IBA_CZ_sablona_prezentace_20090609</vt:lpstr>
      <vt:lpstr>Představení IBA Group</vt:lpstr>
      <vt:lpstr>Podstránky</vt:lpstr>
      <vt:lpstr>Direct Web Remoting: Spojení JavaScriptu a Javy ve stylu volání RPC</vt:lpstr>
      <vt:lpstr>Principy</vt:lpstr>
      <vt:lpstr>Alternativy</vt:lpstr>
      <vt:lpstr>Verze</vt:lpstr>
      <vt:lpstr>Server – Konfigurace (1)</vt:lpstr>
      <vt:lpstr>Server – Konfigurace (2)</vt:lpstr>
      <vt:lpstr>Server – Napsat službu</vt:lpstr>
      <vt:lpstr>Server – Publikace služeb a registrace parametrů</vt:lpstr>
      <vt:lpstr>Server – Typy vytváření objektů služeb</vt:lpstr>
      <vt:lpstr>Server – Typy konvertorů dat</vt:lpstr>
      <vt:lpstr>Server – Testujeme (1)</vt:lpstr>
      <vt:lpstr>Server – Testujeme (2)</vt:lpstr>
      <vt:lpstr>Server – Testujeme (3)</vt:lpstr>
      <vt:lpstr>Klient</vt:lpstr>
      <vt:lpstr>Speciality na straně klienta</vt:lpstr>
      <vt:lpstr>Technické detaily</vt:lpstr>
      <vt:lpstr>Reverzní Ajax (úvod)</vt:lpstr>
      <vt:lpstr>Příklad použití</vt:lpstr>
      <vt:lpstr>Příklad použití</vt:lpstr>
      <vt:lpstr>Příklad použití - Naživo</vt:lpstr>
      <vt:lpstr>Odkazy</vt:lpstr>
    </vt:vector>
  </TitlesOfParts>
  <Company>IBA CZ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Objektově-relační mapování s nástrojem iBatis/MyBatis</dc:title>
  <dc:creator>Jaroslav Kačer</dc:creator>
  <cp:keywords>iBatis, MyBatis, Java, ORM, mapování, databáze</cp:keywords>
  <cp:lastModifiedBy>Duck</cp:lastModifiedBy>
  <cp:revision>219</cp:revision>
  <dcterms:created xsi:type="dcterms:W3CDTF">2010-11-12T09:52:35Z</dcterms:created>
  <dcterms:modified xsi:type="dcterms:W3CDTF">2011-10-10T21:48:19Z</dcterms:modified>
</cp:coreProperties>
</file>