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93105" y="802298"/>
            <a:ext cx="8561747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93106" y="3531204"/>
            <a:ext cx="8561746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3BF71-38B7-8642-BFCE-EDAE9BD0CBAF}" type="datetimeFigureOut">
              <a:rPr lang="en-US" dirty="0"/>
              <a:t>10/14/2024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93105" y="329307"/>
            <a:ext cx="4897310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2334637" y="798973"/>
            <a:ext cx="0" cy="2544756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81CDE-9BE7-C544-8ACB-7077DFC4270F}" type="datetimeFigureOut">
              <a:rPr lang="en-US" dirty="0"/>
              <a:t>10/14/2024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1371687" y="798973"/>
            <a:ext cx="0" cy="1067168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4813" y="1756130"/>
            <a:ext cx="8562580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34695" y="3806195"/>
            <a:ext cx="8549990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5BA285-9698-1B45-8319-D90A8C63F150}" type="datetimeFigureOut">
              <a:rPr lang="en-US" dirty="0"/>
              <a:t>10/14/2024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1371687" y="798973"/>
            <a:ext cx="0" cy="2845107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4695" y="804889"/>
            <a:ext cx="9520157" cy="1059305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34695" y="2010878"/>
            <a:ext cx="4608576" cy="3438144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54793" y="2017343"/>
            <a:ext cx="4604130" cy="3441520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86CD42-43FF-B740-998F-DCC3802C4CE3}" type="datetimeFigureOut">
              <a:rPr lang="en-US" dirty="0"/>
              <a:t>10/14/2024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371687" y="798973"/>
            <a:ext cx="0" cy="1067168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4695" y="804163"/>
            <a:ext cx="9520157" cy="1056319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34695" y="2019549"/>
            <a:ext cx="4608576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34695" y="2824269"/>
            <a:ext cx="4608576" cy="2644457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54791" y="2023003"/>
            <a:ext cx="4608576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54792" y="2821491"/>
            <a:ext cx="4608576" cy="2637371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0FFBD-2EE4-8547-BBAE-A1AC91C8D77E}" type="datetimeFigureOut">
              <a:rPr lang="en-US" dirty="0"/>
              <a:t>10/14/2024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1" name="Straight Connector 10"/>
          <p:cNvCxnSpPr/>
          <p:nvPr/>
        </p:nvCxnSpPr>
        <p:spPr>
          <a:xfrm>
            <a:off x="1371687" y="798973"/>
            <a:ext cx="0" cy="1067168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A2352-D7AC-F242-9256-A4477BCBF354}" type="datetimeFigureOut">
              <a:rPr lang="en-US" dirty="0"/>
              <a:t>10/14/2024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1371687" y="798973"/>
            <a:ext cx="0" cy="1067168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CFC6A-9AE6-404D-9FDD-168B477B9C90}" type="datetimeFigureOut">
              <a:rPr lang="en-US" dirty="0"/>
              <a:t>10/14/2024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4642" y="798973"/>
            <a:ext cx="3183128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34695" y="3205491"/>
            <a:ext cx="3184989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FCDFD-B4CF-A241-8D71-E814B10BEAF4}" type="datetimeFigureOut">
              <a:rPr lang="en-US" dirty="0"/>
              <a:t>10/14/2024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371687" y="798973"/>
            <a:ext cx="0" cy="2247117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chemeClr val="bg2">
                    <a:lumMod val="10000"/>
                  </a:schemeClr>
                </a:gs>
                <a:gs pos="100000">
                  <a:schemeClr val="bg2">
                    <a:lumMod val="10000"/>
                  </a:schemeClr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 prstMaterial="matte">
              <a:bevelT w="133350" h="50800" prst="divo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5694" y="1129513"/>
            <a:ext cx="5447840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34695" y="3145992"/>
            <a:ext cx="5440037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534695" y="5469856"/>
            <a:ext cx="5440038" cy="320123"/>
          </a:xfrm>
        </p:spPr>
        <p:txBody>
          <a:bodyPr/>
          <a:lstStyle>
            <a:lvl1pPr algn="l">
              <a:defRPr/>
            </a:lvl1pPr>
          </a:lstStyle>
          <a:p>
            <a:fld id="{26A7B589-FD4B-7E46-869A-CBADC5FC564E}" type="datetimeFigureOut">
              <a:rPr lang="en-US" dirty="0"/>
              <a:t>10/14/2024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534910" y="318640"/>
            <a:ext cx="5453475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71687" y="798973"/>
            <a:ext cx="0" cy="2161124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025CB-9D18-264E-A945-2D020344C9DA}" type="datetimeFigureOut">
              <a:rPr lang="en-US" dirty="0"/>
              <a:t>10/14/2024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1371687" y="798973"/>
            <a:ext cx="0" cy="1067168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883863"/>
            <a:ext cx="1615742" cy="45749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534694" y="883863"/>
            <a:ext cx="7738807" cy="4574999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EFB6C-7E96-8F41-8872-189CA1C59F84}" type="datetimeFigureOut">
              <a:rPr lang="en-US" dirty="0"/>
              <a:t>10/14/2024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H="1">
            <a:off x="9439111" y="719272"/>
            <a:ext cx="1615742" cy="0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2015732"/>
            <a:ext cx="12192000" cy="4118829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/>
          <a:srcRect t="2769" b="-2769"/>
          <a:stretch/>
        </p:blipFill>
        <p:spPr>
          <a:xfrm>
            <a:off x="0" y="6135624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34696" y="804519"/>
            <a:ext cx="9520158" cy="104923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34696" y="2015732"/>
            <a:ext cx="9520158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D8A92E-5FF9-8143-81B3-CCB531513398}" type="datetimeFigureOut">
              <a:rPr lang="en-US" dirty="0"/>
              <a:t>10/14/2024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534695" y="329307"/>
            <a:ext cx="5855719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2" name="Straight Connector 11"/>
          <p:cNvCxnSpPr/>
          <p:nvPr/>
        </p:nvCxnSpPr>
        <p:spPr>
          <a:xfrm>
            <a:off x="0" y="6141705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none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2B38493-20E6-4718-8E39-F4A03D12C7C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493105" y="346229"/>
            <a:ext cx="8561747" cy="3355759"/>
          </a:xfrm>
        </p:spPr>
        <p:txBody>
          <a:bodyPr>
            <a:normAutofit fontScale="90000"/>
          </a:bodyPr>
          <a:lstStyle/>
          <a:p>
            <a:r>
              <a:rPr lang="cs-CZ" dirty="0"/>
              <a:t>Způsobilost mít práva a povinnosti. Způsobilost k právním jednáním. Subjekty MPS. 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34B30A57-2E1A-4DC6-92DA-91C2552FAD6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93106" y="3950563"/>
            <a:ext cx="8561746" cy="558262"/>
          </a:xfrm>
        </p:spPr>
        <p:txBody>
          <a:bodyPr/>
          <a:lstStyle/>
          <a:p>
            <a:r>
              <a:rPr lang="cs-CZ" dirty="0"/>
              <a:t>7.10.2024</a:t>
            </a:r>
          </a:p>
        </p:txBody>
      </p:sp>
    </p:spTree>
    <p:extLst>
      <p:ext uri="{BB962C8B-B14F-4D97-AF65-F5344CB8AC3E}">
        <p14:creationId xmlns:p14="http://schemas.microsoft.com/office/powerpoint/2010/main" val="34329560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426088D-5387-44AB-BB58-10594DEAA6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34696" y="204187"/>
            <a:ext cx="9520158" cy="719091"/>
          </a:xfrm>
        </p:spPr>
        <p:txBody>
          <a:bodyPr>
            <a:normAutofit/>
          </a:bodyPr>
          <a:lstStyle/>
          <a:p>
            <a:r>
              <a:rPr lang="cs-CZ" sz="24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Subjekty právního vztahu -	Mezinárodní prvek </a:t>
            </a:r>
            <a:endParaRPr lang="cs-CZ" sz="2400" dirty="0">
              <a:solidFill>
                <a:schemeClr val="accent1"/>
              </a:solidFill>
            </a:endParaRP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B982AD7-ECFC-4322-B74E-12D58A970E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34696" y="1091953"/>
            <a:ext cx="9520158" cy="509578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sz="1800" b="1" u="sng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FYZICKÉ OSOBY - § 29 ZMPS</a:t>
            </a:r>
          </a:p>
          <a:p>
            <a:pPr marL="0" indent="0" algn="just">
              <a:buNone/>
            </a:pPr>
            <a:r>
              <a:rPr lang="cs-CZ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Způsobilost mít práva a povinnosti (</a:t>
            </a:r>
            <a:r>
              <a:rPr lang="cs-CZ" sz="1800" b="1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právní osobnost</a:t>
            </a:r>
            <a:r>
              <a:rPr lang="cs-CZ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)/Způsobilost k právním jednáním</a:t>
            </a:r>
            <a:r>
              <a:rPr lang="cs-CZ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(</a:t>
            </a:r>
            <a:r>
              <a:rPr lang="cs-CZ" sz="1800" b="1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svéprávnost</a:t>
            </a:r>
            <a:r>
              <a:rPr lang="cs-CZ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900" b="1" u="sng" dirty="0">
                <a:highlight>
                  <a:srgbClr val="FFFF00"/>
                </a:highlight>
              </a:rPr>
              <a:t>§ 15 OZ</a:t>
            </a:r>
          </a:p>
          <a:p>
            <a:pPr marL="0" indent="0">
              <a:buNone/>
            </a:pPr>
            <a:r>
              <a:rPr lang="cs-CZ" sz="1900" i="1" dirty="0"/>
              <a:t>(1)</a:t>
            </a:r>
            <a:r>
              <a:rPr lang="cs-CZ" sz="1900" dirty="0"/>
              <a:t> </a:t>
            </a:r>
            <a:r>
              <a:rPr lang="cs-CZ" sz="1900" b="1" dirty="0"/>
              <a:t>Právní osobnost </a:t>
            </a:r>
            <a:r>
              <a:rPr lang="cs-CZ" sz="1900" dirty="0"/>
              <a:t>je </a:t>
            </a:r>
            <a:r>
              <a:rPr lang="cs-CZ" sz="1900" b="1" dirty="0"/>
              <a:t>způsobilost mít v mezích právního řádu práva a povinnosti</a:t>
            </a:r>
            <a:r>
              <a:rPr lang="cs-CZ" sz="1900" dirty="0"/>
              <a:t>.</a:t>
            </a:r>
          </a:p>
          <a:p>
            <a:pPr marL="0" indent="0">
              <a:buNone/>
            </a:pPr>
            <a:r>
              <a:rPr lang="cs-CZ" sz="1900" i="1" dirty="0"/>
              <a:t>(2)</a:t>
            </a:r>
            <a:r>
              <a:rPr lang="cs-CZ" sz="1900" dirty="0"/>
              <a:t> </a:t>
            </a:r>
            <a:r>
              <a:rPr lang="cs-CZ" sz="1900" b="1" dirty="0"/>
              <a:t>Svéprávnost</a:t>
            </a:r>
            <a:r>
              <a:rPr lang="cs-CZ" sz="1900" dirty="0"/>
              <a:t> je </a:t>
            </a:r>
            <a:r>
              <a:rPr lang="cs-CZ" sz="1900" b="1" dirty="0"/>
              <a:t>způsobilost nabývat pro sebe vlastním právním jednáním práva a zavazovat se k povinnostem (právně jednat).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cs-CZ" sz="1900" b="1" u="sng" dirty="0">
                <a:highlight>
                  <a:srgbClr val="FFFF00"/>
                </a:highlight>
              </a:rPr>
              <a:t>§ 29 ZMPS</a:t>
            </a:r>
          </a:p>
          <a:p>
            <a:pPr marL="0" indent="0">
              <a:buNone/>
            </a:pPr>
            <a:r>
              <a:rPr lang="cs-CZ" sz="1800" b="1" dirty="0"/>
              <a:t>Fyzické osoby</a:t>
            </a:r>
          </a:p>
          <a:p>
            <a:pPr marL="0" indent="0">
              <a:buNone/>
            </a:pPr>
            <a:r>
              <a:rPr lang="cs-CZ" sz="1800" i="1" dirty="0"/>
              <a:t>(1)</a:t>
            </a:r>
            <a:r>
              <a:rPr lang="cs-CZ" sz="1800" dirty="0"/>
              <a:t> </a:t>
            </a:r>
            <a:r>
              <a:rPr lang="cs-CZ" sz="1800" b="1" dirty="0"/>
              <a:t>Právní osobnost a svéprávnost se řídí</a:t>
            </a:r>
            <a:r>
              <a:rPr lang="cs-CZ" sz="1800" dirty="0"/>
              <a:t>, nestanoví-li se v tomto zákoně něco jiného, </a:t>
            </a:r>
            <a:r>
              <a:rPr lang="cs-CZ" sz="1800" b="1" dirty="0"/>
              <a:t>právním řádem státu</a:t>
            </a:r>
            <a:r>
              <a:rPr lang="cs-CZ" sz="1800" dirty="0"/>
              <a:t>, v němž má osoba </a:t>
            </a:r>
            <a:r>
              <a:rPr lang="cs-CZ" sz="1800" b="1" dirty="0"/>
              <a:t>obvyklý pobyt</a:t>
            </a:r>
            <a:r>
              <a:rPr lang="cs-CZ" sz="1800" dirty="0"/>
              <a:t>.</a:t>
            </a:r>
          </a:p>
          <a:p>
            <a:pPr marL="0" indent="0">
              <a:buNone/>
            </a:pPr>
            <a:r>
              <a:rPr lang="cs-CZ" sz="1800" i="1" dirty="0"/>
              <a:t>(2)</a:t>
            </a:r>
            <a:r>
              <a:rPr lang="cs-CZ" sz="1800" dirty="0"/>
              <a:t> Nestanoví-li tento zákon něco jiného, stačí, jestliže fyzická osoba činící právní jednání je k němu způsobilá podle právního řádu platného v místě, v němž fyzická osoba právní jednání činí.</a:t>
            </a:r>
          </a:p>
          <a:p>
            <a:pPr marL="0" indent="0">
              <a:buNone/>
            </a:pPr>
            <a:r>
              <a:rPr lang="cs-CZ" sz="1800" i="1" dirty="0"/>
              <a:t>(3)</a:t>
            </a:r>
            <a:r>
              <a:rPr lang="cs-CZ" sz="1800" dirty="0"/>
              <a:t> Úprava jména fyzické osoby se řídí právním řádem státu, jehož je občanem. Tato osoba se však může dovolat použití právního řádu státu, na jehož území má obvyklý pobyt.</a:t>
            </a:r>
          </a:p>
          <a:p>
            <a:pPr marL="0" indent="0">
              <a:buNone/>
            </a:pPr>
            <a:endParaRPr lang="cs-CZ" sz="1800" b="1" dirty="0">
              <a:latin typeface="Times New Roman" panose="02020603050405020304" pitchFamily="18" charset="0"/>
            </a:endParaRP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886900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8C74CD1-97F7-4A8A-A112-91361E4173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34696" y="435007"/>
            <a:ext cx="9520158" cy="727968"/>
          </a:xfrm>
        </p:spPr>
        <p:txBody>
          <a:bodyPr/>
          <a:lstStyle/>
          <a:p>
            <a:r>
              <a:rPr lang="cs-CZ" b="1" dirty="0">
                <a:solidFill>
                  <a:schemeClr val="accent1"/>
                </a:solidFill>
                <a:latin typeface="Times New Roman" panose="02020603050405020304" pitchFamily="18" charset="0"/>
              </a:rPr>
              <a:t>FYZICKÉ OSOBY – OSOBNÍ STATUT</a:t>
            </a: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35A0C06-42F9-48DC-8F19-783AD0AEFD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34696" y="1606858"/>
            <a:ext cx="9520158" cy="4287916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cs-CZ" sz="2800" b="1" dirty="0">
                <a:highlight>
                  <a:srgbClr val="FFFF00"/>
                </a:highlight>
              </a:rPr>
              <a:t>ROZHODNÉ PRÁVO </a:t>
            </a:r>
            <a:r>
              <a:rPr lang="cs-CZ" sz="2800" dirty="0"/>
              <a:t>KTERÝM SE ŘÍDÍ </a:t>
            </a:r>
            <a:r>
              <a:rPr lang="cs-CZ" sz="2800" b="1" dirty="0"/>
              <a:t>PRÁVNÍ OSOBNOST A SVÉPRÁVNOST </a:t>
            </a:r>
            <a:r>
              <a:rPr lang="cs-CZ" sz="2800" b="1" dirty="0">
                <a:highlight>
                  <a:srgbClr val="FFFF00"/>
                </a:highlight>
              </a:rPr>
              <a:t>= OSOBNÍ STATUT</a:t>
            </a:r>
          </a:p>
          <a:p>
            <a:pPr marL="0" indent="0" algn="just">
              <a:buNone/>
            </a:pPr>
            <a:r>
              <a:rPr lang="cs-CZ" sz="2800" dirty="0"/>
              <a:t>= </a:t>
            </a:r>
            <a:r>
              <a:rPr lang="cs-CZ" sz="2800" b="1" dirty="0"/>
              <a:t>PRÁVNÍ ŘÁD VE KTERÉM MÁ OSOBA OBVYKLÝ POBYT</a:t>
            </a:r>
          </a:p>
          <a:p>
            <a:pPr algn="just"/>
            <a:r>
              <a:rPr lang="cs-CZ" sz="2800" u="sng" dirty="0"/>
              <a:t>§ 29 ODST. 1 ZMPS </a:t>
            </a:r>
            <a:r>
              <a:rPr lang="cs-CZ" sz="2800" dirty="0"/>
              <a:t>– </a:t>
            </a:r>
            <a:r>
              <a:rPr lang="cs-CZ" sz="2800" u="sng" dirty="0"/>
              <a:t>OBECNÁ KOLIZNÍ NORMA</a:t>
            </a:r>
          </a:p>
          <a:p>
            <a:pPr algn="just"/>
            <a:r>
              <a:rPr lang="cs-CZ" sz="2800" u="sng" dirty="0"/>
              <a:t>ZVLÁŠTNÍ KOLIZNÍ NORMY </a:t>
            </a:r>
            <a:r>
              <a:rPr lang="cs-CZ" sz="2800" dirty="0"/>
              <a:t>(§ 31, § 48, § 67, § 77 ZMPS)</a:t>
            </a:r>
          </a:p>
        </p:txBody>
      </p:sp>
    </p:spTree>
    <p:extLst>
      <p:ext uri="{BB962C8B-B14F-4D97-AF65-F5344CB8AC3E}">
        <p14:creationId xmlns:p14="http://schemas.microsoft.com/office/powerpoint/2010/main" val="30996742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F8E7D1E-EE25-498C-94AF-E048179E30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34696" y="390618"/>
            <a:ext cx="9520158" cy="825624"/>
          </a:xfrm>
        </p:spPr>
        <p:txBody>
          <a:bodyPr/>
          <a:lstStyle/>
          <a:p>
            <a:r>
              <a:rPr lang="cs-CZ" b="1" dirty="0">
                <a:solidFill>
                  <a:schemeClr val="accent1"/>
                </a:solidFill>
                <a:latin typeface="Times New Roman" panose="02020603050405020304" pitchFamily="18" charset="0"/>
              </a:rPr>
              <a:t>FYZICKÉ OSOBY – OSOBNÍ STATUT</a:t>
            </a: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EACF4DB-6476-4689-BF1E-14F1B78A18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34696" y="1340528"/>
            <a:ext cx="9520158" cy="4125817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>
                <a:highlight>
                  <a:srgbClr val="FFFF00"/>
                </a:highlight>
              </a:rPr>
              <a:t>HRANIČNÍ URČOVATEL </a:t>
            </a:r>
            <a:r>
              <a:rPr lang="cs-CZ" dirty="0"/>
              <a:t>– </a:t>
            </a:r>
            <a:r>
              <a:rPr lang="cs-CZ" dirty="0">
                <a:highlight>
                  <a:srgbClr val="FFFF00"/>
                </a:highlight>
              </a:rPr>
              <a:t>OBVYKLÝ POBYT</a:t>
            </a:r>
          </a:p>
          <a:p>
            <a:pPr marL="0" indent="0" algn="just">
              <a:buNone/>
            </a:pPr>
            <a:r>
              <a:rPr lang="cs-CZ" b="1" dirty="0"/>
              <a:t>§ 20 ODST. 4 ZMPS</a:t>
            </a:r>
            <a:r>
              <a:rPr lang="cs-CZ" dirty="0"/>
              <a:t>: Skutečnosti stanovené v kolizních ustanoveních tohoto zákona pro určení rozhodného práva (</a:t>
            </a:r>
            <a:r>
              <a:rPr lang="cs-CZ" dirty="0">
                <a:highlight>
                  <a:srgbClr val="FFFF00"/>
                </a:highlight>
              </a:rPr>
              <a:t>hraniční určovatelé) se hodnotí podle českého práva.</a:t>
            </a:r>
          </a:p>
          <a:p>
            <a:pPr marL="0" indent="0" algn="just">
              <a:buNone/>
            </a:pPr>
            <a:r>
              <a:rPr lang="cs-CZ" u="sng" dirty="0"/>
              <a:t>SDEU: </a:t>
            </a:r>
          </a:p>
          <a:p>
            <a:pPr algn="just"/>
            <a:r>
              <a:rPr lang="cs-CZ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místo, v němž má osoba těžiště svého života; </a:t>
            </a:r>
          </a:p>
          <a:p>
            <a:pPr algn="just"/>
            <a:r>
              <a:rPr lang="cs-CZ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místo, kde se osoba nejen fyzicky nachází, ale v němž došlo k integraci do sociálního prostředí; </a:t>
            </a:r>
          </a:p>
          <a:p>
            <a:pPr algn="just"/>
            <a:r>
              <a:rPr lang="cs-CZ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stálým nebo obvyklým centrem zájmů osoby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8516656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CDEF531-25AD-4174-BDF5-8FC60AF2A6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34696" y="1"/>
            <a:ext cx="9520158" cy="932154"/>
          </a:xfrm>
        </p:spPr>
        <p:txBody>
          <a:bodyPr/>
          <a:lstStyle/>
          <a:p>
            <a:r>
              <a:rPr lang="cs-CZ" b="1" dirty="0">
                <a:solidFill>
                  <a:schemeClr val="accent1"/>
                </a:solidFill>
                <a:latin typeface="Times New Roman" panose="02020603050405020304" pitchFamily="18" charset="0"/>
              </a:rPr>
              <a:t>FYZICKÉ OSOBY – SVÉPRÁVNOST</a:t>
            </a: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4F209EF-442E-45F3-A12E-205EB7B332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34696" y="1222579"/>
            <a:ext cx="9520158" cy="3450613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cs-CZ" sz="2800" dirty="0">
                <a:highlight>
                  <a:srgbClr val="FFFF00"/>
                </a:highlight>
              </a:rPr>
              <a:t>§ 29 </a:t>
            </a:r>
            <a:r>
              <a:rPr lang="cs-CZ" sz="2800" i="1" dirty="0">
                <a:highlight>
                  <a:srgbClr val="FFFF00"/>
                </a:highlight>
              </a:rPr>
              <a:t>(2)</a:t>
            </a:r>
            <a:r>
              <a:rPr lang="cs-CZ" sz="2800" dirty="0">
                <a:highlight>
                  <a:srgbClr val="FFFF00"/>
                </a:highlight>
              </a:rPr>
              <a:t> ZMPS</a:t>
            </a:r>
            <a:r>
              <a:rPr lang="cs-CZ" sz="2800" dirty="0"/>
              <a:t>: </a:t>
            </a:r>
            <a:r>
              <a:rPr lang="cs-CZ" sz="2800" i="1" dirty="0"/>
              <a:t>Nestanoví-li tento zákon něco jiného, </a:t>
            </a:r>
            <a:r>
              <a:rPr lang="cs-CZ" sz="2800" b="1" i="1" dirty="0"/>
              <a:t>stačí, jestliže fyzická osoba činící právní jednání je k němu způsobilá podle právního řádu platného v místě, v němž fyzická osoba právní jednání činí</a:t>
            </a:r>
            <a:r>
              <a:rPr lang="cs-CZ" sz="2800" i="1" dirty="0"/>
              <a:t>.  </a:t>
            </a:r>
            <a:r>
              <a:rPr lang="cs-CZ" sz="2800" dirty="0">
                <a:highlight>
                  <a:srgbClr val="FFFF00"/>
                </a:highlight>
              </a:rPr>
              <a:t>= SUBSIDIÁRNÍ KOLIZNÍ NORMA</a:t>
            </a:r>
          </a:p>
          <a:p>
            <a:pPr marL="457200" indent="-457200">
              <a:buAutoNum type="arabicPeriod"/>
            </a:pPr>
            <a:r>
              <a:rPr lang="cs-CZ" sz="2800" u="sng" dirty="0"/>
              <a:t>§ 29 ODST. 1 – MÍSTO OBVYKLÉHO POBYTU </a:t>
            </a:r>
          </a:p>
          <a:p>
            <a:pPr marL="0" indent="0">
              <a:buNone/>
            </a:pPr>
            <a:r>
              <a:rPr lang="cs-CZ" sz="2800" dirty="0"/>
              <a:t>	NEBO </a:t>
            </a:r>
            <a:r>
              <a:rPr lang="cs-CZ" sz="2800" u="sng" dirty="0"/>
              <a:t>ZVLÁŠTNÍ KOLIZNÍ NORMY </a:t>
            </a:r>
            <a:r>
              <a:rPr lang="cs-CZ" sz="2800" dirty="0"/>
              <a:t>ZMPS</a:t>
            </a:r>
          </a:p>
          <a:p>
            <a:pPr marL="0" indent="0">
              <a:buNone/>
            </a:pPr>
            <a:r>
              <a:rPr lang="cs-CZ" sz="2800" dirty="0">
                <a:solidFill>
                  <a:schemeClr val="accent1"/>
                </a:solidFill>
              </a:rPr>
              <a:t>2</a:t>
            </a:r>
            <a:r>
              <a:rPr lang="cs-CZ" sz="2800" dirty="0"/>
              <a:t>.   </a:t>
            </a:r>
            <a:r>
              <a:rPr lang="cs-CZ" sz="2800" u="sng" dirty="0"/>
              <a:t>§ 29 ODST. 2 – MÍSTO PRÁVNÍHO JEDNÁNÍ</a:t>
            </a:r>
          </a:p>
        </p:txBody>
      </p:sp>
    </p:spTree>
    <p:extLst>
      <p:ext uri="{BB962C8B-B14F-4D97-AF65-F5344CB8AC3E}">
        <p14:creationId xmlns:p14="http://schemas.microsoft.com/office/powerpoint/2010/main" val="20427236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D245731-A403-42E4-8236-61C660098E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34696" y="644722"/>
            <a:ext cx="9520158" cy="1042035"/>
          </a:xfrm>
        </p:spPr>
        <p:txBody>
          <a:bodyPr>
            <a:normAutofit/>
          </a:bodyPr>
          <a:lstStyle/>
          <a:p>
            <a:r>
              <a:rPr lang="cs-CZ" dirty="0"/>
              <a:t>PROCESNÍ PRÁVO – ZPŮSOBILOST CIZINCŮ BÝT ÚČASTNÍKEM ŘÍZENÍ 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C5B2680-6E43-44A8-AEF3-1D6870D1FF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34696" y="1961965"/>
            <a:ext cx="9520158" cy="3932807"/>
          </a:xfrm>
        </p:spPr>
        <p:txBody>
          <a:bodyPr>
            <a:normAutofit fontScale="92500"/>
          </a:bodyPr>
          <a:lstStyle/>
          <a:p>
            <a:pPr marL="0" indent="0" algn="just">
              <a:buNone/>
            </a:pPr>
            <a:r>
              <a:rPr lang="cs-CZ" sz="2400" dirty="0"/>
              <a:t>§ 9 ZMPS</a:t>
            </a:r>
          </a:p>
          <a:p>
            <a:pPr marL="0" indent="0" algn="just">
              <a:buNone/>
            </a:pPr>
            <a:r>
              <a:rPr lang="cs-CZ" sz="2400" i="1" dirty="0"/>
              <a:t>(1)</a:t>
            </a:r>
            <a:r>
              <a:rPr lang="cs-CZ" sz="2400" dirty="0"/>
              <a:t> </a:t>
            </a:r>
            <a:r>
              <a:rPr lang="cs-CZ" sz="2400" b="1" dirty="0"/>
              <a:t>Způsobilost cizince být účastníkem řízení a jeho procesní způsobilost </a:t>
            </a:r>
            <a:r>
              <a:rPr lang="cs-CZ" sz="2400" dirty="0"/>
              <a:t>se řídí </a:t>
            </a:r>
            <a:r>
              <a:rPr lang="cs-CZ" sz="2400" b="1" dirty="0"/>
              <a:t>právním řádem státu</a:t>
            </a:r>
            <a:r>
              <a:rPr lang="cs-CZ" sz="2400" dirty="0"/>
              <a:t>, v němž má cizinec</a:t>
            </a:r>
            <a:r>
              <a:rPr lang="cs-CZ" sz="2400" b="1" dirty="0"/>
              <a:t> obvyklý pobyt</a:t>
            </a:r>
            <a:r>
              <a:rPr lang="cs-CZ" sz="2400" dirty="0"/>
              <a:t>; </a:t>
            </a:r>
            <a:r>
              <a:rPr lang="cs-CZ" sz="2400" b="1" dirty="0"/>
              <a:t>stačí však, je-li způsobilý podle českého právního řádu.</a:t>
            </a:r>
          </a:p>
          <a:p>
            <a:pPr marL="0" indent="0" algn="just">
              <a:buNone/>
            </a:pPr>
            <a:r>
              <a:rPr lang="cs-CZ" sz="2400" i="1" dirty="0"/>
              <a:t>(2)</a:t>
            </a:r>
            <a:r>
              <a:rPr lang="cs-CZ" sz="2400" dirty="0"/>
              <a:t> </a:t>
            </a:r>
            <a:r>
              <a:rPr lang="cs-CZ" sz="2400" b="1" dirty="0"/>
              <a:t>Způsobilost</a:t>
            </a:r>
            <a:r>
              <a:rPr lang="cs-CZ" sz="2400" dirty="0"/>
              <a:t> </a:t>
            </a:r>
            <a:r>
              <a:rPr lang="cs-CZ" sz="2400" b="1" dirty="0"/>
              <a:t>zahraničních osob jiných než fyzických </a:t>
            </a:r>
            <a:r>
              <a:rPr lang="cs-CZ" sz="2400" dirty="0"/>
              <a:t>být účastníkem řízení a jejich procesní způsobilost </a:t>
            </a:r>
            <a:r>
              <a:rPr lang="cs-CZ" sz="2400" b="1" dirty="0"/>
              <a:t>se řídí právním řádem, podle něhož taková osoba vznikla; stačí však, je-li způsobilá podle českého právního řádu.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225834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2A578D2-7E6D-4515-AFF0-E3E1D0D34F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34696" y="133165"/>
            <a:ext cx="9520158" cy="1393794"/>
          </a:xfrm>
        </p:spPr>
        <p:txBody>
          <a:bodyPr>
            <a:noAutofit/>
          </a:bodyPr>
          <a:lstStyle/>
          <a:p>
            <a:pPr algn="ctr"/>
            <a:r>
              <a:rPr lang="cs-CZ" sz="2400" b="1" dirty="0"/>
              <a:t>FYZICKÉ OSOBY</a:t>
            </a:r>
            <a:br>
              <a:rPr lang="cs-CZ" sz="2400" b="1" dirty="0"/>
            </a:br>
            <a:r>
              <a:rPr lang="cs-CZ" sz="2400" b="1" dirty="0"/>
              <a:t>POZBYTÍ PRÁVNÍ OSOBNOSTI/</a:t>
            </a:r>
            <a:br>
              <a:rPr lang="cs-CZ" sz="2400" b="1" dirty="0"/>
            </a:br>
            <a:r>
              <a:rPr lang="cs-CZ" sz="2400" b="1" dirty="0"/>
              <a:t>OMEZENÍ A ZBAVENÍ SVÉPRÁVNOSTI/OPATROVNICTVÍ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27BD558-79E2-435D-B9C3-34296BD752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34696" y="1526959"/>
            <a:ext cx="9520158" cy="4722921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cs-CZ" b="1" u="sng" dirty="0"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POZBYTÍ PRÁVNÍ OSOBNOSTI</a:t>
            </a:r>
            <a:r>
              <a:rPr lang="cs-CZ" dirty="0">
                <a:latin typeface="Times New Roman" panose="02020603050405020304" pitchFamily="18" charset="0"/>
                <a:ea typeface="Calibri" panose="020F0502020204030204" pitchFamily="34" charset="0"/>
              </a:rPr>
              <a:t>:</a:t>
            </a:r>
          </a:p>
          <a:p>
            <a:r>
              <a:rPr lang="cs-CZ" dirty="0">
                <a:latin typeface="Times New Roman" panose="02020603050405020304" pitchFamily="18" charset="0"/>
                <a:ea typeface="Calibri" panose="020F0502020204030204" pitchFamily="34" charset="0"/>
              </a:rPr>
              <a:t>smrtí</a:t>
            </a:r>
            <a:endParaRPr lang="cs-CZ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r>
              <a:rPr lang="cs-CZ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prohlášením za mrtvého nebo za nezvěstného českého občana/cizince - </a:t>
            </a:r>
            <a:r>
              <a:rPr lang="cs-CZ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§ 39 ZMPS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cs-CZ" b="1" u="sng" dirty="0">
                <a:highlight>
                  <a:srgbClr val="FFFF00"/>
                </a:highlight>
                <a:latin typeface="Times New Roman" panose="02020603050405020304" pitchFamily="18" charset="0"/>
              </a:rPr>
              <a:t>OMEZENÍ A ZBAVENÍ SVÉPRÁVNOSTI</a:t>
            </a:r>
            <a:r>
              <a:rPr lang="cs-CZ" dirty="0">
                <a:highlight>
                  <a:srgbClr val="FFFF00"/>
                </a:highlight>
                <a:latin typeface="Times New Roman" panose="02020603050405020304" pitchFamily="18" charset="0"/>
              </a:rPr>
              <a:t>:</a:t>
            </a:r>
          </a:p>
          <a:p>
            <a:pPr marL="0" indent="0">
              <a:buNone/>
            </a:pPr>
            <a:r>
              <a:rPr lang="cs-CZ" dirty="0"/>
              <a:t>§ 34 ZMPS – rozhodné právo podle OBVYKLÉHO POBYTU OSOBY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cs-CZ" b="1" u="sng" dirty="0">
                <a:highlight>
                  <a:srgbClr val="FFFF00"/>
                </a:highlight>
              </a:rPr>
              <a:t>OPATROVNICTVÍ:</a:t>
            </a:r>
          </a:p>
          <a:p>
            <a:pPr marL="0" indent="0">
              <a:buNone/>
            </a:pPr>
            <a:r>
              <a:rPr lang="cs-CZ" dirty="0"/>
              <a:t>§ 34-36 ZMPS, </a:t>
            </a:r>
          </a:p>
          <a:p>
            <a:pPr marL="0" indent="0">
              <a:buNone/>
            </a:pPr>
            <a:r>
              <a:rPr lang="cs-CZ" dirty="0"/>
              <a:t>§ 64-65 ZMPS (NEZLETILÍ)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cs-CZ" b="1" u="sng" dirty="0">
                <a:highlight>
                  <a:srgbClr val="FFFF00"/>
                </a:highlight>
              </a:rPr>
              <a:t>ÚMLUVA O MEZINÁRODNÍ OCHRANĚ DOSPĚLÝCH OSOB (2000)</a:t>
            </a:r>
          </a:p>
        </p:txBody>
      </p:sp>
    </p:spTree>
    <p:extLst>
      <p:ext uri="{BB962C8B-B14F-4D97-AF65-F5344CB8AC3E}">
        <p14:creationId xmlns:p14="http://schemas.microsoft.com/office/powerpoint/2010/main" val="35997714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6BA5803-EBD9-4281-A667-774D5980E6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34696" y="363984"/>
            <a:ext cx="9520158" cy="861134"/>
          </a:xfrm>
        </p:spPr>
        <p:txBody>
          <a:bodyPr/>
          <a:lstStyle/>
          <a:p>
            <a:r>
              <a:rPr lang="cs-CZ" b="1" dirty="0">
                <a:solidFill>
                  <a:schemeClr val="accent1"/>
                </a:solidFill>
              </a:rPr>
              <a:t>JMÉNO A PŘÍJMENÍ 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BAB0678-464F-490A-92BD-A40AB207DD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34696" y="1455938"/>
            <a:ext cx="9520158" cy="4616388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cs-CZ" b="1" dirty="0">
                <a:highlight>
                  <a:srgbClr val="FFFF00"/>
                </a:highlight>
              </a:rPr>
              <a:t>§ 77 OZ: </a:t>
            </a:r>
          </a:p>
          <a:p>
            <a:pPr marL="0" indent="0" algn="just">
              <a:buNone/>
            </a:pPr>
            <a:r>
              <a:rPr lang="cs-CZ" sz="1700" i="1" dirty="0"/>
              <a:t>(1)</a:t>
            </a:r>
            <a:r>
              <a:rPr lang="cs-CZ" sz="1700" dirty="0"/>
              <a:t> </a:t>
            </a:r>
            <a:r>
              <a:rPr lang="cs-CZ" sz="1700" i="1" dirty="0"/>
              <a:t>Jméno člověka je jeho osobní jméno a příjmení, popřípadě jeho další jména a rodné příjmení, která mu podle zákona náležejí. Každý člověk má právo užívat své jméno v právním styku, stejně jako právo na ochranu svého jména a na úctu k němu.</a:t>
            </a:r>
          </a:p>
          <a:p>
            <a:pPr marL="0" indent="0" algn="just">
              <a:buNone/>
            </a:pPr>
            <a:r>
              <a:rPr lang="cs-CZ" sz="1700" i="1" dirty="0"/>
              <a:t>(2) Člověk, který v právním styku užívá jiné jméno než své vlastní, nese následky omylů a újem z toho vzniklých</a:t>
            </a:r>
            <a:r>
              <a:rPr lang="cs-CZ" sz="1700" dirty="0"/>
              <a:t>.</a:t>
            </a:r>
          </a:p>
          <a:p>
            <a:pPr marL="0" indent="0" algn="just">
              <a:buNone/>
            </a:pPr>
            <a:r>
              <a:rPr lang="cs-CZ" b="1" dirty="0">
                <a:highlight>
                  <a:srgbClr val="FFFF00"/>
                </a:highlight>
              </a:rPr>
              <a:t>§ 29 ODST. 3 ZMPS</a:t>
            </a:r>
            <a:r>
              <a:rPr lang="cs-CZ" dirty="0"/>
              <a:t>: </a:t>
            </a:r>
          </a:p>
          <a:p>
            <a:pPr marL="0" indent="0" algn="just">
              <a:buNone/>
            </a:pPr>
            <a:r>
              <a:rPr lang="cs-CZ" b="1" i="1" dirty="0"/>
              <a:t>Úprava jména fyzické osoby se řídí právním řádem státu, jehož je </a:t>
            </a:r>
            <a:r>
              <a:rPr lang="cs-CZ" b="1" i="1" u="sng" dirty="0">
                <a:highlight>
                  <a:srgbClr val="FFFF00"/>
                </a:highlight>
              </a:rPr>
              <a:t>občanem</a:t>
            </a:r>
            <a:r>
              <a:rPr lang="cs-CZ" b="1" i="1" dirty="0"/>
              <a:t>. </a:t>
            </a:r>
            <a:r>
              <a:rPr lang="cs-CZ" i="1" dirty="0"/>
              <a:t>Tato osoba se však může dovolat použití právního řádu státu, na jehož území má </a:t>
            </a:r>
            <a:r>
              <a:rPr lang="cs-CZ" b="1" i="1" dirty="0"/>
              <a:t>obvyklý pobyt</a:t>
            </a:r>
            <a:r>
              <a:rPr lang="cs-CZ" dirty="0"/>
              <a:t>.</a:t>
            </a:r>
          </a:p>
          <a:p>
            <a:pPr marL="0" indent="0" algn="just">
              <a:buNone/>
            </a:pPr>
            <a:r>
              <a:rPr lang="cs-CZ" sz="1800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VZTAHUJE SE NA</a:t>
            </a:r>
            <a:r>
              <a:rPr lang="cs-CZ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a) </a:t>
            </a:r>
            <a:r>
              <a:rPr lang="cs-CZ" sz="1800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matriční události </a:t>
            </a:r>
            <a:r>
              <a:rPr lang="cs-CZ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(narození, uzavření manželství nebo registrovaného partnerství), b) </a:t>
            </a:r>
            <a:r>
              <a:rPr lang="cs-CZ" sz="1800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rozvod,</a:t>
            </a:r>
            <a:r>
              <a:rPr lang="cs-CZ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c) </a:t>
            </a:r>
            <a:r>
              <a:rPr lang="cs-CZ" sz="1800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zrušení registrovaného partnerství</a:t>
            </a:r>
            <a:r>
              <a:rPr lang="cs-CZ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nebo d) </a:t>
            </a:r>
            <a:r>
              <a:rPr lang="cs-CZ" sz="1800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osvojení. </a:t>
            </a:r>
            <a:endParaRPr lang="cs-CZ" sz="1800" dirty="0">
              <a:effectLst/>
              <a:highlight>
                <a:srgbClr val="FFFF00"/>
              </a:highligh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cs-CZ" dirty="0"/>
          </a:p>
          <a:p>
            <a:pPr marL="0" indent="0">
              <a:buNone/>
            </a:pPr>
            <a:endParaRPr lang="cs-CZ" sz="2000" b="1" dirty="0">
              <a:latin typeface="Times New Roman" panose="02020603050405020304" pitchFamily="18" charset="0"/>
            </a:endParaRP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658939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17F9CF1-65B4-476C-B470-860E50DC7A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34696" y="630315"/>
            <a:ext cx="9520158" cy="912721"/>
          </a:xfrm>
        </p:spPr>
        <p:txBody>
          <a:bodyPr/>
          <a:lstStyle/>
          <a:p>
            <a:r>
              <a:rPr lang="cs-CZ" b="1" dirty="0">
                <a:solidFill>
                  <a:schemeClr val="accent1"/>
                </a:solidFill>
              </a:rPr>
              <a:t>JMÉNO A PŘÍJMENÍ </a:t>
            </a: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54C03E2-CB93-48F7-A59B-16BADCEE2F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34696" y="1543036"/>
            <a:ext cx="9520158" cy="4405003"/>
          </a:xfrm>
        </p:spPr>
        <p:txBody>
          <a:bodyPr>
            <a:normAutofit fontScale="92500" lnSpcReduction="20000"/>
          </a:bodyPr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cs-CZ" sz="2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Neoprávněný </a:t>
            </a:r>
            <a:r>
              <a:rPr lang="cs-CZ" sz="2600" b="1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zásah do práva na ochranu jména </a:t>
            </a:r>
            <a:r>
              <a:rPr lang="cs-CZ" sz="2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fyzické osoby</a:t>
            </a:r>
            <a:r>
              <a:rPr lang="cs-CZ" sz="2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= </a:t>
            </a:r>
            <a:r>
              <a:rPr lang="cs-CZ" sz="2600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zásah do osobnostního práva</a:t>
            </a:r>
            <a:r>
              <a:rPr lang="cs-CZ" sz="2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- </a:t>
            </a:r>
            <a:r>
              <a:rPr lang="cs-CZ" sz="2600" b="1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§ 101 ZMPS </a:t>
            </a:r>
            <a:r>
              <a:rPr lang="cs-CZ" sz="2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(NARUŠENÍ SOUKROMÍ A OSOBNOSTNÍCH PRÁV)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cs-CZ" sz="2600" b="1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Zákon o matrikách, jménu a příjmení č. 301/2000 Sb.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cs-CZ" sz="26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SDEU:</a:t>
            </a:r>
          </a:p>
          <a:p>
            <a:pPr marL="0" indent="0" algn="just">
              <a:buNone/>
            </a:pPr>
            <a:r>
              <a:rPr lang="cs-CZ" sz="2600" b="1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C-148/02 - </a:t>
            </a:r>
            <a:r>
              <a:rPr lang="cs-CZ" sz="2600" b="1" dirty="0" err="1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Garcia</a:t>
            </a:r>
            <a:r>
              <a:rPr lang="cs-CZ" sz="2600" b="1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600" b="1" dirty="0" err="1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Avello</a:t>
            </a:r>
            <a:r>
              <a:rPr lang="cs-CZ" sz="2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just">
              <a:buNone/>
            </a:pPr>
            <a:r>
              <a:rPr lang="cs-CZ" sz="2600" b="1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C-353/06 – </a:t>
            </a:r>
            <a:r>
              <a:rPr lang="cs-CZ" sz="2600" b="1" dirty="0" err="1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Grunkin</a:t>
            </a:r>
            <a:r>
              <a:rPr lang="cs-CZ" sz="2600" b="1" dirty="0"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cs-CZ" sz="2600" b="1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Paul</a:t>
            </a:r>
            <a:r>
              <a:rPr lang="cs-CZ" sz="2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cs-CZ" sz="26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cs-CZ" sz="26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ESLP:</a:t>
            </a:r>
          </a:p>
          <a:p>
            <a:pPr marL="0" indent="0" algn="just">
              <a:buNone/>
            </a:pPr>
            <a:r>
              <a:rPr lang="cs-CZ" sz="2600" b="1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Henry </a:t>
            </a:r>
            <a:r>
              <a:rPr lang="cs-CZ" sz="2600" b="1" dirty="0" err="1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Kismoun</a:t>
            </a:r>
            <a:r>
              <a:rPr lang="cs-CZ" sz="2600" b="1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v Francie (5.12. 2013)</a:t>
            </a:r>
            <a:endParaRPr lang="cs-CZ" sz="2600" dirty="0">
              <a:effectLst/>
              <a:highlight>
                <a:srgbClr val="FFFF00"/>
              </a:highlight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cs-CZ" sz="2800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13242450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77FFFBB-0846-4ED1-A235-338C6B3E5C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34696" y="452761"/>
            <a:ext cx="9520158" cy="938895"/>
          </a:xfrm>
        </p:spPr>
        <p:txBody>
          <a:bodyPr/>
          <a:lstStyle/>
          <a:p>
            <a:r>
              <a:rPr lang="cs-CZ" b="1" dirty="0">
                <a:solidFill>
                  <a:schemeClr val="accent1"/>
                </a:solidFill>
              </a:rPr>
              <a:t>PRÁVNICKÉ OSOBY - OZ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1CFD29A-1FF1-40F0-9E5F-70B2762F27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4797" y="1391656"/>
            <a:ext cx="9520158" cy="4858224"/>
          </a:xfrm>
        </p:spPr>
        <p:txBody>
          <a:bodyPr>
            <a:normAutofit fontScale="55000" lnSpcReduction="20000"/>
          </a:bodyPr>
          <a:lstStyle/>
          <a:p>
            <a:pPr marL="0" indent="0" algn="just">
              <a:buNone/>
            </a:pPr>
            <a:r>
              <a:rPr lang="cs-CZ" sz="3300" b="1" dirty="0"/>
              <a:t>§ 20 OZ</a:t>
            </a:r>
          </a:p>
          <a:p>
            <a:pPr marL="0" indent="0" algn="just">
              <a:buNone/>
            </a:pPr>
            <a:r>
              <a:rPr lang="cs-CZ" sz="3300" i="1" dirty="0"/>
              <a:t>(1)</a:t>
            </a:r>
            <a:r>
              <a:rPr lang="cs-CZ" sz="3300" dirty="0"/>
              <a:t> Právnická osoba je </a:t>
            </a:r>
            <a:r>
              <a:rPr lang="cs-CZ" sz="3300" dirty="0">
                <a:highlight>
                  <a:srgbClr val="FFFF00"/>
                </a:highlight>
              </a:rPr>
              <a:t>organizovaný útvar, </a:t>
            </a:r>
            <a:r>
              <a:rPr lang="cs-CZ" sz="3300" b="1" dirty="0">
                <a:highlight>
                  <a:srgbClr val="FFFF00"/>
                </a:highlight>
              </a:rPr>
              <a:t>o kterém zákon stanoví, že má právní osobnost, nebo jehož právní osobnost zákon uzná</a:t>
            </a:r>
            <a:r>
              <a:rPr lang="cs-CZ" sz="3300" dirty="0"/>
              <a:t>. Právnická osoba může bez zřetele na předmět své činnosti mít práva a povinnosti, které se slučují s její právní povahou.</a:t>
            </a:r>
          </a:p>
          <a:p>
            <a:pPr marL="0" indent="0" algn="just">
              <a:buNone/>
            </a:pPr>
            <a:r>
              <a:rPr lang="cs-CZ" sz="3300" b="1" dirty="0"/>
              <a:t>§ 118 OZ</a:t>
            </a:r>
          </a:p>
          <a:p>
            <a:pPr marL="0" indent="0" algn="just">
              <a:buNone/>
            </a:pPr>
            <a:r>
              <a:rPr lang="cs-CZ" sz="3300" b="1" dirty="0"/>
              <a:t>Právnická osoba má </a:t>
            </a:r>
            <a:r>
              <a:rPr lang="cs-CZ" sz="3300" b="1" dirty="0">
                <a:highlight>
                  <a:srgbClr val="FFFF00"/>
                </a:highlight>
              </a:rPr>
              <a:t>právní osobnost od svého vzniku do svého zániku</a:t>
            </a:r>
            <a:r>
              <a:rPr lang="cs-CZ" sz="3300" dirty="0"/>
              <a:t>.</a:t>
            </a:r>
          </a:p>
          <a:p>
            <a:pPr marL="0" indent="0" algn="just">
              <a:buNone/>
            </a:pPr>
            <a:r>
              <a:rPr lang="cs-CZ" sz="3300" b="1" dirty="0"/>
              <a:t>§ 122 OZ</a:t>
            </a:r>
          </a:p>
          <a:p>
            <a:pPr marL="0" indent="0" algn="just">
              <a:buNone/>
            </a:pPr>
            <a:r>
              <a:rPr lang="cs-CZ" sz="3300" dirty="0"/>
              <a:t>Právnickou osobu lze </a:t>
            </a:r>
            <a:r>
              <a:rPr lang="cs-CZ" sz="3300" b="1" dirty="0"/>
              <a:t>ustavit zakladatelským právním jednáním, zákonem, rozhodnutím orgánu veřejné moci, </a:t>
            </a:r>
            <a:r>
              <a:rPr lang="cs-CZ" sz="3300" dirty="0"/>
              <a:t>popřípadě jiným způsobem, který stanoví jiný právní předpis.</a:t>
            </a:r>
          </a:p>
          <a:p>
            <a:pPr marL="0" indent="0" algn="just">
              <a:buNone/>
            </a:pPr>
            <a:r>
              <a:rPr lang="cs-CZ" sz="3300" b="1" dirty="0"/>
              <a:t>§ 126 OZ</a:t>
            </a:r>
          </a:p>
          <a:p>
            <a:pPr marL="0" indent="0" algn="just">
              <a:buNone/>
            </a:pPr>
            <a:r>
              <a:rPr lang="cs-CZ" sz="3300" i="1" dirty="0"/>
              <a:t>(1)</a:t>
            </a:r>
            <a:r>
              <a:rPr lang="cs-CZ" sz="3300" dirty="0"/>
              <a:t> Právnická osoba </a:t>
            </a:r>
            <a:r>
              <a:rPr lang="cs-CZ" sz="3300" b="1" dirty="0"/>
              <a:t>vzniká dnem zápisu do veřejného rejstříku</a:t>
            </a:r>
            <a:r>
              <a:rPr lang="cs-CZ" sz="3300" dirty="0"/>
              <a:t>.</a:t>
            </a:r>
          </a:p>
          <a:p>
            <a:pPr marL="0" indent="0" algn="just">
              <a:buNone/>
            </a:pPr>
            <a:r>
              <a:rPr lang="cs-CZ" sz="3300" i="1" dirty="0"/>
              <a:t>(2)</a:t>
            </a:r>
            <a:r>
              <a:rPr lang="cs-CZ" sz="3300" dirty="0"/>
              <a:t> Je-li právnická osoba zřízena zákonem, vzniká dnem nabytí jeho účinnosti, nestanoví-li zákon den pozdější.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478240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C0074B2-9477-4EC2-844D-56F5D84733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34696" y="443883"/>
            <a:ext cx="9520158" cy="843379"/>
          </a:xfrm>
        </p:spPr>
        <p:txBody>
          <a:bodyPr/>
          <a:lstStyle/>
          <a:p>
            <a:r>
              <a:rPr lang="cs-CZ" b="1" dirty="0">
                <a:solidFill>
                  <a:schemeClr val="accent1"/>
                </a:solidFill>
              </a:rPr>
              <a:t>PRÁVNICKÉ OSOBY - ZMPS</a:t>
            </a: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1CA95BA-B2ED-4972-8232-519B4BEA36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34696" y="1349406"/>
            <a:ext cx="9520158" cy="4616388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cs-CZ" b="1" dirty="0">
                <a:highlight>
                  <a:srgbClr val="FFFF00"/>
                </a:highlight>
              </a:rPr>
              <a:t>§ 30 – URČUJE </a:t>
            </a:r>
            <a:r>
              <a:rPr lang="cs-CZ" b="1" u="sng" dirty="0">
                <a:highlight>
                  <a:srgbClr val="FFFF00"/>
                </a:highlight>
              </a:rPr>
              <a:t>OSOBNÍ STATUT (LEX PERSONALIS</a:t>
            </a:r>
            <a:r>
              <a:rPr lang="cs-CZ" b="1" dirty="0">
                <a:highlight>
                  <a:srgbClr val="FFFF00"/>
                </a:highlight>
              </a:rPr>
              <a:t>) = PRÁVNÍ ŘÁD URČUJÍCÍ ZDA JDE O PRÁVNICKOU OSOBU</a:t>
            </a:r>
          </a:p>
          <a:p>
            <a:pPr marL="0" indent="0" algn="just">
              <a:buNone/>
            </a:pPr>
            <a:r>
              <a:rPr lang="cs-CZ" b="1" dirty="0"/>
              <a:t>Právnické osoby</a:t>
            </a:r>
          </a:p>
          <a:p>
            <a:pPr marL="0" indent="0" algn="just">
              <a:buNone/>
            </a:pPr>
            <a:r>
              <a:rPr lang="cs-CZ" i="1" dirty="0"/>
              <a:t>(1)</a:t>
            </a:r>
            <a:r>
              <a:rPr lang="cs-CZ" dirty="0"/>
              <a:t> </a:t>
            </a:r>
            <a:r>
              <a:rPr lang="cs-CZ" b="1" dirty="0">
                <a:highlight>
                  <a:srgbClr val="FFFF00"/>
                </a:highlight>
              </a:rPr>
              <a:t>Právní osobnost </a:t>
            </a:r>
            <a:r>
              <a:rPr lang="cs-CZ" dirty="0">
                <a:highlight>
                  <a:srgbClr val="FFFF00"/>
                </a:highlight>
              </a:rPr>
              <a:t>právnické osoby </a:t>
            </a:r>
            <a:r>
              <a:rPr lang="cs-CZ" b="1" dirty="0">
                <a:highlight>
                  <a:srgbClr val="FFFF00"/>
                </a:highlight>
              </a:rPr>
              <a:t>a způsobilost jiné než fyzické osoby</a:t>
            </a:r>
            <a:r>
              <a:rPr lang="cs-CZ" dirty="0">
                <a:highlight>
                  <a:srgbClr val="FFFF00"/>
                </a:highlight>
              </a:rPr>
              <a:t> se řídí </a:t>
            </a:r>
            <a:r>
              <a:rPr lang="cs-CZ" b="1" dirty="0">
                <a:highlight>
                  <a:srgbClr val="FFFF00"/>
                </a:highlight>
              </a:rPr>
              <a:t>právním řádem státu</a:t>
            </a:r>
            <a:r>
              <a:rPr lang="cs-CZ" dirty="0">
                <a:highlight>
                  <a:srgbClr val="FFFF00"/>
                </a:highlight>
              </a:rPr>
              <a:t>, </a:t>
            </a:r>
            <a:r>
              <a:rPr lang="cs-CZ" b="1" dirty="0">
                <a:highlight>
                  <a:srgbClr val="FFFF00"/>
                </a:highlight>
              </a:rPr>
              <a:t>podle něhož </a:t>
            </a:r>
            <a:r>
              <a:rPr lang="cs-CZ" b="1" u="sng" dirty="0">
                <a:highlight>
                  <a:srgbClr val="FFFF00"/>
                </a:highlight>
              </a:rPr>
              <a:t>vznikla</a:t>
            </a:r>
            <a:r>
              <a:rPr lang="cs-CZ" dirty="0"/>
              <a:t>. Tímto právním řádem se </a:t>
            </a:r>
            <a:r>
              <a:rPr lang="cs-CZ" dirty="0">
                <a:highlight>
                  <a:srgbClr val="FFFF00"/>
                </a:highlight>
              </a:rPr>
              <a:t>řídí i obchodní firma nebo název a vnitřní poměry takové osoby, poměry mezi takovou osobou a jejími společníky nebo členy a vzájemné poměry společníků nebo členů, ručení společníků nebo členů za závazky takové osoby a kdo za osobu jako její orgán jedná, jakož i její zánik.</a:t>
            </a:r>
          </a:p>
          <a:p>
            <a:pPr marL="0" indent="0" algn="just">
              <a:buNone/>
            </a:pPr>
            <a:r>
              <a:rPr lang="cs-CZ" i="1" dirty="0"/>
              <a:t>(2)</a:t>
            </a:r>
            <a:r>
              <a:rPr lang="cs-CZ" dirty="0"/>
              <a:t> Pro vázanost takové osoby z běžných jednání </a:t>
            </a:r>
            <a:r>
              <a:rPr lang="cs-CZ" dirty="0">
                <a:highlight>
                  <a:srgbClr val="FFFF00"/>
                </a:highlight>
              </a:rPr>
              <a:t>stačí, je-li k nim způsobilá podle právního řádu platného v místě, v němž bylo takové jednání učiněno.</a:t>
            </a:r>
          </a:p>
          <a:p>
            <a:pPr marL="0" indent="0" algn="just">
              <a:buNone/>
            </a:pPr>
            <a:r>
              <a:rPr lang="cs-CZ" i="1" dirty="0"/>
              <a:t>(3)</a:t>
            </a:r>
            <a:r>
              <a:rPr lang="cs-CZ" dirty="0"/>
              <a:t> Právnická osoba se sídlem v České republice může být založena pouze podle českého právního řádu. Tím není dotčena možnost přemístit do České republiky sídlo právnické osoby založené podle právního řádu cizího státu, která má sídlo v zahraničí, jestliže to umožňují mezinárodní smlouva, přímo použitelný předpis Evropské unie nebo jiný právní předpis.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512014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974FBA0-D954-45CD-AE78-CBE8A138BC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34696" y="372862"/>
            <a:ext cx="9520158" cy="1216241"/>
          </a:xfrm>
        </p:spPr>
        <p:txBody>
          <a:bodyPr>
            <a:noAutofit/>
          </a:bodyPr>
          <a:lstStyle/>
          <a:p>
            <a:pPr algn="just"/>
            <a:r>
              <a:rPr lang="cs-CZ" sz="2800" b="1" dirty="0">
                <a:highlight>
                  <a:srgbClr val="FFFF00"/>
                </a:highlight>
              </a:rPr>
              <a:t>PRINCIP INKORPORAČNÍ/PRINCIP SÍDLA</a:t>
            </a:r>
            <a:br>
              <a:rPr lang="cs-CZ" sz="2800" b="1" dirty="0">
                <a:highlight>
                  <a:srgbClr val="FFFF00"/>
                </a:highlight>
              </a:rPr>
            </a:br>
            <a:r>
              <a:rPr lang="cs-CZ" sz="2800" b="1" dirty="0">
                <a:highlight>
                  <a:srgbClr val="FFFF00"/>
                </a:highlight>
              </a:rPr>
              <a:t>= VÝCHODISKA PRO URČENÍ OSOBNÍHO STATUTU (LEX PERSONALIS)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D23C07A-58D1-48BD-B623-9370D834E8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34696" y="1526959"/>
            <a:ext cx="9520158" cy="3939387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cs-CZ" sz="2400" b="1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Princip inkorporační</a:t>
            </a:r>
            <a:r>
              <a:rPr lang="cs-CZ" sz="2400" b="1" dirty="0">
                <a:latin typeface="Times New Roman" panose="02020603050405020304" pitchFamily="18" charset="0"/>
                <a:ea typeface="Calibri" panose="020F0502020204030204" pitchFamily="34" charset="0"/>
              </a:rPr>
              <a:t>: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cs-CZ" sz="2400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za rozhodný právní řád</a:t>
            </a:r>
            <a:r>
              <a:rPr lang="cs-CZ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považuje </a:t>
            </a:r>
            <a:r>
              <a:rPr lang="cs-CZ" sz="2400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právní řád státu, podle kterého společnost </a:t>
            </a:r>
            <a:r>
              <a:rPr lang="cs-CZ" sz="2400" b="1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vznikla (</a:t>
            </a:r>
            <a:r>
              <a:rPr lang="cs-CZ" sz="24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byla inkorporována)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cs-CZ" sz="2400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umožňuje platně zřízeným společnostem přemístění sídla do jiného státu, aniž by tato ztratila svou právní osobnost</a:t>
            </a:r>
            <a:endParaRPr lang="cs-CZ" sz="2400" b="1" u="sng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0" indent="0" algn="just">
              <a:buNone/>
            </a:pPr>
            <a:r>
              <a:rPr lang="cs-CZ" sz="2400" b="1" dirty="0"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P</a:t>
            </a:r>
            <a:r>
              <a:rPr lang="cs-CZ" sz="2400" b="1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rincip sídla:</a:t>
            </a:r>
            <a:r>
              <a:rPr lang="cs-CZ" sz="2400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cs-CZ" sz="2400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určuje rozhodný právní řád podle skutečného, </a:t>
            </a:r>
            <a:r>
              <a:rPr lang="cs-CZ" sz="2400" b="1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faktického sídla</a:t>
            </a:r>
            <a:r>
              <a:rPr lang="cs-CZ" sz="2400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společnosti = místo, v němž je vykonávána její hlavní, ústřední správa </a:t>
            </a:r>
            <a:r>
              <a:rPr lang="cs-CZ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(</a:t>
            </a:r>
            <a:r>
              <a:rPr lang="cs-CZ" sz="2400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siège</a:t>
            </a:r>
            <a:r>
              <a:rPr lang="cs-CZ" sz="24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cs-CZ" sz="2400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social</a:t>
            </a:r>
            <a:r>
              <a:rPr lang="cs-CZ" sz="24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place </a:t>
            </a:r>
            <a:r>
              <a:rPr lang="cs-CZ" sz="2400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of</a:t>
            </a:r>
            <a:r>
              <a:rPr lang="cs-CZ" sz="24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business</a:t>
            </a:r>
            <a:r>
              <a:rPr lang="cs-CZ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)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cs-CZ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nemožňuje</a:t>
            </a:r>
            <a:r>
              <a:rPr lang="cs-CZ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cs-CZ" sz="2400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zachování identity společnosti</a:t>
            </a:r>
            <a:r>
              <a:rPr lang="cs-CZ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při přeshraničním přemístění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5309365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5C43B21-C378-484E-A17F-B38305C782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34696" y="435007"/>
            <a:ext cx="9520158" cy="956647"/>
          </a:xfrm>
        </p:spPr>
        <p:txBody>
          <a:bodyPr>
            <a:normAutofit fontScale="90000"/>
          </a:bodyPr>
          <a:lstStyle/>
          <a:p>
            <a:r>
              <a:rPr lang="cs-CZ" b="1" dirty="0"/>
              <a:t>PŘEMÍSTĚNÍ SÍDLA  - OZ/ZÁKON O PŘEMĚNÁCH – PRVKY TEORIE SÍDLA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B8A1045-A9E8-486D-87AC-31E46EA3AE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34696" y="1473693"/>
            <a:ext cx="9520158" cy="444771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b="1" dirty="0">
                <a:highlight>
                  <a:srgbClr val="00FFFF"/>
                </a:highlight>
              </a:rPr>
              <a:t>§ 138 OZ</a:t>
            </a:r>
          </a:p>
          <a:p>
            <a:pPr marL="0" indent="0" algn="just">
              <a:buNone/>
            </a:pPr>
            <a:r>
              <a:rPr lang="cs-CZ" i="1" dirty="0"/>
              <a:t>(1)</a:t>
            </a:r>
            <a:r>
              <a:rPr lang="cs-CZ" dirty="0"/>
              <a:t> Právnická osoba, která má sídlo v zahraničí, může přemístit sídlo na území České republiky. To neplatí, pokud to nepřipouští právní řád státu, ve kterém má právnická osoba sídlo, nebo pokud jde o právnickou osobu zakázanou podle § 145.</a:t>
            </a:r>
          </a:p>
          <a:p>
            <a:pPr marL="0" indent="0" algn="just">
              <a:buNone/>
            </a:pPr>
            <a:r>
              <a:rPr lang="cs-CZ" i="1" dirty="0"/>
              <a:t>(2)</a:t>
            </a:r>
            <a:r>
              <a:rPr lang="cs-CZ" dirty="0"/>
              <a:t> Právnická osoba, která hodlá </a:t>
            </a:r>
            <a:r>
              <a:rPr lang="cs-CZ" b="1" dirty="0">
                <a:highlight>
                  <a:srgbClr val="FFFF00"/>
                </a:highlight>
              </a:rPr>
              <a:t>přemístit své sídlo na území České republiky</a:t>
            </a:r>
            <a:r>
              <a:rPr lang="cs-CZ" dirty="0"/>
              <a:t>, přiloží k návrhu na zápis do příslušného veřejného rejstříku rozhodnutí o tom, jakou </a:t>
            </a:r>
            <a:r>
              <a:rPr lang="cs-CZ" b="1" dirty="0">
                <a:highlight>
                  <a:srgbClr val="FFFF00"/>
                </a:highlight>
              </a:rPr>
              <a:t>právní formu české právnické osoby </a:t>
            </a:r>
            <a:r>
              <a:rPr lang="cs-CZ" dirty="0"/>
              <a:t>zvolila, a zakladatelské právní jednání vyžadované českým právním řádem pro tuto formu právnické osoby.</a:t>
            </a:r>
          </a:p>
          <a:p>
            <a:pPr marL="0" indent="0" algn="just">
              <a:buNone/>
            </a:pPr>
            <a:r>
              <a:rPr lang="cs-CZ" i="1" dirty="0"/>
              <a:t>(3)</a:t>
            </a:r>
            <a:r>
              <a:rPr lang="cs-CZ" dirty="0"/>
              <a:t> </a:t>
            </a:r>
            <a:r>
              <a:rPr lang="cs-CZ" b="1" dirty="0">
                <a:highlight>
                  <a:srgbClr val="FFFF00"/>
                </a:highlight>
              </a:rPr>
              <a:t>Vnitřní právní poměry právnické osoby se po přemístění sídla do tuzemska řídí českým právním řádem</a:t>
            </a:r>
            <a:r>
              <a:rPr lang="cs-CZ" dirty="0"/>
              <a:t>. Českým právním řádem se řídí i ručení jejích členů nebo členů jejích orgánů za dluhy právnické osoby, pokud vznikly po dni účinnosti přemístění sídla do tuzemska.</a:t>
            </a:r>
          </a:p>
          <a:p>
            <a:pPr algn="just"/>
            <a:r>
              <a:rPr lang="cs-CZ" b="1" dirty="0">
                <a:highlight>
                  <a:srgbClr val="00FFFF"/>
                </a:highlight>
              </a:rPr>
              <a:t>§ 384a ZÁKONA O PŘEMĚNÁCH OBCHODNÍCH SPOLEČNOSTÍ ADRUŽSTEV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4825167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F49E627-F798-450B-B24D-9C525B83F7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34696" y="612559"/>
            <a:ext cx="9520158" cy="736847"/>
          </a:xfrm>
        </p:spPr>
        <p:txBody>
          <a:bodyPr/>
          <a:lstStyle/>
          <a:p>
            <a:r>
              <a:rPr lang="cs-CZ" b="1" dirty="0"/>
              <a:t>INKORPORAČNÍ ZÁSADA - OZ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337392B-1A84-46F7-B2FE-B9AE37D8E2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34696" y="1740024"/>
            <a:ext cx="9520158" cy="442108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b="1" dirty="0">
                <a:highlight>
                  <a:srgbClr val="FFFF00"/>
                </a:highlight>
              </a:rPr>
              <a:t>§ 3024</a:t>
            </a:r>
          </a:p>
          <a:p>
            <a:pPr marL="0" indent="0" algn="just">
              <a:buNone/>
            </a:pPr>
            <a:r>
              <a:rPr lang="cs-CZ" sz="2800" b="1" i="1" dirty="0"/>
              <a:t>(1)</a:t>
            </a:r>
            <a:r>
              <a:rPr lang="cs-CZ" sz="2800" b="1" dirty="0"/>
              <a:t> Za </a:t>
            </a:r>
            <a:r>
              <a:rPr lang="cs-CZ" sz="2800" b="1" i="1" dirty="0"/>
              <a:t>zahraniční osobu se považuje fyzická osoba s bydlištěm nebo právnická osoba se sídlem mimo území České republiky.</a:t>
            </a:r>
          </a:p>
          <a:p>
            <a:pPr marL="0" indent="0" algn="just">
              <a:buNone/>
            </a:pPr>
            <a:r>
              <a:rPr lang="cs-CZ" sz="2800" b="1" i="1" dirty="0"/>
              <a:t>(2) </a:t>
            </a:r>
            <a:r>
              <a:rPr lang="cs-CZ" sz="2800" b="1" i="1" dirty="0">
                <a:highlight>
                  <a:srgbClr val="FFFF00"/>
                </a:highlight>
              </a:rPr>
              <a:t>Způsobilost nabývat práva a zavazovat se k povinnostem</a:t>
            </a:r>
            <a:r>
              <a:rPr lang="cs-CZ" sz="2800" b="1" i="1" dirty="0"/>
              <a:t>, kterou má jiná než fyzická zahraniční osoba </a:t>
            </a:r>
            <a:r>
              <a:rPr lang="cs-CZ" sz="2800" b="1" i="1" dirty="0">
                <a:highlight>
                  <a:srgbClr val="FFFF00"/>
                </a:highlight>
              </a:rPr>
              <a:t>podle právního řádu, podle něhož byla založena</a:t>
            </a:r>
            <a:r>
              <a:rPr lang="cs-CZ" sz="2800" b="1" i="1" dirty="0"/>
              <a:t>, jí </a:t>
            </a:r>
            <a:r>
              <a:rPr lang="cs-CZ" sz="2800" b="1" i="1" dirty="0">
                <a:highlight>
                  <a:srgbClr val="FFFF00"/>
                </a:highlight>
              </a:rPr>
              <a:t>náleží rovněž v oblasti českého právního řádu</a:t>
            </a:r>
            <a:r>
              <a:rPr lang="cs-CZ" sz="2800" b="1" i="1" dirty="0"/>
              <a:t>. Právním řádem, podle něhož byla tato osoba založena, se řídí i její vnitřní právní poměry a ručení jejích členů nebo společníků za její dluhy.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552270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C912649-1050-48D6-BFE3-D94E07CCB5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34696" y="443883"/>
            <a:ext cx="9520158" cy="947773"/>
          </a:xfrm>
        </p:spPr>
        <p:txBody>
          <a:bodyPr/>
          <a:lstStyle/>
          <a:p>
            <a:r>
              <a:rPr lang="cs-CZ" dirty="0"/>
              <a:t>VÁZANOST PO Z BĚŽNÝCH JEDNÁNÍ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23359F0-743F-4511-A0B2-90C89BEC44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34696" y="1518082"/>
            <a:ext cx="9520158" cy="4518734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cs-CZ" b="1" dirty="0">
                <a:highlight>
                  <a:srgbClr val="FFFF00"/>
                </a:highlight>
              </a:rPr>
              <a:t>§ 30 ODST. 2 ZMPS:</a:t>
            </a:r>
          </a:p>
          <a:p>
            <a:pPr marL="0" indent="0" algn="just">
              <a:buNone/>
            </a:pPr>
            <a:r>
              <a:rPr lang="cs-CZ" dirty="0"/>
              <a:t>Pro vázanost takové osoby z běžných jednání </a:t>
            </a:r>
            <a:r>
              <a:rPr lang="cs-CZ" dirty="0">
                <a:highlight>
                  <a:srgbClr val="FFFF00"/>
                </a:highlight>
              </a:rPr>
              <a:t>stačí, je-li k nim způsobilá podle právního řádu platného v místě, v němž bylo takové jednání učiněno</a:t>
            </a:r>
            <a:r>
              <a:rPr lang="cs-CZ" dirty="0"/>
              <a:t>.</a:t>
            </a:r>
          </a:p>
          <a:p>
            <a:pPr marL="0" indent="0" algn="just">
              <a:buNone/>
            </a:pPr>
            <a:r>
              <a:rPr lang="cs-CZ" u="sng" dirty="0"/>
              <a:t>LEX LOCI ACTUS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cs-CZ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NS </a:t>
            </a:r>
            <a:r>
              <a:rPr lang="cs-CZ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sp</a:t>
            </a:r>
            <a:r>
              <a:rPr lang="cs-CZ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zn. 23 </a:t>
            </a:r>
            <a:r>
              <a:rPr lang="cs-CZ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Cdo</a:t>
            </a:r>
            <a:r>
              <a:rPr lang="cs-CZ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608/2011: </a:t>
            </a:r>
            <a:r>
              <a:rPr lang="cs-CZ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„</a:t>
            </a:r>
            <a:r>
              <a:rPr lang="cs-CZ" sz="18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běžný obchodní styk zahrnuje pouze takové činnosti, které odpovídají předmětu podnikání společnosti</a:t>
            </a:r>
            <a:r>
              <a:rPr lang="cs-CZ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“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cs-CZ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NS </a:t>
            </a:r>
            <a:r>
              <a:rPr lang="cs-CZ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sp</a:t>
            </a:r>
            <a:r>
              <a:rPr lang="cs-CZ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zn. 29 </a:t>
            </a:r>
            <a:r>
              <a:rPr lang="cs-CZ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Cdo</a:t>
            </a:r>
            <a:r>
              <a:rPr lang="cs-CZ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2535/2009</a:t>
            </a:r>
            <a:r>
              <a:rPr lang="cs-CZ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: „</a:t>
            </a:r>
            <a:r>
              <a:rPr lang="cs-CZ" sz="18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běžnou obchodní činností je činnost, kterou se společnost v rámci svého podnikání zabývá</a:t>
            </a:r>
            <a:r>
              <a:rPr lang="cs-CZ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“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cs-CZ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NS </a:t>
            </a:r>
            <a:r>
              <a:rPr lang="cs-CZ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sp</a:t>
            </a:r>
            <a:r>
              <a:rPr lang="cs-CZ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zn. 29 </a:t>
            </a:r>
            <a:r>
              <a:rPr lang="cs-CZ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Cdo</a:t>
            </a:r>
            <a:r>
              <a:rPr lang="cs-CZ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4315/2008</a:t>
            </a:r>
            <a:r>
              <a:rPr lang="cs-CZ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„</a:t>
            </a:r>
            <a:r>
              <a:rPr lang="cs-CZ" sz="18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rozsah běžného obchodního styku je širší a vedle činností vykonávaných v rámci předmětu podnikání společnosti </a:t>
            </a:r>
            <a:r>
              <a:rPr lang="cs-CZ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(zapsaného v obchodním rejstříku) </a:t>
            </a:r>
            <a:r>
              <a:rPr lang="cs-CZ" sz="18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může zahrnovat i další činnosti</a:t>
            </a:r>
            <a:r>
              <a:rPr lang="cs-CZ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“.</a:t>
            </a:r>
            <a:endParaRPr lang="cs-CZ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cs-CZ" dirty="0">
                <a:solidFill>
                  <a:srgbClr val="7030A0"/>
                </a:solidFill>
              </a:rPr>
              <a:t>Procesní způsobilost PO: § 9 odst. 2 ZMPS (inkorporační zásada)</a:t>
            </a:r>
          </a:p>
          <a:p>
            <a:pPr marL="0" indent="0" algn="just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128076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C1BAA57-7858-4538-9BB4-4B219A63A4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34696" y="346229"/>
            <a:ext cx="9520158" cy="1553592"/>
          </a:xfrm>
        </p:spPr>
        <p:txBody>
          <a:bodyPr>
            <a:normAutofit/>
          </a:bodyPr>
          <a:lstStyle/>
          <a:p>
            <a:r>
              <a:rPr lang="cs-CZ" sz="2800" b="1" dirty="0">
                <a:highlight>
                  <a:srgbClr val="FFFF00"/>
                </a:highlight>
              </a:rPr>
              <a:t>PŘEMÍSTĚNÍ SÍDLA </a:t>
            </a:r>
            <a:r>
              <a:rPr lang="cs-CZ" sz="2400" b="1" dirty="0"/>
              <a:t>(§ 138 </a:t>
            </a:r>
            <a:r>
              <a:rPr lang="cs-CZ" sz="2400" b="1" dirty="0" err="1"/>
              <a:t>an</a:t>
            </a:r>
            <a:r>
              <a:rPr lang="cs-CZ" sz="2400" b="1" dirty="0"/>
              <a:t>., § 3024 </a:t>
            </a:r>
            <a:r>
              <a:rPr lang="cs-CZ" sz="2400" b="1" dirty="0">
                <a:highlight>
                  <a:srgbClr val="00FFFF"/>
                </a:highlight>
              </a:rPr>
              <a:t>OZ</a:t>
            </a:r>
            <a:r>
              <a:rPr lang="cs-CZ" sz="2400" b="1" dirty="0"/>
              <a:t>; § 30 </a:t>
            </a:r>
            <a:r>
              <a:rPr lang="cs-CZ" sz="2400" b="1" dirty="0">
                <a:highlight>
                  <a:srgbClr val="00FFFF"/>
                </a:highlight>
              </a:rPr>
              <a:t>ZMPS;</a:t>
            </a:r>
            <a:r>
              <a:rPr lang="cs-CZ" sz="2400" b="1" dirty="0"/>
              <a:t> </a:t>
            </a:r>
            <a:r>
              <a:rPr lang="cs-CZ" sz="2400" b="1" dirty="0">
                <a:highlight>
                  <a:srgbClr val="00FFFF"/>
                </a:highlight>
              </a:rPr>
              <a:t>ZÁKON Č. 125/2008 Sb. O PŘEMĚNÁCH OBCHODNÍCH SPOLEČNOSTÍ A DRUŽSTEV</a:t>
            </a:r>
            <a:r>
              <a:rPr lang="cs-CZ" sz="2400" b="1" dirty="0"/>
              <a:t>)</a:t>
            </a:r>
            <a:endParaRPr lang="cs-CZ" sz="2400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BE2F5A7-15F5-47CB-9758-6B9D8394C6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34696" y="1899821"/>
            <a:ext cx="9520158" cy="4261282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cs-CZ" b="1" u="sng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SDEU:</a:t>
            </a:r>
            <a:endParaRPr lang="cs-CZ" b="1" u="sng" dirty="0">
              <a:solidFill>
                <a:srgbClr val="000000"/>
              </a:solidFill>
              <a:effectLst/>
              <a:highlight>
                <a:srgbClr val="FFFF00"/>
              </a:highlight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just"/>
            <a:r>
              <a:rPr lang="cs-CZ" b="1" dirty="0">
                <a:solidFill>
                  <a:srgbClr val="000000"/>
                </a:solidFill>
                <a:effectLst/>
                <a:highlight>
                  <a:srgbClr val="00FFFF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C-378/10 VALE:</a:t>
            </a:r>
          </a:p>
          <a:p>
            <a:pPr marL="0" indent="0" algn="just">
              <a:buNone/>
            </a:pPr>
            <a:r>
              <a:rPr lang="en-US" b="1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obchodní</a:t>
            </a:r>
            <a:r>
              <a:rPr lang="en-US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společnosti</a:t>
            </a:r>
            <a:r>
              <a:rPr lang="en-US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mohou</a:t>
            </a:r>
            <a:r>
              <a:rPr lang="en-US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měnit</a:t>
            </a:r>
            <a:r>
              <a:rPr lang="en-US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své</a:t>
            </a:r>
            <a:r>
              <a:rPr lang="en-US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sídlo</a:t>
            </a:r>
            <a:r>
              <a:rPr lang="en-US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mezi</a:t>
            </a:r>
            <a:r>
              <a:rPr lang="en-US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jednotlivými</a:t>
            </a:r>
            <a:r>
              <a:rPr lang="en-US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státy</a:t>
            </a:r>
            <a:r>
              <a:rPr lang="en-US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b="1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aniž</a:t>
            </a:r>
            <a:r>
              <a:rPr lang="en-US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by </a:t>
            </a:r>
            <a:r>
              <a:rPr lang="en-US" b="1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musely</a:t>
            </a:r>
            <a:r>
              <a:rPr lang="en-US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ve</a:t>
            </a:r>
            <a:r>
              <a:rPr lang="en-US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státě</a:t>
            </a:r>
            <a:r>
              <a:rPr lang="en-US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původu</a:t>
            </a:r>
            <a:r>
              <a:rPr lang="en-US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jako</a:t>
            </a:r>
            <a:r>
              <a:rPr lang="en-US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právní</a:t>
            </a:r>
            <a:r>
              <a:rPr lang="en-US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subjekt</a:t>
            </a:r>
            <a:r>
              <a:rPr lang="en-US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nejprve</a:t>
            </a:r>
            <a:r>
              <a:rPr lang="en-US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zaniknout</a:t>
            </a:r>
            <a:r>
              <a:rPr lang="en-US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 </a:t>
            </a:r>
            <a:r>
              <a:rPr lang="en-US" b="1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poté</a:t>
            </a:r>
            <a:r>
              <a:rPr lang="en-US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být</a:t>
            </a:r>
            <a:r>
              <a:rPr lang="en-US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v </a:t>
            </a:r>
            <a:r>
              <a:rPr lang="en-US" b="1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přijímacím</a:t>
            </a:r>
            <a:r>
              <a:rPr lang="en-US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státě</a:t>
            </a:r>
            <a:r>
              <a:rPr lang="en-US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opět</a:t>
            </a:r>
            <a:r>
              <a:rPr lang="en-US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jako</a:t>
            </a:r>
            <a:r>
              <a:rPr lang="en-US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nový</a:t>
            </a:r>
            <a:r>
              <a:rPr lang="en-US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subjekt</a:t>
            </a:r>
            <a:r>
              <a:rPr lang="en-US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založeny</a:t>
            </a:r>
            <a:endParaRPr lang="cs-CZ" b="1" i="1" dirty="0">
              <a:solidFill>
                <a:srgbClr val="000000"/>
              </a:solidFill>
              <a:effectLst/>
              <a:highlight>
                <a:srgbClr val="FFFF00"/>
              </a:highlight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cs-CZ" b="1" dirty="0">
                <a:solidFill>
                  <a:srgbClr val="000000"/>
                </a:solidFill>
                <a:effectLst/>
                <a:highlight>
                  <a:srgbClr val="00FFFF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C-208/00 </a:t>
            </a:r>
            <a:r>
              <a:rPr lang="cs-CZ" b="1" dirty="0" err="1">
                <a:solidFill>
                  <a:srgbClr val="000000"/>
                </a:solidFill>
                <a:effectLst/>
                <a:highlight>
                  <a:srgbClr val="00FFFF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Überseering</a:t>
            </a:r>
            <a:r>
              <a:rPr lang="cs-CZ" b="1" dirty="0">
                <a:solidFill>
                  <a:srgbClr val="000000"/>
                </a:solidFill>
                <a:effectLst/>
                <a:highlight>
                  <a:srgbClr val="00FFFF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:</a:t>
            </a:r>
          </a:p>
          <a:p>
            <a:pPr marL="0" indent="0" algn="just">
              <a:buNone/>
            </a:pPr>
            <a:r>
              <a:rPr lang="cs-CZ" b="1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čl. 49 a 54 SFEU ukládají povinnost uznat způsobilost k právům a povinnostem, a tudíž i procesní způsobilost, kterou tato společnost má na základě práva státu svého založení</a:t>
            </a:r>
          </a:p>
          <a:p>
            <a:pPr algn="just"/>
            <a:r>
              <a:rPr lang="cs-CZ" b="1" dirty="0">
                <a:solidFill>
                  <a:srgbClr val="000000"/>
                </a:solidFill>
                <a:effectLst/>
                <a:highlight>
                  <a:srgbClr val="00FFFF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C-210/06 </a:t>
            </a:r>
            <a:r>
              <a:rPr lang="cs-CZ" b="1" dirty="0" err="1">
                <a:solidFill>
                  <a:srgbClr val="000000"/>
                </a:solidFill>
                <a:effectLst/>
                <a:highlight>
                  <a:srgbClr val="00FFFF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Cartesio</a:t>
            </a:r>
            <a:endParaRPr lang="cs-CZ" b="1" dirty="0">
              <a:solidFill>
                <a:srgbClr val="000000"/>
              </a:solidFill>
              <a:effectLst/>
              <a:highlight>
                <a:srgbClr val="00FFFF"/>
              </a:highlight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0" indent="0">
              <a:buNone/>
            </a:pPr>
            <a:r>
              <a:rPr lang="cs-CZ" sz="1800" b="1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§ 139 OZ – přemístění sídla české PO do zahraničí</a:t>
            </a:r>
          </a:p>
          <a:p>
            <a:pPr marL="0" indent="0">
              <a:buNone/>
            </a:pPr>
            <a:endParaRPr lang="cs-CZ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380015550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AF1F1C0-E508-425C-AD4D-B283901148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34696" y="804520"/>
            <a:ext cx="9520158" cy="447232"/>
          </a:xfrm>
        </p:spPr>
        <p:txBody>
          <a:bodyPr>
            <a:noAutofit/>
          </a:bodyPr>
          <a:lstStyle/>
          <a:p>
            <a:r>
              <a:rPr lang="cs-CZ" b="1" dirty="0">
                <a:solidFill>
                  <a:srgbClr val="C00000"/>
                </a:solidFill>
              </a:rPr>
              <a:t>Evropské právo obchodních společností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BAEA317-8B24-4A7B-B182-E7723DB4DF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34696" y="1553592"/>
            <a:ext cx="9520158" cy="3912753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cs-CZ" sz="2800" b="1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Evropská úroveň</a:t>
            </a:r>
            <a:r>
              <a:rPr lang="cs-CZ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evropská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společnost</a:t>
            </a:r>
            <a:r>
              <a:rPr lang="cs-CZ" sz="28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/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evropská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družstevní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společnost</a:t>
            </a:r>
            <a:r>
              <a:rPr lang="cs-CZ" sz="28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/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evropské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hospo­dářské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zájmové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sdružení</a:t>
            </a:r>
            <a:endParaRPr lang="cs-CZ" sz="2800" b="1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b="1" dirty="0" err="1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Vnitrostátní</a:t>
            </a:r>
            <a:r>
              <a:rPr lang="en-US" sz="2800" b="1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úroveň</a:t>
            </a:r>
            <a:r>
              <a:rPr lang="en-US" sz="2800" b="1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úpravy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obchodních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společností</a:t>
            </a:r>
            <a:r>
              <a:rPr lang="cs-CZ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ovlivňována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prostřed­nictvím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unijních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směrnic</a:t>
            </a:r>
            <a:r>
              <a:rPr lang="cs-CZ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: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cs-CZ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-	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směrnic</a:t>
            </a:r>
            <a:r>
              <a:rPr lang="cs-CZ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č. 2017/1132 o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některých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aspektech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práva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obchodních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společností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endParaRPr lang="cs-CZ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just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cs-CZ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-	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směrnic</a:t>
            </a:r>
            <a:r>
              <a:rPr lang="cs-CZ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č. 2009/102/ES v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oblasti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práva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společností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společnostech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ručením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omezeným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jediným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společní­kem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cs-CZ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1868904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C15628F-E5B2-4A2A-8BDB-F308D25959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34696" y="461640"/>
            <a:ext cx="9520158" cy="930016"/>
          </a:xfrm>
        </p:spPr>
        <p:txBody>
          <a:bodyPr>
            <a:normAutofit/>
          </a:bodyPr>
          <a:lstStyle/>
          <a:p>
            <a:r>
              <a:rPr lang="cs-CZ" b="1" dirty="0">
                <a:solidFill>
                  <a:srgbClr val="C00000"/>
                </a:solidFill>
              </a:rPr>
              <a:t>Evropské právo obchodních společností</a:t>
            </a: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803955A-6E28-44DB-AD60-15250CBF0F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34696" y="1633490"/>
            <a:ext cx="9520158" cy="4492101"/>
          </a:xfrm>
        </p:spPr>
        <p:txBody>
          <a:bodyPr>
            <a:noAutofit/>
          </a:bodyPr>
          <a:lstStyle/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10"/>
              </a:spcAft>
              <a:buFont typeface="Symbol" panose="05050102010706020507" pitchFamily="18" charset="2"/>
              <a:buChar char=""/>
            </a:pPr>
            <a:r>
              <a:rPr lang="cs-CZ" sz="2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primárním právem EU</a:t>
            </a:r>
            <a:r>
              <a:rPr lang="cs-CZ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garantovaný </a:t>
            </a:r>
            <a:r>
              <a:rPr lang="cs-CZ" sz="2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princip svobody usa­zování (nejen) právnických osob (společností),</a:t>
            </a:r>
            <a:r>
              <a:rPr lang="cs-CZ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založený na zásadě zákazu diskriminace na základě státní příslušnosti, </a:t>
            </a:r>
            <a:endParaRPr lang="cs-C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10"/>
              </a:spcAft>
              <a:buFont typeface="Symbol" panose="05050102010706020507" pitchFamily="18" charset="2"/>
              <a:buChar char=""/>
            </a:pPr>
            <a:r>
              <a:rPr lang="cs-CZ" sz="2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souhrn směrnic EU </a:t>
            </a:r>
            <a:r>
              <a:rPr lang="cs-CZ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směřující ke koordinaci a harmo­nizaci vnitrostátní úpravy právnických osob (společností) </a:t>
            </a: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10"/>
              </a:spcAft>
              <a:buFont typeface="Symbol" panose="05050102010706020507" pitchFamily="18" charset="2"/>
              <a:buChar char=""/>
            </a:pPr>
            <a:r>
              <a:rPr lang="cs-CZ" sz="2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souhrn nařízení EU vytvářející autonomní unijní úpravu nadnárod­ních evropských právnických osob</a:t>
            </a:r>
            <a:r>
              <a:rPr lang="cs-CZ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která existuje paralelně k vnitro­státním právnickým osobám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9755677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A5C4674-B27F-49EF-9207-2FDA9A0AB0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34696" y="804519"/>
            <a:ext cx="9520158" cy="482743"/>
          </a:xfrm>
        </p:spPr>
        <p:txBody>
          <a:bodyPr>
            <a:noAutofit/>
          </a:bodyPr>
          <a:lstStyle/>
          <a:p>
            <a:r>
              <a:rPr lang="cs-CZ" b="1" dirty="0">
                <a:solidFill>
                  <a:srgbClr val="C00000"/>
                </a:solidFill>
              </a:rPr>
              <a:t>Evropské právo obchodních společností</a:t>
            </a: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F8A3AB9-67AD-44E3-B1C9-778A4864D4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34696" y="1553592"/>
            <a:ext cx="9520158" cy="4499889"/>
          </a:xfrm>
        </p:spPr>
        <p:txBody>
          <a:bodyPr>
            <a:normAutofit fontScale="77500" lnSpcReduction="20000"/>
          </a:bodyPr>
          <a:lstStyle/>
          <a:p>
            <a:pPr marL="0" indent="0" algn="just">
              <a:buNone/>
            </a:pPr>
            <a:r>
              <a:rPr lang="cs-CZ" sz="2800" b="1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Čl. 54 SFEU – společnosti se svobodou usazování - podmínky: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cs-CZ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založeny podle práva členského státu + mají v Unii registrované nebo skutečné sídlo nebo hlavní místo výkonu podnikatelské činnosti + nejsou neziskové</a:t>
            </a:r>
          </a:p>
          <a:p>
            <a:pPr marL="0" indent="0" algn="just">
              <a:buNone/>
            </a:pPr>
            <a:r>
              <a:rPr lang="cs-CZ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= musí být kumulativně splněna jak podmínka založení podle práva členského státu (jak požaduje princip inkorporace), tak i podmínka přítomnosti společnosti na území EU (jak požaduje princip sídla)</a:t>
            </a:r>
          </a:p>
          <a:p>
            <a:pPr marL="0" indent="0" algn="just">
              <a:buNone/>
            </a:pPr>
            <a:r>
              <a:rPr lang="cs-CZ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cs-CZ" sz="2800" b="1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čl. 49 SFEU  - primární s sekundární svoboda usazování</a:t>
            </a:r>
          </a:p>
          <a:p>
            <a:pPr marL="0" indent="0" algn="just">
              <a:buNone/>
            </a:pPr>
            <a:r>
              <a:rPr lang="en-US" sz="2800" b="1" dirty="0">
                <a:solidFill>
                  <a:srgbClr val="000000"/>
                </a:solidFill>
                <a:effectLst/>
                <a:highlight>
                  <a:srgbClr val="00FFFF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C-221/89</a:t>
            </a:r>
            <a:r>
              <a:rPr lang="cs-CZ" sz="2800" b="1" dirty="0">
                <a:solidFill>
                  <a:srgbClr val="000000"/>
                </a:solidFill>
                <a:effectLst/>
                <a:highlight>
                  <a:srgbClr val="00FFFF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cs-CZ" sz="2800" b="1" dirty="0" err="1">
                <a:solidFill>
                  <a:srgbClr val="000000"/>
                </a:solidFill>
                <a:effectLst/>
                <a:highlight>
                  <a:srgbClr val="00FFFF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Factortame</a:t>
            </a:r>
            <a:r>
              <a:rPr lang="cs-CZ" sz="2800" dirty="0">
                <a:solidFill>
                  <a:srgbClr val="000000"/>
                </a:solidFill>
                <a:effectLst/>
                <a:highlight>
                  <a:srgbClr val="00FFFF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: </a:t>
            </a:r>
            <a:r>
              <a:rPr lang="cs-CZ" sz="2800" b="1" u="sng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usazování</a:t>
            </a:r>
            <a:r>
              <a:rPr lang="cs-CZ" sz="28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=</a:t>
            </a:r>
            <a:r>
              <a:rPr lang="cs-CZ" sz="280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cs-CZ" sz="2800" i="1" u="sng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výkon hospodářské činnosti prostřednictvím stálého zařízení (podniku) v jiném členském státě na neurčitou dobu</a:t>
            </a:r>
            <a:endParaRPr lang="cs-CZ" sz="2800" dirty="0">
              <a:solidFill>
                <a:srgbClr val="C0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3758322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ED93ABC-57AF-45C4-B827-6D9EA0743D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34696" y="408373"/>
            <a:ext cx="9520158" cy="983283"/>
          </a:xfrm>
        </p:spPr>
        <p:txBody>
          <a:bodyPr>
            <a:normAutofit/>
          </a:bodyPr>
          <a:lstStyle/>
          <a:p>
            <a:pPr algn="just"/>
            <a:r>
              <a:rPr lang="cs-CZ" sz="2800" b="1" dirty="0">
                <a:solidFill>
                  <a:srgbClr val="C00000"/>
                </a:solidFill>
              </a:rPr>
              <a:t>Evropské právo obchodních společností – judikatura SDEU</a:t>
            </a:r>
            <a:endParaRPr lang="cs-CZ" sz="2800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470D3ED-703A-436F-87BB-64112CE4FF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34696" y="1526960"/>
            <a:ext cx="9520158" cy="4643022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cs-CZ" sz="2200" b="1" dirty="0">
                <a:solidFill>
                  <a:srgbClr val="000000"/>
                </a:solidFill>
                <a:effectLst/>
                <a:highlight>
                  <a:srgbClr val="00FFFF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81/87, </a:t>
            </a:r>
            <a:r>
              <a:rPr lang="cs-CZ" sz="2200" b="1" dirty="0" err="1">
                <a:solidFill>
                  <a:srgbClr val="000000"/>
                </a:solidFill>
                <a:effectLst/>
                <a:highlight>
                  <a:srgbClr val="00FFFF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Daily</a:t>
            </a:r>
            <a:r>
              <a:rPr lang="cs-CZ" sz="2200" b="1" dirty="0">
                <a:solidFill>
                  <a:srgbClr val="000000"/>
                </a:solidFill>
                <a:effectLst/>
                <a:highlight>
                  <a:srgbClr val="00FFFF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 Mail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cs-CZ" sz="2200" b="1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společnosti se </a:t>
            </a:r>
            <a:r>
              <a:rPr lang="cs-CZ" sz="2200" b="1" u="sng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nemohou</a:t>
            </a:r>
            <a:r>
              <a:rPr lang="cs-CZ" sz="2200" b="1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 domáhat </a:t>
            </a:r>
            <a:r>
              <a:rPr lang="cs-CZ" sz="2200" b="1" u="sng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přeshraničního přesunu svého skutečného sídla </a:t>
            </a:r>
            <a:r>
              <a:rPr lang="cs-CZ" sz="2200" b="1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do jiného členského státu EU </a:t>
            </a:r>
            <a:r>
              <a:rPr lang="cs-CZ" sz="2200" b="1" u="sng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bez splnění podmínek stanovených domácím právním řádem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cs-CZ" sz="2200" b="1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společnosti (osoby právnické) </a:t>
            </a:r>
            <a:r>
              <a:rPr lang="cs-CZ" sz="2200" b="1" u="sng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mohou využít pouze sekundární svobody usazování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cs-CZ" sz="2200" b="1" u="sng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nemohou přesunout </a:t>
            </a:r>
            <a:r>
              <a:rPr lang="cs-CZ" sz="2200" b="1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své skutečné sídlo do jiného státu EU, </a:t>
            </a:r>
            <a:r>
              <a:rPr lang="cs-CZ" sz="2200" b="1" u="sng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pokud </a:t>
            </a:r>
            <a:r>
              <a:rPr lang="cs-CZ" sz="2200" b="1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 je </a:t>
            </a:r>
            <a:r>
              <a:rPr lang="cs-CZ" sz="2200" b="1" u="sng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 rozporu s vnitrostátním právem domovského státu</a:t>
            </a:r>
            <a:r>
              <a:rPr lang="cs-CZ" sz="2200" b="1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v němž mají své původní sídlo</a:t>
            </a:r>
            <a:endParaRPr lang="cs-CZ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cs-CZ" sz="2200" b="1" u="sng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sekundární svoboda usazování</a:t>
            </a:r>
            <a:r>
              <a:rPr lang="cs-CZ" sz="2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– platí obecný princip </a:t>
            </a:r>
            <a:r>
              <a:rPr lang="cs-CZ" sz="2200" b="1" u="sng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zákazu diskriminace na základě státní příslušnosti</a:t>
            </a:r>
            <a:r>
              <a:rPr lang="cs-CZ" sz="2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- zahraniční </a:t>
            </a:r>
            <a:r>
              <a:rPr lang="cs-CZ" sz="2200" b="1" u="sng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společnosti založené v jiném členském státu EU</a:t>
            </a:r>
            <a:r>
              <a:rPr lang="cs-CZ" sz="2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cs-CZ" sz="2200" b="1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nesmí</a:t>
            </a:r>
            <a:r>
              <a:rPr lang="cs-CZ" sz="2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být podrobeny jakkoli </a:t>
            </a:r>
            <a:r>
              <a:rPr lang="cs-CZ" sz="2200" b="1" u="sng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rozdílnému zacházení</a:t>
            </a:r>
            <a:r>
              <a:rPr lang="cs-CZ" sz="2200" b="1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 oproti společ­nostem </a:t>
            </a:r>
            <a:r>
              <a:rPr lang="cs-CZ" sz="2200" b="1" u="sng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inkorporovaným v domácím členském státu EU</a:t>
            </a:r>
            <a:endParaRPr lang="cs-CZ" sz="2200" dirty="0"/>
          </a:p>
        </p:txBody>
      </p:sp>
    </p:spTree>
    <p:extLst>
      <p:ext uri="{BB962C8B-B14F-4D97-AF65-F5344CB8AC3E}">
        <p14:creationId xmlns:p14="http://schemas.microsoft.com/office/powerpoint/2010/main" val="179206814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34ACEC3-C8BC-4052-9CB3-CDAFD2AF61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34696" y="577050"/>
            <a:ext cx="9520158" cy="814606"/>
          </a:xfrm>
        </p:spPr>
        <p:txBody>
          <a:bodyPr>
            <a:normAutofit fontScale="90000"/>
          </a:bodyPr>
          <a:lstStyle/>
          <a:p>
            <a:pPr algn="just"/>
            <a:r>
              <a:rPr lang="cs-CZ" b="1" dirty="0">
                <a:solidFill>
                  <a:srgbClr val="C00000"/>
                </a:solidFill>
              </a:rPr>
              <a:t>Evropské právo </a:t>
            </a:r>
            <a:r>
              <a:rPr lang="cs-CZ" sz="3200" b="1" dirty="0">
                <a:solidFill>
                  <a:srgbClr val="C00000"/>
                </a:solidFill>
              </a:rPr>
              <a:t>obchodních společností </a:t>
            </a:r>
            <a:r>
              <a:rPr lang="cs-CZ" b="1" dirty="0">
                <a:solidFill>
                  <a:srgbClr val="C00000"/>
                </a:solidFill>
              </a:rPr>
              <a:t>– judikatura SDEU</a:t>
            </a: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4AC6530-B27B-4750-8CA4-72E26F3289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34696" y="1722268"/>
            <a:ext cx="9520158" cy="41902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b="1" dirty="0">
                <a:solidFill>
                  <a:srgbClr val="000000"/>
                </a:solidFill>
                <a:effectLst/>
                <a:highlight>
                  <a:srgbClr val="00FFFF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C-212/97, </a:t>
            </a:r>
            <a:r>
              <a:rPr lang="cs-CZ" sz="2800" b="1" dirty="0" err="1">
                <a:solidFill>
                  <a:srgbClr val="000000"/>
                </a:solidFill>
                <a:effectLst/>
                <a:highlight>
                  <a:srgbClr val="00FFFF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Centros</a:t>
            </a:r>
            <a:r>
              <a:rPr lang="cs-CZ" sz="2800" b="1" dirty="0">
                <a:solidFill>
                  <a:srgbClr val="000000"/>
                </a:solidFill>
                <a:effectLst/>
                <a:highlight>
                  <a:srgbClr val="00FFFF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cs-CZ" sz="2800" b="1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princip svobody usazování</a:t>
            </a:r>
            <a:r>
              <a:rPr lang="cs-CZ" sz="2800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 obsažený ve Smlouvě o fungování EU </a:t>
            </a:r>
            <a:r>
              <a:rPr lang="cs-CZ" sz="2800" b="1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zcela vylučuje, aby registrace pobočky v jiném členském státě byla tímto státem odmítnuta</a:t>
            </a:r>
            <a:r>
              <a:rPr lang="cs-CZ" sz="2800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endParaRPr lang="cs-CZ" sz="2800" b="1" dirty="0">
              <a:solidFill>
                <a:srgbClr val="000000"/>
              </a:solidFill>
              <a:highlight>
                <a:srgbClr val="FFFF00"/>
              </a:highlight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cs-CZ" sz="2800" b="1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cílové členské státy EU nemohou přijímat vnitrostátní kolizní normy, které by ve svém důsledku omezovaly výkon svobody usazování příchozích společností</a:t>
            </a:r>
            <a:r>
              <a:rPr lang="cs-CZ" sz="2800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cs-CZ" sz="2800" dirty="0">
              <a:effectLst/>
              <a:highlight>
                <a:srgbClr val="FFFF00"/>
              </a:highligh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cs-CZ" dirty="0">
              <a:highlight>
                <a:srgbClr val="00FFFF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323032102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C92E383-DAF4-4098-8F12-BE57DA3C89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34696" y="547067"/>
            <a:ext cx="9520158" cy="882238"/>
          </a:xfrm>
        </p:spPr>
        <p:txBody>
          <a:bodyPr>
            <a:normAutofit fontScale="90000"/>
          </a:bodyPr>
          <a:lstStyle/>
          <a:p>
            <a:pPr algn="just"/>
            <a:r>
              <a:rPr lang="cs-CZ" b="1" dirty="0">
                <a:solidFill>
                  <a:srgbClr val="C00000"/>
                </a:solidFill>
              </a:rPr>
              <a:t>Evropské právo </a:t>
            </a:r>
            <a:r>
              <a:rPr lang="cs-CZ" sz="3200" b="1" dirty="0">
                <a:solidFill>
                  <a:srgbClr val="C00000"/>
                </a:solidFill>
              </a:rPr>
              <a:t>obchodních společností </a:t>
            </a:r>
            <a:r>
              <a:rPr lang="cs-CZ" b="1" dirty="0">
                <a:solidFill>
                  <a:srgbClr val="C00000"/>
                </a:solidFill>
              </a:rPr>
              <a:t>– judikatura SDEU</a:t>
            </a: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F8D6F21-1F8F-472E-9242-DA6391361C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34696" y="1944210"/>
            <a:ext cx="9520158" cy="4296792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sz="3500" b="1" dirty="0">
                <a:solidFill>
                  <a:srgbClr val="000000"/>
                </a:solidFill>
                <a:effectLst/>
                <a:highlight>
                  <a:srgbClr val="00FFFF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C-208/00, </a:t>
            </a:r>
            <a:r>
              <a:rPr lang="cs-CZ" sz="3500" b="1" dirty="0" err="1">
                <a:solidFill>
                  <a:srgbClr val="000000"/>
                </a:solidFill>
                <a:effectLst/>
                <a:highlight>
                  <a:srgbClr val="00FFFF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Überseering</a:t>
            </a:r>
            <a:r>
              <a:rPr lang="cs-CZ" sz="3500" b="1" dirty="0">
                <a:solidFill>
                  <a:srgbClr val="000000"/>
                </a:solidFill>
                <a:effectLst/>
                <a:highlight>
                  <a:srgbClr val="00FFFF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</a:p>
          <a:p>
            <a:pPr marL="0" indent="0" algn="just">
              <a:buNone/>
            </a:pPr>
            <a:r>
              <a:rPr lang="cs-CZ" sz="3500" b="1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společnosti jsou opráv­něné k přenesení svého skutečného sídla (ústřední správy) z jednoho člen­ského státu EU do jiného, při zachování registrovaného sídla v původním státu inkorporace, a to bez ohledu na to, jakou doktrínu sídla společnosti právní řád domovského členského státu zastává</a:t>
            </a:r>
            <a:r>
              <a:rPr lang="cs-CZ" sz="3500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cs-CZ" sz="3500" dirty="0">
              <a:effectLst/>
              <a:highlight>
                <a:srgbClr val="FFFF00"/>
              </a:highligh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0946422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B3A5809-3012-4DDE-9592-3EE18CF7EC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96840" y="804520"/>
            <a:ext cx="9520158" cy="775706"/>
          </a:xfrm>
        </p:spPr>
        <p:txBody>
          <a:bodyPr>
            <a:normAutofit fontScale="90000"/>
          </a:bodyPr>
          <a:lstStyle/>
          <a:p>
            <a:pPr algn="just"/>
            <a:r>
              <a:rPr lang="cs-CZ" b="1" dirty="0">
                <a:solidFill>
                  <a:srgbClr val="C00000"/>
                </a:solidFill>
              </a:rPr>
              <a:t>Evropské právo </a:t>
            </a:r>
            <a:r>
              <a:rPr lang="cs-CZ" sz="3200" b="1" dirty="0">
                <a:solidFill>
                  <a:srgbClr val="C00000"/>
                </a:solidFill>
              </a:rPr>
              <a:t>obchodních společností </a:t>
            </a:r>
            <a:r>
              <a:rPr lang="cs-CZ" b="1" dirty="0">
                <a:solidFill>
                  <a:srgbClr val="C00000"/>
                </a:solidFill>
              </a:rPr>
              <a:t>– judikatura SDEU</a:t>
            </a: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5B67616-0E01-4D7E-B370-0ADC276E8D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96840" y="1846555"/>
            <a:ext cx="9520158" cy="453649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cs-CZ" sz="2400" b="1" dirty="0">
                <a:solidFill>
                  <a:srgbClr val="000000"/>
                </a:solidFill>
                <a:effectLst/>
                <a:highlight>
                  <a:srgbClr val="00FFFF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C-167/01, </a:t>
            </a:r>
            <a:r>
              <a:rPr lang="cs-CZ" sz="2400" b="1" dirty="0" err="1">
                <a:solidFill>
                  <a:srgbClr val="000000"/>
                </a:solidFill>
                <a:effectLst/>
                <a:highlight>
                  <a:srgbClr val="00FFFF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Inspire</a:t>
            </a:r>
            <a:r>
              <a:rPr lang="cs-CZ" sz="2400" b="1" dirty="0">
                <a:solidFill>
                  <a:srgbClr val="000000"/>
                </a:solidFill>
                <a:effectLst/>
                <a:highlight>
                  <a:srgbClr val="00FFFF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 Art </a:t>
            </a:r>
          </a:p>
          <a:p>
            <a:pPr marL="0" indent="0" algn="just">
              <a:buNone/>
            </a:pPr>
            <a:r>
              <a:rPr lang="cs-CZ" sz="2400" b="1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cílový členský stát</a:t>
            </a:r>
            <a:r>
              <a:rPr lang="cs-CZ" sz="2400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cs-CZ" sz="2400" b="1" u="sng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nemůže stanovit </a:t>
            </a:r>
            <a:r>
              <a:rPr lang="cs-CZ" sz="2400" b="1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organizační složce společnosti s registrovaným sídlem v jiném (domovském) členském státu EU </a:t>
            </a:r>
            <a:r>
              <a:rPr lang="cs-CZ" sz="2400" b="1" u="sng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zvláštní právní povinnosti</a:t>
            </a:r>
          </a:p>
          <a:p>
            <a:pPr marL="0" indent="0" algn="just">
              <a:buNone/>
            </a:pPr>
            <a:r>
              <a:rPr lang="cs-CZ" sz="2400" b="1" dirty="0">
                <a:solidFill>
                  <a:srgbClr val="000000"/>
                </a:solidFill>
                <a:effectLst/>
                <a:highlight>
                  <a:srgbClr val="00FFFF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C-411/03, SEVIC </a:t>
            </a:r>
            <a:endParaRPr lang="cs-CZ" sz="2400" b="1" dirty="0">
              <a:solidFill>
                <a:srgbClr val="000000"/>
              </a:solidFill>
              <a:highlight>
                <a:srgbClr val="00FFFF"/>
              </a:highlight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0" indent="0" algn="just">
              <a:buNone/>
            </a:pPr>
            <a:r>
              <a:rPr lang="cs-CZ" sz="2400" b="1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rozdílné podmínky pro fúze</a:t>
            </a:r>
            <a:r>
              <a:rPr lang="cs-CZ" sz="2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aplikované na vnit­rostátní společnosti a na subjekty zahraniční</a:t>
            </a:r>
            <a:r>
              <a:rPr lang="cs-CZ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je možné připustit </a:t>
            </a:r>
            <a:r>
              <a:rPr lang="cs-CZ" sz="2400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pouze tehdy, pokud</a:t>
            </a:r>
            <a:r>
              <a:rPr lang="cs-CZ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tato úprava sleduje </a:t>
            </a:r>
            <a:r>
              <a:rPr lang="cs-CZ" sz="2400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l</a:t>
            </a:r>
            <a:r>
              <a:rPr lang="cs-CZ" sz="2400" b="1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egitimní cíl, je odůvodněna naléhavými důvody ve veřejném zájmu a je proporcionální</a:t>
            </a:r>
            <a:endParaRPr lang="cs-CZ" sz="2400" b="1" dirty="0">
              <a:solidFill>
                <a:srgbClr val="000000"/>
              </a:solidFill>
              <a:highlight>
                <a:srgbClr val="FFFF00"/>
              </a:highlight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0" indent="0" algn="just">
              <a:buNone/>
            </a:pPr>
            <a:r>
              <a:rPr lang="cs-CZ" sz="2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cs-CZ" sz="2400" u="sng" dirty="0"/>
          </a:p>
        </p:txBody>
      </p:sp>
    </p:spTree>
    <p:extLst>
      <p:ext uri="{BB962C8B-B14F-4D97-AF65-F5344CB8AC3E}">
        <p14:creationId xmlns:p14="http://schemas.microsoft.com/office/powerpoint/2010/main" val="49375253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9991415-6707-4B2D-BCF9-A507921307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34696" y="430567"/>
            <a:ext cx="9520158" cy="847817"/>
          </a:xfrm>
        </p:spPr>
        <p:txBody>
          <a:bodyPr>
            <a:noAutofit/>
          </a:bodyPr>
          <a:lstStyle/>
          <a:p>
            <a:pPr algn="just"/>
            <a:r>
              <a:rPr lang="cs-CZ" sz="2800" b="1" dirty="0">
                <a:solidFill>
                  <a:srgbClr val="C00000"/>
                </a:solidFill>
              </a:rPr>
              <a:t>Evropské právo obchodních společností – judikatura SDEU</a:t>
            </a:r>
            <a:endParaRPr lang="cs-CZ" sz="2800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950DB6E-8A7D-49CB-83CA-68E9FAA8AD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34696" y="1455938"/>
            <a:ext cx="9520158" cy="497149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b="1" dirty="0">
                <a:solidFill>
                  <a:srgbClr val="000000"/>
                </a:solidFill>
                <a:effectLst/>
                <a:highlight>
                  <a:srgbClr val="00FFFF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C-210/06 </a:t>
            </a:r>
            <a:r>
              <a:rPr lang="cs-CZ" b="1" dirty="0" err="1">
                <a:solidFill>
                  <a:srgbClr val="000000"/>
                </a:solidFill>
                <a:effectLst/>
                <a:highlight>
                  <a:srgbClr val="00FFFF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Cartesio</a:t>
            </a:r>
            <a:r>
              <a:rPr lang="cs-CZ" b="1" dirty="0">
                <a:solidFill>
                  <a:srgbClr val="000000"/>
                </a:solidFill>
                <a:effectLst/>
                <a:highlight>
                  <a:srgbClr val="00FFFF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b="1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možnost přemístění sídla do jiného státu EU se zacho­váním osobního statutu závisí na příslušné právní úpravě domovského státu, kde je společnost inkorporována</a:t>
            </a:r>
            <a:endParaRPr lang="cs-CZ" b="1" dirty="0">
              <a:solidFill>
                <a:srgbClr val="000000"/>
              </a:solidFill>
              <a:highlight>
                <a:srgbClr val="FFFF00"/>
              </a:highlight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cs-CZ" b="1" dirty="0"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j</a:t>
            </a:r>
            <a:r>
              <a:rPr lang="cs-CZ" b="1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e přípustné, aby členský stát zamezil</a:t>
            </a:r>
            <a:r>
              <a:rPr lang="cs-CZ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situaci, kdy společnost založená podle právního řádu tohoto členského státu </a:t>
            </a:r>
            <a:r>
              <a:rPr lang="cs-CZ" b="1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přemístí svoje registrované sídlo</a:t>
            </a:r>
            <a:r>
              <a:rPr lang="cs-CZ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z území tohoto členského státu na území jiného členského státu </a:t>
            </a:r>
            <a:r>
              <a:rPr lang="cs-CZ" b="1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a i nadále se</a:t>
            </a:r>
            <a:r>
              <a:rPr lang="cs-CZ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po tomto přeshraničním přemístění sídla </a:t>
            </a:r>
            <a:r>
              <a:rPr lang="cs-CZ" b="1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řídí právním řádem členského státu, podle něhož byla původně založena</a:t>
            </a:r>
            <a:r>
              <a:rPr lang="cs-CZ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“</a:t>
            </a:r>
          </a:p>
          <a:p>
            <a:pPr marL="0" indent="0" algn="just">
              <a:buNone/>
            </a:pPr>
            <a:r>
              <a:rPr lang="cs-CZ" b="1" dirty="0">
                <a:solidFill>
                  <a:srgbClr val="000000"/>
                </a:solidFill>
                <a:effectLst/>
                <a:highlight>
                  <a:srgbClr val="00FFFF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C-378/10 VALE</a:t>
            </a:r>
            <a:r>
              <a:rPr lang="cs-CZ" dirty="0">
                <a:solidFill>
                  <a:srgbClr val="000000"/>
                </a:solidFill>
                <a:effectLst/>
                <a:highlight>
                  <a:srgbClr val="00FFFF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cs-CZ" b="1" dirty="0">
              <a:solidFill>
                <a:srgbClr val="000000"/>
              </a:solidFill>
              <a:effectLst/>
              <a:highlight>
                <a:srgbClr val="00FFFF"/>
              </a:highlight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0" indent="0" algn="just">
              <a:buNone/>
            </a:pPr>
            <a:r>
              <a:rPr lang="en-US" b="1" dirty="0" err="1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maďarské</a:t>
            </a:r>
            <a:r>
              <a:rPr lang="en-US" b="1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pravidlo</a:t>
            </a:r>
            <a:r>
              <a:rPr lang="en-US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zakládá</a:t>
            </a:r>
            <a:r>
              <a:rPr lang="en-US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diskriminační</a:t>
            </a:r>
            <a:r>
              <a:rPr lang="en-US" b="1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přístup</a:t>
            </a:r>
            <a:r>
              <a:rPr lang="en-US" b="1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vůči</a:t>
            </a:r>
            <a:r>
              <a:rPr lang="en-US" b="1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zahraničním</a:t>
            </a:r>
            <a:r>
              <a:rPr lang="en-US" b="1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společnostem</a:t>
            </a:r>
            <a:r>
              <a:rPr lang="en-US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oproti</a:t>
            </a:r>
            <a:r>
              <a:rPr lang="en-US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společnostem</a:t>
            </a:r>
            <a:r>
              <a:rPr lang="en-US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domácím</a:t>
            </a:r>
            <a:r>
              <a:rPr lang="en-US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a proto je </a:t>
            </a:r>
            <a:r>
              <a:rPr lang="en-US" b="1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v </a:t>
            </a:r>
            <a:r>
              <a:rPr lang="en-US" b="1" dirty="0" err="1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rozporu</a:t>
            </a:r>
            <a:r>
              <a:rPr lang="en-US" b="1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 s </a:t>
            </a:r>
            <a:r>
              <a:rPr lang="en-US" b="1" dirty="0" err="1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principem</a:t>
            </a:r>
            <a:r>
              <a:rPr lang="en-US" b="1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svobody</a:t>
            </a:r>
            <a:r>
              <a:rPr lang="en-US" b="1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usazování</a:t>
            </a:r>
            <a:r>
              <a:rPr lang="en-US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3044172812"/>
      </p:ext>
    </p:extLst>
  </p:cSld>
  <p:clrMapOvr>
    <a:masterClrMapping/>
  </p:clrMapOvr>
</p:sld>
</file>

<file path=ppt/theme/theme1.xml><?xml version="1.0" encoding="utf-8"?>
<a:theme xmlns:a="http://schemas.openxmlformats.org/drawingml/2006/main" name="Galerie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EDEBE7"/>
      </a:lt2>
      <a:accent1>
        <a:srgbClr val="5FA534"/>
      </a:accent1>
      <a:accent2>
        <a:srgbClr val="DCAB34"/>
      </a:accent2>
      <a:accent3>
        <a:srgbClr val="D26D23"/>
      </a:accent3>
      <a:accent4>
        <a:srgbClr val="972323"/>
      </a:accent4>
      <a:accent5>
        <a:srgbClr val="236797"/>
      </a:accent5>
      <a:accent6>
        <a:srgbClr val="2FB6C6"/>
      </a:accent6>
      <a:hlink>
        <a:srgbClr val="8FC639"/>
      </a:hlink>
      <a:folHlink>
        <a:srgbClr val="E7C272"/>
      </a:folHlink>
    </a:clrScheme>
    <a:fontScheme name="Gallery">
      <a:majorFont>
        <a:latin typeface="Palatino Linotype" panose="020405020505050303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AC464412-510E-4F2B-8947-A0DDBD02899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TM10001114[[fn=Galerie]]</Template>
  <TotalTime>504</TotalTime>
  <Words>2343</Words>
  <Application>Microsoft Office PowerPoint</Application>
  <PresentationFormat>Širokoúhlá obrazovka</PresentationFormat>
  <Paragraphs>149</Paragraphs>
  <Slides>24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24</vt:i4>
      </vt:variant>
    </vt:vector>
  </HeadingPairs>
  <TitlesOfParts>
    <vt:vector size="31" baseType="lpstr">
      <vt:lpstr>Arial</vt:lpstr>
      <vt:lpstr>Calibri</vt:lpstr>
      <vt:lpstr>Palatino Linotype</vt:lpstr>
      <vt:lpstr>Symbol</vt:lpstr>
      <vt:lpstr>Times New Roman</vt:lpstr>
      <vt:lpstr>Wingdings</vt:lpstr>
      <vt:lpstr>Galerie</vt:lpstr>
      <vt:lpstr>Způsobilost mít práva a povinnosti. Způsobilost k právním jednáním. Subjekty MPS. </vt:lpstr>
      <vt:lpstr>Subjekty právního vztahu - Mezinárodní prvek </vt:lpstr>
      <vt:lpstr>FYZICKÉ OSOBY – OSOBNÍ STATUT</vt:lpstr>
      <vt:lpstr>FYZICKÉ OSOBY – OSOBNÍ STATUT</vt:lpstr>
      <vt:lpstr>FYZICKÉ OSOBY – SVÉPRÁVNOST</vt:lpstr>
      <vt:lpstr>PROCESNÍ PRÁVO – ZPŮSOBILOST CIZINCŮ BÝT ÚČASTNÍKEM ŘÍZENÍ </vt:lpstr>
      <vt:lpstr>FYZICKÉ OSOBY POZBYTÍ PRÁVNÍ OSOBNOSTI/ OMEZENÍ A ZBAVENÍ SVÉPRÁVNOSTI/OPATROVNICTVÍ</vt:lpstr>
      <vt:lpstr>JMÉNO A PŘÍJMENÍ </vt:lpstr>
      <vt:lpstr>JMÉNO A PŘÍJMENÍ </vt:lpstr>
      <vt:lpstr>PRÁVNICKÉ OSOBY - OZ</vt:lpstr>
      <vt:lpstr>PRÁVNICKÉ OSOBY - ZMPS</vt:lpstr>
      <vt:lpstr>PRINCIP INKORPORAČNÍ/PRINCIP SÍDLA = VÝCHODISKA PRO URČENÍ OSOBNÍHO STATUTU (LEX PERSONALIS)</vt:lpstr>
      <vt:lpstr>PŘEMÍSTĚNÍ SÍDLA  - OZ/ZÁKON O PŘEMĚNÁCH – PRVKY TEORIE SÍDLA</vt:lpstr>
      <vt:lpstr>INKORPORAČNÍ ZÁSADA - OZ</vt:lpstr>
      <vt:lpstr>VÁZANOST PO Z BĚŽNÝCH JEDNÁNÍ</vt:lpstr>
      <vt:lpstr>PŘEMÍSTĚNÍ SÍDLA (§ 138 an., § 3024 OZ; § 30 ZMPS; ZÁKON Č. 125/2008 Sb. O PŘEMĚNÁCH OBCHODNÍCH SPOLEČNOSTÍ A DRUŽSTEV)</vt:lpstr>
      <vt:lpstr>Evropské právo obchodních společností</vt:lpstr>
      <vt:lpstr>Evropské právo obchodních společností</vt:lpstr>
      <vt:lpstr>Evropské právo obchodních společností</vt:lpstr>
      <vt:lpstr>Evropské právo obchodních společností – judikatura SDEU</vt:lpstr>
      <vt:lpstr>Evropské právo obchodních společností – judikatura SDEU</vt:lpstr>
      <vt:lpstr>Evropské právo obchodních společností – judikatura SDEU</vt:lpstr>
      <vt:lpstr>Evropské právo obchodních společností – judikatura SDEU</vt:lpstr>
      <vt:lpstr>Evropské právo obchodních společností – judikatura SDEU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Způsobilost mít práva a povinnosti. Způsobilost k právním jednáním. Subjekty MPS.</dc:title>
  <dc:creator>PC</dc:creator>
  <cp:lastModifiedBy>PC</cp:lastModifiedBy>
  <cp:revision>39</cp:revision>
  <dcterms:created xsi:type="dcterms:W3CDTF">2021-10-11T13:17:19Z</dcterms:created>
  <dcterms:modified xsi:type="dcterms:W3CDTF">2024-10-14T06:57:04Z</dcterms:modified>
</cp:coreProperties>
</file>