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E5A76-A2E3-440D-8644-462808C4A4D1}" type="datetimeFigureOut">
              <a:rPr lang="cs-CZ" smtClean="0"/>
              <a:pPr/>
              <a:t>7.10.2011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6A56-A07A-4995-B9D0-D5A335C544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E5A76-A2E3-440D-8644-462808C4A4D1}" type="datetimeFigureOut">
              <a:rPr lang="cs-CZ" smtClean="0"/>
              <a:pPr/>
              <a:t>7.10.2011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6A56-A07A-4995-B9D0-D5A335C544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E5A76-A2E3-440D-8644-462808C4A4D1}" type="datetimeFigureOut">
              <a:rPr lang="cs-CZ" smtClean="0"/>
              <a:pPr/>
              <a:t>7.10.2011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6A56-A07A-4995-B9D0-D5A335C544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E5A76-A2E3-440D-8644-462808C4A4D1}" type="datetimeFigureOut">
              <a:rPr lang="cs-CZ" smtClean="0"/>
              <a:pPr/>
              <a:t>7.10.2011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6A56-A07A-4995-B9D0-D5A335C544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E5A76-A2E3-440D-8644-462808C4A4D1}" type="datetimeFigureOut">
              <a:rPr lang="cs-CZ" smtClean="0"/>
              <a:pPr/>
              <a:t>7.10.2011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6A56-A07A-4995-B9D0-D5A335C544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E5A76-A2E3-440D-8644-462808C4A4D1}" type="datetimeFigureOut">
              <a:rPr lang="cs-CZ" smtClean="0"/>
              <a:pPr/>
              <a:t>7.10.2011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6A56-A07A-4995-B9D0-D5A335C544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E5A76-A2E3-440D-8644-462808C4A4D1}" type="datetimeFigureOut">
              <a:rPr lang="cs-CZ" smtClean="0"/>
              <a:pPr/>
              <a:t>7.10.2011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6A56-A07A-4995-B9D0-D5A335C544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E5A76-A2E3-440D-8644-462808C4A4D1}" type="datetimeFigureOut">
              <a:rPr lang="cs-CZ" smtClean="0"/>
              <a:pPr/>
              <a:t>7.10.2011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6A56-A07A-4995-B9D0-D5A335C544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E5A76-A2E3-440D-8644-462808C4A4D1}" type="datetimeFigureOut">
              <a:rPr lang="cs-CZ" smtClean="0"/>
              <a:pPr/>
              <a:t>7.10.2011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6A56-A07A-4995-B9D0-D5A335C544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E5A76-A2E3-440D-8644-462808C4A4D1}" type="datetimeFigureOut">
              <a:rPr lang="cs-CZ" smtClean="0"/>
              <a:pPr/>
              <a:t>7.10.2011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6A56-A07A-4995-B9D0-D5A335C544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E5A76-A2E3-440D-8644-462808C4A4D1}" type="datetimeFigureOut">
              <a:rPr lang="cs-CZ" smtClean="0"/>
              <a:pPr/>
              <a:t>7.10.2011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6A56-A07A-4995-B9D0-D5A335C544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1E5A76-A2E3-440D-8644-462808C4A4D1}" type="datetimeFigureOut">
              <a:rPr lang="cs-CZ" smtClean="0"/>
              <a:pPr/>
              <a:t>7.10.2011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466A56-A07A-4995-B9D0-D5A335C544E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Sociálně ekonomické a politické změny ve společnosti, jejich odraz v řízení organizace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Změny v organizaci jako důsledek politických, ekonomických a sociálních změn</a:t>
            </a:r>
            <a:endParaRPr lang="cs-CZ" dirty="0"/>
          </a:p>
        </p:txBody>
      </p:sp>
      <p:sp>
        <p:nvSpPr>
          <p:cNvPr id="4" name="Elipsa 3"/>
          <p:cNvSpPr/>
          <p:nvPr/>
        </p:nvSpPr>
        <p:spPr>
          <a:xfrm>
            <a:off x="2071670" y="5143512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Koncem roku 1989 hluboké politické změny</a:t>
            </a:r>
          </a:p>
          <a:p>
            <a:r>
              <a:rPr lang="cs-CZ" dirty="0" smtClean="0"/>
              <a:t>Do vedoucích funkcí nastupují noví lidé –malé zkušenosti, jazykové bariéry</a:t>
            </a:r>
          </a:p>
          <a:p>
            <a:r>
              <a:rPr lang="cs-CZ" dirty="0" smtClean="0"/>
              <a:t>Minimální manažerské dovednosti a zkušenosti</a:t>
            </a:r>
            <a:endParaRPr lang="cs-CZ" dirty="0"/>
          </a:p>
          <a:p>
            <a:r>
              <a:rPr lang="cs-CZ" dirty="0" smtClean="0"/>
              <a:t>V tomto období dochází k celosvětové </a:t>
            </a:r>
            <a:r>
              <a:rPr lang="cs-CZ" dirty="0" smtClean="0"/>
              <a:t>globalizaci:</a:t>
            </a:r>
            <a:endParaRPr lang="cs-CZ" dirty="0" smtClean="0"/>
          </a:p>
          <a:p>
            <a:r>
              <a:rPr lang="cs-CZ" dirty="0" smtClean="0"/>
              <a:t>Výskyt a rozvoj </a:t>
            </a:r>
            <a:r>
              <a:rPr lang="cs-CZ" dirty="0" smtClean="0"/>
              <a:t>nových průmyslových zemí – Korea, </a:t>
            </a:r>
            <a:r>
              <a:rPr lang="cs-CZ" dirty="0" err="1" smtClean="0"/>
              <a:t>Tchajvan</a:t>
            </a:r>
            <a:r>
              <a:rPr lang="cs-CZ" dirty="0" smtClean="0"/>
              <a:t>, Singapur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Dramatický přechod </a:t>
            </a:r>
            <a:r>
              <a:rPr lang="cs-CZ" dirty="0" smtClean="0"/>
              <a:t>z plánovaných do tržních ekonomik v zemích bývalého východního </a:t>
            </a:r>
            <a:r>
              <a:rPr lang="cs-CZ" dirty="0" smtClean="0"/>
              <a:t>bloku – střední Evropa, východní Evropa, Čína</a:t>
            </a:r>
          </a:p>
          <a:p>
            <a:r>
              <a:rPr lang="cs-CZ" dirty="0" smtClean="0"/>
              <a:t>Objev nových mocenských bloků, mezinárodních organizací (obchodních, finančních), sjednocování se a unifikace západní a střední Evropy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Změny v organizacích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solidFill>
              <a:srgbClr val="92D050"/>
            </a:solidFill>
          </a:ln>
        </p:spPr>
        <p:txBody>
          <a:bodyPr/>
          <a:lstStyle/>
          <a:p>
            <a:r>
              <a:rPr lang="cs-CZ" dirty="0" smtClean="0"/>
              <a:t>Změny technologií – zejména informačních systémů, robotizace, využití počítačů ve výrobě</a:t>
            </a:r>
          </a:p>
          <a:p>
            <a:r>
              <a:rPr lang="cs-CZ" dirty="0" smtClean="0"/>
              <a:t>Změny ve výrobě, inovační a technologické změny</a:t>
            </a:r>
          </a:p>
          <a:p>
            <a:r>
              <a:rPr lang="cs-CZ" dirty="0" smtClean="0"/>
              <a:t>Změny v charakteru pracovních sil (nové požadavky na pracovní síly, na jejich znalosti a dovednosti)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Významné ekonomické procesy po roce 1989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/>
          <a:p>
            <a:r>
              <a:rPr lang="cs-CZ" dirty="0" smtClean="0"/>
              <a:t>Privatizace velkého kapitálu – přímé prodeje velkých společností strategického významu zahraničním nebo domácím kapitálovým seskupením</a:t>
            </a:r>
          </a:p>
          <a:p>
            <a:r>
              <a:rPr lang="cs-CZ" dirty="0" smtClean="0"/>
              <a:t>Rostoucí význam bank, investičních společností a fondů i kapitálového trhu</a:t>
            </a:r>
          </a:p>
          <a:p>
            <a:r>
              <a:rPr lang="cs-CZ" dirty="0" smtClean="0"/>
              <a:t>Malá privatizace a rozvoj soukromého sektoru</a:t>
            </a:r>
          </a:p>
          <a:p>
            <a:r>
              <a:rPr lang="cs-CZ" dirty="0" smtClean="0"/>
              <a:t>Majetkové restituce, řada jednotlivců i institucí získávala rozsáhlý majetek i významné sociální pozice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Sociální změny a sociální struktura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/>
          <a:lstStyle/>
          <a:p>
            <a:r>
              <a:rPr lang="cs-CZ" dirty="0" smtClean="0"/>
              <a:t>Vlivy ekonomické – sociální změny</a:t>
            </a:r>
          </a:p>
          <a:p>
            <a:r>
              <a:rPr lang="cs-CZ" dirty="0" smtClean="0"/>
              <a:t>Rozvoj nových technologií</a:t>
            </a:r>
          </a:p>
          <a:p>
            <a:r>
              <a:rPr lang="cs-CZ" dirty="0" smtClean="0"/>
              <a:t>Realizace inovací</a:t>
            </a:r>
          </a:p>
          <a:p>
            <a:r>
              <a:rPr lang="cs-CZ" dirty="0" smtClean="0"/>
              <a:t>Překotný rozvoj vědy, některých odvětví (telekomunikace)</a:t>
            </a:r>
          </a:p>
          <a:p>
            <a:r>
              <a:rPr lang="cs-CZ" dirty="0" smtClean="0"/>
              <a:t>Demografické procesy – jejich vliv na sociální změny – stárnutí obyvatelstva, malé přírůstky populace. Jiná situace v Číně, Indii, Africe.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Změny hodnotové orientace – změny v chování obyvatel, rozvoj kultury a postoje k novým společenským změnám (projekty, záměry)</a:t>
            </a:r>
          </a:p>
          <a:p>
            <a:r>
              <a:rPr lang="cs-CZ" dirty="0" smtClean="0"/>
              <a:t>Rozšiřování kultury, idejí, hodnot mezi zeměmi, kontinenty- vliv masmédií</a:t>
            </a:r>
          </a:p>
          <a:p>
            <a:r>
              <a:rPr lang="cs-CZ" dirty="0" smtClean="0"/>
              <a:t>Informační databáze  - celosvětové propojení</a:t>
            </a:r>
          </a:p>
          <a:p>
            <a:r>
              <a:rPr lang="cs-CZ" dirty="0" smtClean="0"/>
              <a:t>Mnohonárodní instituce</a:t>
            </a:r>
          </a:p>
          <a:p>
            <a:r>
              <a:rPr lang="cs-CZ" dirty="0" smtClean="0"/>
              <a:t>Rozvoj cestování</a:t>
            </a:r>
          </a:p>
          <a:p>
            <a:r>
              <a:rPr lang="cs-CZ" dirty="0" smtClean="0"/>
              <a:t>Studium v zahraničí</a:t>
            </a:r>
          </a:p>
          <a:p>
            <a:r>
              <a:rPr lang="cs-CZ" dirty="0" smtClean="0"/>
              <a:t>Pracovní příležitosti v zahraničí</a:t>
            </a:r>
            <a:endParaRPr lang="cs-CZ" dirty="0"/>
          </a:p>
        </p:txBody>
      </p:sp>
    </p:spTree>
  </p:cSld>
  <p:clrMapOvr>
    <a:masterClrMapping/>
  </p:clrMapOvr>
  <p:transition>
    <p:wipe dir="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Nové sociální jevy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Diferenciace obyvatel, vznik nových tříd</a:t>
            </a:r>
          </a:p>
          <a:p>
            <a:r>
              <a:rPr lang="cs-CZ" dirty="0" smtClean="0"/>
              <a:t>Po období, ve kterém téměř zcela vymizeli soukromí živnostníci a řemeslníci – během krátké doby vzniká skupina zámožných podnikatelů a kapitály středního i většího rozsahu</a:t>
            </a:r>
          </a:p>
          <a:p>
            <a:r>
              <a:rPr lang="cs-CZ" dirty="0" smtClean="0"/>
              <a:t>Sociální nerovnosti a ohrožení některých skupin obyvatelstva chudobou</a:t>
            </a:r>
          </a:p>
          <a:p>
            <a:r>
              <a:rPr lang="cs-CZ" dirty="0" smtClean="0"/>
              <a:t>Sociální solidarita – otázka jakým způsobem přispívat na sociální solidaritu , pomoc pro udržení existenčního minima a lidské důstojnosti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Sociální struktura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Podstatná stránka každého fungujícího sociálního systému</a:t>
            </a:r>
          </a:p>
          <a:p>
            <a:r>
              <a:rPr lang="cs-CZ" dirty="0" smtClean="0"/>
              <a:t>Vyjadřuje vztahy mezi:</a:t>
            </a:r>
          </a:p>
          <a:p>
            <a:r>
              <a:rPr lang="cs-CZ" dirty="0" smtClean="0"/>
              <a:t>1. základními prvky sociálního systému, jimiž jsou sociální jednotky, tj. jednotliví lidí</a:t>
            </a:r>
          </a:p>
          <a:p>
            <a:r>
              <a:rPr lang="cs-CZ" dirty="0" smtClean="0"/>
              <a:t>2. subsystémy, tj. různými skupinami lidí, k nimiž společenské jednotky přináležejí, popř. Institucemi těmito skupinami vytvářenými</a:t>
            </a:r>
          </a:p>
          <a:p>
            <a:r>
              <a:rPr lang="cs-CZ" dirty="0" smtClean="0"/>
              <a:t>3. společností jako celku a institucemi, které společnost tak či onak reprezentují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Společenské skupiny vytvářejí skupiny lidí – např. rodina, pracovní skupina, sousedské společenství domácností, tj. skupiny  vytvářející sociální </a:t>
            </a:r>
            <a:r>
              <a:rPr lang="cs-CZ" dirty="0" err="1" smtClean="0"/>
              <a:t>mikrosystémy</a:t>
            </a:r>
            <a:endParaRPr lang="cs-CZ" dirty="0" smtClean="0"/>
          </a:p>
          <a:p>
            <a:r>
              <a:rPr lang="cs-CZ" dirty="0" smtClean="0"/>
              <a:t>Sociální </a:t>
            </a:r>
            <a:r>
              <a:rPr lang="cs-CZ" dirty="0" err="1" smtClean="0"/>
              <a:t>mezostrukturu</a:t>
            </a:r>
            <a:r>
              <a:rPr lang="cs-CZ" dirty="0" smtClean="0"/>
              <a:t> tvoří skupiny na vyšších stupních agregace, jejichž příslušníci nemusejí nutně mezi sebou komunikovat, mají však společné znaky, z nichž vyplývají potřeby a zájmy, které prostřednictvím svých zástupců nebo jmenovaných vedoucích, popř. určitých institucí, realizují – např. obyvatelé obce, zaměstnanci určitého podniku, členové profesionální, asociace, určitého spolku.</a:t>
            </a:r>
          </a:p>
          <a:p>
            <a:r>
              <a:rPr lang="cs-CZ" dirty="0" smtClean="0"/>
              <a:t>Sociální strukturu tvoří i další kategorie lidí spjaté společenskými charakteristikami – např. demografické kategorie lidí podle pohlaví a věku, různých národností, etnické skupiny a minority, lidé z venkova, měst, skupiny podle příjmů, lidí manuálně i nemanuálně pracující – tito lidé tvoří sociální makrostrukturu, tj. celospolečenskou úroveň sociální struktury.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Sociální mobilita jako předpoklad fungování sociálního systému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 smtClean="0"/>
              <a:t>Určitá míra sociální mobility nutná</a:t>
            </a:r>
          </a:p>
          <a:p>
            <a:r>
              <a:rPr lang="cs-CZ" dirty="0" smtClean="0"/>
              <a:t>Generační obměna a sociální reprodukce společnosti.</a:t>
            </a:r>
          </a:p>
          <a:p>
            <a:r>
              <a:rPr lang="cs-CZ" dirty="0" smtClean="0"/>
              <a:t>Mobilita horizontální, vertikální – vzestupná, sestupná</a:t>
            </a:r>
          </a:p>
          <a:p>
            <a:r>
              <a:rPr lang="cs-CZ" dirty="0" smtClean="0"/>
              <a:t>Sociální vztahy – ustálené i variabilní interakce lidí.</a:t>
            </a:r>
          </a:p>
          <a:p>
            <a:r>
              <a:rPr lang="cs-CZ" dirty="0" smtClean="0"/>
              <a:t>Lidé svou aktivitou zajišťují svým chováním fungování i změnu sociálních systémů.</a:t>
            </a:r>
          </a:p>
          <a:p>
            <a:r>
              <a:rPr lang="cs-CZ" dirty="0" smtClean="0"/>
              <a:t>Napětí zdrojem změny</a:t>
            </a:r>
          </a:p>
          <a:p>
            <a:r>
              <a:rPr lang="cs-CZ" dirty="0" smtClean="0"/>
              <a:t>Ustálené regulativy chování – působí na ně určité národní či státně uspořádané společnosti – instituce.</a:t>
            </a:r>
          </a:p>
          <a:p>
            <a:r>
              <a:rPr lang="cs-CZ" dirty="0" smtClean="0"/>
              <a:t>Instituce – státní organizace a subsystémy, např. výkonná moc, vláda, soudnictví, zastupitelské a právní orgány sídel, podnikové managementy, politické strany, hromadné sdělovací prostředky, společenské asociace, dobrovolná sdružení, rodina, vzdělávací systém, podniky, města. </a:t>
            </a:r>
          </a:p>
          <a:p>
            <a:r>
              <a:rPr lang="cs-CZ" dirty="0" smtClean="0"/>
              <a:t>Instituce zajišťují potřeby a zájmy společnosti, skupin a jednotlivců, vstupují aktivně do utváření, fungování i vývoje sociální struktury. </a:t>
            </a: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Vztahy mezi lidmi – interakce v různých druzích činnosti – uskutečňování základních životních procesů</a:t>
            </a:r>
          </a:p>
          <a:p>
            <a:r>
              <a:rPr lang="cs-CZ" dirty="0" smtClean="0"/>
              <a:t>Vztahy při prostorovém soužití lidí – regionální nebo sídelní</a:t>
            </a:r>
          </a:p>
          <a:p>
            <a:r>
              <a:rPr lang="cs-CZ" dirty="0" smtClean="0"/>
              <a:t>Ekonomické vztahy – zahrnují procesy výroby,směny, hospodaření, vztahy organizačně institucionální jsou reprezentovány politickými a právními vazbami</a:t>
            </a:r>
          </a:p>
          <a:p>
            <a:r>
              <a:rPr lang="cs-CZ" dirty="0" smtClean="0"/>
              <a:t>Jevy sociálně –psychologické, hodnotové, morální a ideologické  mají charakter duchovních vztahů</a:t>
            </a:r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Vztahy mezi různými sociálními skupinami lze charakterizovat jejich orientací vzhledem k vertikální a horizontální dimenzi sociální diferenciace</a:t>
            </a:r>
          </a:p>
          <a:p>
            <a:r>
              <a:rPr lang="cs-CZ" dirty="0" smtClean="0"/>
              <a:t>Vertikální sociální diferenciace vyjadřuje sociální hierarchii, tzn. </a:t>
            </a:r>
            <a:r>
              <a:rPr lang="cs-CZ" dirty="0" smtClean="0"/>
              <a:t>p</a:t>
            </a:r>
            <a:r>
              <a:rPr lang="cs-CZ" dirty="0" smtClean="0"/>
              <a:t>ozici jednotlivce nebo skupiny ve společnosti nebo organizaci</a:t>
            </a:r>
          </a:p>
          <a:p>
            <a:r>
              <a:rPr lang="cs-CZ" dirty="0" smtClean="0"/>
              <a:t>Vertikálně od sebe odlišné pozice jednotlivců se označují jako sociální statusy.</a:t>
            </a:r>
          </a:p>
          <a:p>
            <a:r>
              <a:rPr lang="cs-CZ" dirty="0" smtClean="0"/>
              <a:t>Vznik sociálních nerovnosti mezi lidmi odlišných sociálních statusů</a:t>
            </a:r>
          </a:p>
          <a:p>
            <a:r>
              <a:rPr lang="cs-CZ" dirty="0" smtClean="0"/>
              <a:t>Vznik sociální třídy – příznaky nerovnosti u stejných jedinců se spojí a ustálí</a:t>
            </a:r>
          </a:p>
          <a:p>
            <a:r>
              <a:rPr lang="cs-CZ" dirty="0" smtClean="0"/>
              <a:t>Pohyby mezi vertikálně odlišnými kategoriemi nebo sociálními skupinami označujeme jako vertikální mobilitu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Významné charakteristiky vertikální sociální diferenciace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Úroveň dosaženého vzdělání</a:t>
            </a:r>
          </a:p>
          <a:p>
            <a:r>
              <a:rPr lang="cs-CZ" dirty="0" smtClean="0"/>
              <a:t>Zaměstnanecký status, tj. profesionální postavení</a:t>
            </a:r>
          </a:p>
          <a:p>
            <a:r>
              <a:rPr lang="cs-CZ" dirty="0" smtClean="0"/>
              <a:t>Mocenské postavení</a:t>
            </a:r>
          </a:p>
          <a:p>
            <a:r>
              <a:rPr lang="cs-CZ" dirty="0" smtClean="0"/>
              <a:t>Příjem</a:t>
            </a:r>
          </a:p>
          <a:p>
            <a:r>
              <a:rPr lang="cs-CZ" dirty="0" smtClean="0"/>
              <a:t>Majetek</a:t>
            </a:r>
          </a:p>
          <a:p>
            <a:r>
              <a:rPr lang="cs-CZ" dirty="0" smtClean="0"/>
              <a:t>Spotřební (životní úroveň)</a:t>
            </a:r>
          </a:p>
          <a:p>
            <a:r>
              <a:rPr lang="cs-CZ" dirty="0" smtClean="0"/>
              <a:t>Životní styl</a:t>
            </a:r>
            <a:endParaRPr lang="cs-CZ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Sociální politika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Investice do lidí</a:t>
            </a:r>
          </a:p>
          <a:p>
            <a:r>
              <a:rPr lang="cs-CZ" dirty="0" smtClean="0"/>
              <a:t>Hlavní cíle sociální politiky:</a:t>
            </a:r>
          </a:p>
          <a:p>
            <a:r>
              <a:rPr lang="cs-CZ" dirty="0" smtClean="0"/>
              <a:t>- přispívání ke zvýšení výkonnosti ekonomiky prostřednictvím kultivace a uplatnění schopností lidí</a:t>
            </a:r>
          </a:p>
          <a:p>
            <a:r>
              <a:rPr lang="cs-CZ" dirty="0" smtClean="0"/>
              <a:t>- přispívá k humanizaci společnosti uspokojováním sociálních potřeb a vytvářením podmínek pro zabezpečení aktivního a důstojného života členům společnosti</a:t>
            </a:r>
            <a:endParaRPr lang="cs-CZ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Cíle sociální politiky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Aktivní</a:t>
            </a:r>
          </a:p>
          <a:p>
            <a:r>
              <a:rPr lang="cs-CZ" dirty="0" smtClean="0"/>
              <a:t>Ochranné složky</a:t>
            </a:r>
          </a:p>
          <a:p>
            <a:r>
              <a:rPr lang="cs-CZ" dirty="0" smtClean="0"/>
              <a:t>Intenzita uplatňování jednotlivých složek sociální politiky závisí také na počtu a charakteristice občanů, adresátů sociální péče a souvisí to s:</a:t>
            </a:r>
          </a:p>
          <a:p>
            <a:r>
              <a:rPr lang="cs-CZ" dirty="0" smtClean="0"/>
              <a:t>- věkovou strukturou obyvatel</a:t>
            </a:r>
          </a:p>
          <a:p>
            <a:r>
              <a:rPr lang="cs-CZ" dirty="0" smtClean="0"/>
              <a:t>- s podílem dětí, starších občanů a zdravotně handicapovaných osob, žijících na hranici sociální potřebnosti</a:t>
            </a:r>
            <a:endParaRPr lang="cs-CZ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- s početností ročníků mládeže na jednotlivé typy škol</a:t>
            </a:r>
          </a:p>
          <a:p>
            <a:r>
              <a:rPr lang="cs-CZ" dirty="0" smtClean="0"/>
              <a:t> </a:t>
            </a:r>
            <a:r>
              <a:rPr lang="cs-CZ" dirty="0" smtClean="0"/>
              <a:t>- na zdravotním stavu obyvatel apod. </a:t>
            </a:r>
          </a:p>
          <a:p>
            <a:r>
              <a:rPr lang="cs-CZ" dirty="0" smtClean="0"/>
              <a:t>Subjekty sociální politiky:</a:t>
            </a:r>
          </a:p>
          <a:p>
            <a:r>
              <a:rPr lang="cs-CZ" dirty="0" smtClean="0"/>
              <a:t>.¨- státní orgány na celostátní úrovni, jejich odborné orgány, ministerstva a územní orgány sociálních věcí (např. Úřady práce)</a:t>
            </a:r>
          </a:p>
          <a:p>
            <a:r>
              <a:rPr lang="cs-CZ" dirty="0" smtClean="0"/>
              <a:t>Zaměstnanecké, odborové a samosprávné orgány</a:t>
            </a:r>
          </a:p>
          <a:p>
            <a:r>
              <a:rPr lang="cs-CZ" dirty="0" smtClean="0"/>
              <a:t>- zaměstnavatelské orgány (svazy zaměstnavatelů)</a:t>
            </a:r>
          </a:p>
          <a:p>
            <a:r>
              <a:rPr lang="cs-CZ" dirty="0" smtClean="0"/>
              <a:t>- občanské aktivity (dobročinné organizace)</a:t>
            </a:r>
          </a:p>
          <a:p>
            <a:r>
              <a:rPr lang="cs-CZ" dirty="0" smtClean="0"/>
              <a:t>Občané, rodiny</a:t>
            </a:r>
            <a:endParaRPr lang="cs-CZ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Oblasti sociální politiky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1. sociální a pracovně právní zákonodárství</a:t>
            </a:r>
          </a:p>
          <a:p>
            <a:r>
              <a:rPr lang="cs-CZ" dirty="0" smtClean="0"/>
              <a:t>- pojištění samostatně výdělečně činných zaměstnanců</a:t>
            </a:r>
          </a:p>
          <a:p>
            <a:r>
              <a:rPr lang="cs-CZ" dirty="0" smtClean="0"/>
              <a:t>- sociální aspekty, mzdové politiky</a:t>
            </a:r>
          </a:p>
          <a:p>
            <a:r>
              <a:rPr lang="cs-CZ" dirty="0" smtClean="0"/>
              <a:t>- pracovní  podmínky, BOZP, Zákoník práce</a:t>
            </a:r>
          </a:p>
          <a:p>
            <a:r>
              <a:rPr lang="cs-CZ" dirty="0" smtClean="0"/>
              <a:t>- pracovní doba</a:t>
            </a:r>
          </a:p>
          <a:p>
            <a:r>
              <a:rPr lang="cs-CZ" dirty="0" smtClean="0"/>
              <a:t>- ochrana pracovního trhu</a:t>
            </a:r>
          </a:p>
          <a:p>
            <a:r>
              <a:rPr lang="cs-CZ" dirty="0" smtClean="0"/>
              <a:t>- kolektivní vyjednávání, řešení kolektivních sporů</a:t>
            </a:r>
            <a:endParaRPr lang="cs-CZ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2. politika zaměstnanosti</a:t>
            </a:r>
          </a:p>
          <a:p>
            <a:r>
              <a:rPr lang="cs-CZ" dirty="0" smtClean="0"/>
              <a:t>Regulace nabídky</a:t>
            </a:r>
          </a:p>
          <a:p>
            <a:r>
              <a:rPr lang="cs-CZ" dirty="0" smtClean="0"/>
              <a:t>-stimulace nižší nabídky práce žen, důchodců</a:t>
            </a:r>
          </a:p>
          <a:p>
            <a:r>
              <a:rPr lang="cs-CZ" dirty="0" smtClean="0"/>
              <a:t>-služby zaměstnanosti, zprostředkování práce, informační služby</a:t>
            </a:r>
          </a:p>
          <a:p>
            <a:r>
              <a:rPr lang="cs-CZ" dirty="0" smtClean="0"/>
              <a:t>-rekvalifikace a další vzdělávání</a:t>
            </a:r>
          </a:p>
          <a:p>
            <a:r>
              <a:rPr lang="cs-CZ" dirty="0" smtClean="0"/>
              <a:t>-programy pro mladé</a:t>
            </a:r>
          </a:p>
          <a:p>
            <a:r>
              <a:rPr lang="cs-CZ" dirty="0" smtClean="0"/>
              <a:t>-regulace trhu – dovoz, vývoz pracovních sil</a:t>
            </a:r>
          </a:p>
          <a:p>
            <a:r>
              <a:rPr lang="cs-CZ" dirty="0" smtClean="0"/>
              <a:t>Regulace poptávky</a:t>
            </a:r>
          </a:p>
          <a:p>
            <a:r>
              <a:rPr lang="cs-CZ" dirty="0" smtClean="0"/>
              <a:t>-podpora podnikání</a:t>
            </a:r>
          </a:p>
          <a:p>
            <a:r>
              <a:rPr lang="cs-CZ" dirty="0" smtClean="0"/>
              <a:t>-vytváření efektivních pracovních míst</a:t>
            </a:r>
          </a:p>
          <a:p>
            <a:r>
              <a:rPr lang="cs-CZ" dirty="0" smtClean="0"/>
              <a:t>-daňová a odvodová politika</a:t>
            </a:r>
          </a:p>
          <a:p>
            <a:r>
              <a:rPr lang="cs-CZ" dirty="0" smtClean="0"/>
              <a:t>-zvyšování flexibility pracovních sil</a:t>
            </a:r>
          </a:p>
          <a:p>
            <a:r>
              <a:rPr lang="cs-CZ" dirty="0" smtClean="0"/>
              <a:t>-podpora mobility a migrace</a:t>
            </a:r>
            <a:endParaRPr lang="cs-CZ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3. Politika v oblasti vzdělávání a zdraví</a:t>
            </a:r>
          </a:p>
          <a:p>
            <a:r>
              <a:rPr lang="cs-CZ" dirty="0" smtClean="0"/>
              <a:t>-školská politika státu</a:t>
            </a:r>
          </a:p>
          <a:p>
            <a:r>
              <a:rPr lang="cs-CZ" dirty="0" smtClean="0"/>
              <a:t>-přístup k vyššímu vzdělání, formy selekce přijímání na vyšší stupeň vzdělání</a:t>
            </a:r>
          </a:p>
          <a:p>
            <a:r>
              <a:rPr lang="cs-CZ" dirty="0" smtClean="0"/>
              <a:t>-problémy učňovského školství</a:t>
            </a:r>
          </a:p>
          <a:p>
            <a:r>
              <a:rPr lang="cs-CZ" dirty="0" smtClean="0"/>
              <a:t>-podpora studujících – stipendia, koleje, menzy</a:t>
            </a:r>
          </a:p>
          <a:p>
            <a:r>
              <a:rPr lang="cs-CZ" dirty="0" smtClean="0"/>
              <a:t>-zdravotní politika</a:t>
            </a:r>
          </a:p>
          <a:p>
            <a:r>
              <a:rPr lang="cs-CZ" dirty="0" smtClean="0"/>
              <a:t>-dostupná lékařská péče obyvatelstvu</a:t>
            </a:r>
            <a:endParaRPr lang="cs-CZ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4. rodinná a bytová politika</a:t>
            </a:r>
          </a:p>
          <a:p>
            <a:r>
              <a:rPr lang="cs-CZ" dirty="0" smtClean="0"/>
              <a:t>-péče o mladé rodiny</a:t>
            </a:r>
          </a:p>
          <a:p>
            <a:r>
              <a:rPr lang="cs-CZ" dirty="0" smtClean="0"/>
              <a:t>-populační aspekty mzdové, cenové,daňové a bytové politiky</a:t>
            </a:r>
          </a:p>
          <a:p>
            <a:r>
              <a:rPr lang="cs-CZ" dirty="0" smtClean="0"/>
              <a:t>-specifické problémy zaměstnanosti žen</a:t>
            </a:r>
          </a:p>
          <a:p>
            <a:r>
              <a:rPr lang="cs-CZ" dirty="0" smtClean="0"/>
              <a:t>-otázky financování dětských zařízení</a:t>
            </a:r>
          </a:p>
          <a:p>
            <a:r>
              <a:rPr lang="cs-CZ" dirty="0" smtClean="0"/>
              <a:t>-péče o matku a dítě</a:t>
            </a:r>
          </a:p>
          <a:p>
            <a:r>
              <a:rPr lang="cs-CZ" dirty="0" smtClean="0"/>
              <a:t>-příspěvky na bydlení</a:t>
            </a:r>
          </a:p>
          <a:p>
            <a:r>
              <a:rPr lang="cs-CZ" dirty="0" smtClean="0"/>
              <a:t>- životní prostředí</a:t>
            </a:r>
            <a:endParaRPr lang="cs-CZ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Sociální ochrana některých skupin obyvatelstva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Stanovení životního minima (mzda a důchod)</a:t>
            </a:r>
          </a:p>
          <a:p>
            <a:r>
              <a:rPr lang="cs-CZ" dirty="0" smtClean="0"/>
              <a:t>Podpory v nezaměstnanosti, sociální podpory dlouhodobě nezaměstnaným</a:t>
            </a:r>
          </a:p>
          <a:p>
            <a:r>
              <a:rPr lang="cs-CZ" dirty="0" smtClean="0"/>
              <a:t>Sociální ochrana potřebných občanů a rodin s dětmi</a:t>
            </a:r>
          </a:p>
          <a:p>
            <a:r>
              <a:rPr lang="cs-CZ" dirty="0" smtClean="0"/>
              <a:t>Ochrana bydlení (ochrana nájemníků, sociálně slabých občanů)</a:t>
            </a:r>
          </a:p>
          <a:p>
            <a:r>
              <a:rPr lang="cs-CZ" dirty="0" smtClean="0"/>
              <a:t>Státní podpora rodin s dětmi – rodičovský příspěvek</a:t>
            </a:r>
          </a:p>
          <a:p>
            <a:r>
              <a:rPr lang="cs-CZ" dirty="0" smtClean="0"/>
              <a:t>Ochrana nemocných a zdravotně postižených – nemocenské zabezpečení</a:t>
            </a:r>
          </a:p>
          <a:p>
            <a:r>
              <a:rPr lang="cs-CZ" dirty="0" smtClean="0"/>
              <a:t>Poskytování ústavní sociální péče starým a invalidním občanům – sociální a </a:t>
            </a:r>
            <a:r>
              <a:rPr lang="cs-CZ" smtClean="0"/>
              <a:t>charitativní služby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1288</Words>
  <Application>Microsoft Office PowerPoint</Application>
  <PresentationFormat>Předvádění na obrazovce (4:3)</PresentationFormat>
  <Paragraphs>136</Paragraphs>
  <Slides>22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Motiv sady Office</vt:lpstr>
      <vt:lpstr>Sociálně ekonomické a politické změny ve společnosti, jejich odraz v řízení organizace</vt:lpstr>
      <vt:lpstr>Snímek 2</vt:lpstr>
      <vt:lpstr>Snímek 3</vt:lpstr>
      <vt:lpstr>Změny v organizacích</vt:lpstr>
      <vt:lpstr>Významné ekonomické procesy po roce 1989</vt:lpstr>
      <vt:lpstr>Sociální změny a sociální struktura</vt:lpstr>
      <vt:lpstr>Snímek 7</vt:lpstr>
      <vt:lpstr>Nové sociální jevy</vt:lpstr>
      <vt:lpstr>Sociální struktura</vt:lpstr>
      <vt:lpstr>Snímek 10</vt:lpstr>
      <vt:lpstr>Sociální mobilita jako předpoklad fungování sociálního systému</vt:lpstr>
      <vt:lpstr>Snímek 12</vt:lpstr>
      <vt:lpstr>Snímek 13</vt:lpstr>
      <vt:lpstr>Významné charakteristiky vertikální sociální diferenciace</vt:lpstr>
      <vt:lpstr>Sociální politika</vt:lpstr>
      <vt:lpstr>Cíle sociální politiky</vt:lpstr>
      <vt:lpstr>Snímek 17</vt:lpstr>
      <vt:lpstr>Oblasti sociální politiky</vt:lpstr>
      <vt:lpstr>Snímek 19</vt:lpstr>
      <vt:lpstr>Snímek 20</vt:lpstr>
      <vt:lpstr>Snímek 21</vt:lpstr>
      <vt:lpstr>Sociální ochrana některých skupin obyvatelstva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Sociálně ekonomické a politické změny ve společnosti, jejich odraz v řízení organizace</dc:title>
  <dc:creator>dvor</dc:creator>
  <cp:lastModifiedBy>dvor</cp:lastModifiedBy>
  <cp:revision>11</cp:revision>
  <dcterms:created xsi:type="dcterms:W3CDTF">2011-09-30T09:44:40Z</dcterms:created>
  <dcterms:modified xsi:type="dcterms:W3CDTF">2011-10-07T11:53:53Z</dcterms:modified>
</cp:coreProperties>
</file>