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4" r:id="rId7"/>
    <p:sldId id="265" r:id="rId8"/>
    <p:sldId id="261" r:id="rId9"/>
    <p:sldId id="266" r:id="rId10"/>
    <p:sldId id="262" r:id="rId11"/>
    <p:sldId id="267" r:id="rId12"/>
    <p:sldId id="263" r:id="rId13"/>
    <p:sldId id="268" r:id="rId14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77A8BE-AA3A-4B9A-86EE-2CF059FF502C}" type="datetimeFigureOut">
              <a:rPr lang="cs-CZ" smtClean="0"/>
              <a:pPr/>
              <a:t>3.2.2014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01FE8-8AEA-4371-9193-E9D942FDC8BA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15616" y="0"/>
            <a:ext cx="7272808" cy="1124744"/>
          </a:xfrm>
        </p:spPr>
        <p:txBody>
          <a:bodyPr anchor="b">
            <a:normAutofit/>
          </a:bodyPr>
          <a:lstStyle>
            <a:lvl1pPr algn="l">
              <a:defRPr sz="4000"/>
            </a:lvl1pPr>
          </a:lstStyle>
          <a:p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0" y="1268760"/>
            <a:ext cx="9144000" cy="5184576"/>
          </a:xfrm>
        </p:spPr>
        <p:txBody>
          <a:bodyPr/>
          <a:lstStyle>
            <a:lvl1pPr marL="0" indent="0" algn="l">
              <a:buNone/>
              <a:defRPr sz="3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dirty="0" err="1" smtClean="0"/>
              <a:t>Klepnusdtím</a:t>
            </a:r>
            <a:r>
              <a:rPr lang="cs-CZ" dirty="0" smtClean="0"/>
              <a:t> lze upravit styl předlohy podnadpisů.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0" y="6597351"/>
            <a:ext cx="5220072" cy="260649"/>
          </a:xfrm>
        </p:spPr>
        <p:txBody>
          <a:bodyPr/>
          <a:lstStyle>
            <a:lvl1pPr>
              <a:defRPr sz="1800"/>
            </a:lvl1pPr>
          </a:lstStyle>
          <a:p>
            <a:r>
              <a:rPr lang="cs-CZ" smtClean="0">
                <a:solidFill>
                  <a:schemeClr val="tx1"/>
                </a:solidFill>
              </a:rPr>
              <a:t>Charakterizace tenkovrstvých křemíkových materiálů</a:t>
            </a:r>
            <a:endParaRPr lang="cs-CZ" dirty="0">
              <a:solidFill>
                <a:schemeClr val="tx1"/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7010400" y="6525344"/>
            <a:ext cx="2133600" cy="332656"/>
          </a:xfrm>
        </p:spPr>
        <p:txBody>
          <a:bodyPr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fld id="{7EE5B0A7-B206-430D-B721-E70FB774EB2C}" type="slidenum">
              <a:rPr lang="cs-CZ" smtClean="0"/>
              <a:pPr/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 smtClean="0"/>
              <a:t>Klepnutím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cs-CZ" smtClean="0"/>
              <a:t>Charakterizace tenkovrstvých křemíkových materiálů</a:t>
            </a:r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E5B0A7-B206-430D-B721-E70FB774EB2C}" type="slidenum">
              <a:rPr lang="cs-CZ" smtClean="0"/>
              <a:pPr/>
              <a:t>‹#›</a:t>
            </a:fld>
            <a:endParaRPr lang="cs-CZ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3568" y="0"/>
            <a:ext cx="7414592" cy="1154559"/>
          </a:xfrm>
        </p:spPr>
        <p:txBody>
          <a:bodyPr>
            <a:normAutofit/>
          </a:bodyPr>
          <a:lstStyle/>
          <a:p>
            <a:pPr algn="ctr"/>
            <a:r>
              <a:rPr lang="cs-CZ" sz="2800" dirty="0" smtClean="0"/>
              <a:t>KMA/MM</a:t>
            </a:r>
            <a:br>
              <a:rPr lang="cs-CZ" sz="2800" dirty="0" smtClean="0"/>
            </a:br>
            <a:r>
              <a:rPr lang="cs-CZ" sz="2800" dirty="0" smtClean="0"/>
              <a:t>Matematické modelování</a:t>
            </a:r>
            <a:endParaRPr lang="cs-CZ" sz="2800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87624" y="1844824"/>
            <a:ext cx="6840760" cy="2112640"/>
          </a:xfrm>
        </p:spPr>
        <p:txBody>
          <a:bodyPr>
            <a:normAutofit/>
          </a:bodyPr>
          <a:lstStyle/>
          <a:p>
            <a:pPr algn="ctr"/>
            <a:r>
              <a:rPr lang="cs-CZ" sz="3600" b="1" dirty="0">
                <a:solidFill>
                  <a:schemeClr val="tx1"/>
                </a:solidFill>
              </a:rPr>
              <a:t>Charakterizace Tenkovrstvých Křemíkových Materiálů</a:t>
            </a:r>
            <a:endParaRPr lang="cs-CZ" sz="3600" dirty="0">
              <a:solidFill>
                <a:schemeClr val="tx1"/>
              </a:solidFill>
            </a:endParaRPr>
          </a:p>
        </p:txBody>
      </p:sp>
      <p:sp>
        <p:nvSpPr>
          <p:cNvPr id="5" name="TextovéPole 4"/>
          <p:cNvSpPr txBox="1"/>
          <p:nvPr/>
        </p:nvSpPr>
        <p:spPr>
          <a:xfrm>
            <a:off x="5687616" y="6021288"/>
            <a:ext cx="34563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cs-CZ" sz="2800" dirty="0" smtClean="0"/>
              <a:t>Autor:   Tomáš Vytisk  </a:t>
            </a:r>
            <a:endParaRPr lang="cs-CZ" sz="2800" dirty="0"/>
          </a:p>
        </p:txBody>
      </p:sp>
      <p:pic>
        <p:nvPicPr>
          <p:cNvPr id="4098" name="Picture 2" descr="http://www.indium.com/_images/0214/thin_film_sola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3068960"/>
            <a:ext cx="3096344" cy="3096345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Simulace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buFont typeface="Wingdings" pitchFamily="2" charset="2"/>
              <a:buChar char="q"/>
            </a:pPr>
            <a:r>
              <a:rPr lang="cs-CZ" dirty="0" smtClean="0"/>
              <a:t>ASA (</a:t>
            </a:r>
            <a:r>
              <a:rPr lang="cs-CZ" dirty="0" err="1" smtClean="0"/>
              <a:t>Advanced</a:t>
            </a:r>
            <a:r>
              <a:rPr lang="cs-CZ" dirty="0" smtClean="0"/>
              <a:t> </a:t>
            </a:r>
            <a:r>
              <a:rPr lang="cs-CZ" dirty="0" err="1" smtClean="0"/>
              <a:t>Semiconductor</a:t>
            </a:r>
            <a:r>
              <a:rPr lang="cs-CZ" dirty="0" smtClean="0"/>
              <a:t> </a:t>
            </a:r>
            <a:r>
              <a:rPr lang="cs-CZ" dirty="0" err="1" smtClean="0"/>
              <a:t>Analysis</a:t>
            </a:r>
            <a:r>
              <a:rPr lang="cs-CZ" dirty="0" smtClean="0"/>
              <a:t>)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5B0A7-B206-430D-B721-E70FB774EB2C}" type="slidenum">
              <a:rPr lang="cs-CZ" smtClean="0"/>
              <a:pPr/>
              <a:t>10</a:t>
            </a:fld>
            <a:endParaRPr lang="cs-CZ" dirty="0"/>
          </a:p>
        </p:txBody>
      </p:sp>
      <p:pic>
        <p:nvPicPr>
          <p:cNvPr id="5" name="Obrázek 6" descr="pic 001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39752" y="1988840"/>
            <a:ext cx="5328592" cy="42252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Simulace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0" y="1268760"/>
            <a:ext cx="9144000" cy="5328592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itchFamily="2" charset="2"/>
              <a:buChar char="q"/>
            </a:pPr>
            <a:r>
              <a:rPr lang="cs-CZ" dirty="0" smtClean="0"/>
              <a:t>Výsledky simulace:</a:t>
            </a:r>
          </a:p>
          <a:p>
            <a:pPr>
              <a:buFont typeface="Wingdings" pitchFamily="2" charset="2"/>
              <a:buChar char="q"/>
            </a:pPr>
            <a:endParaRPr lang="cs-CZ" dirty="0" smtClean="0"/>
          </a:p>
          <a:p>
            <a:pPr>
              <a:buFont typeface="Wingdings" pitchFamily="2" charset="2"/>
              <a:buChar char="q"/>
            </a:pPr>
            <a:endParaRPr lang="cs-CZ" dirty="0" smtClean="0"/>
          </a:p>
          <a:p>
            <a:pPr>
              <a:buFont typeface="Wingdings" pitchFamily="2" charset="2"/>
              <a:buChar char="q"/>
            </a:pPr>
            <a:endParaRPr lang="cs-CZ" dirty="0" smtClean="0"/>
          </a:p>
          <a:p>
            <a:pPr>
              <a:buFont typeface="Wingdings" pitchFamily="2" charset="2"/>
              <a:buChar char="q"/>
            </a:pPr>
            <a:endParaRPr lang="cs-CZ" dirty="0" smtClean="0"/>
          </a:p>
          <a:p>
            <a:pPr>
              <a:buFont typeface="Wingdings" pitchFamily="2" charset="2"/>
              <a:buChar char="q"/>
            </a:pPr>
            <a:endParaRPr lang="cs-CZ" dirty="0" smtClean="0"/>
          </a:p>
          <a:p>
            <a:pPr>
              <a:buFont typeface="Wingdings" pitchFamily="2" charset="2"/>
              <a:buChar char="q"/>
            </a:pPr>
            <a:endParaRPr lang="cs-CZ" dirty="0" smtClean="0"/>
          </a:p>
          <a:p>
            <a:pPr>
              <a:buFont typeface="Wingdings" pitchFamily="2" charset="2"/>
              <a:buChar char="q"/>
            </a:pPr>
            <a:endParaRPr lang="cs-CZ" dirty="0" smtClean="0"/>
          </a:p>
          <a:p>
            <a:pPr>
              <a:buFont typeface="Wingdings" pitchFamily="2" charset="2"/>
              <a:buChar char="q"/>
            </a:pPr>
            <a:endParaRPr lang="cs-CZ" dirty="0" smtClean="0"/>
          </a:p>
          <a:p>
            <a:r>
              <a:rPr lang="cs-CZ" dirty="0" smtClean="0"/>
              <a:t>           V-A charakteristika                            </a:t>
            </a:r>
            <a:r>
              <a:rPr lang="cs-CZ" dirty="0" err="1" smtClean="0"/>
              <a:t>U</a:t>
            </a:r>
            <a:r>
              <a:rPr lang="cs-CZ" sz="1900" dirty="0" err="1" smtClean="0"/>
              <a:t>o</a:t>
            </a:r>
            <a:r>
              <a:rPr lang="cs-CZ" dirty="0" smtClean="0"/>
              <a:t>(t)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5B0A7-B206-430D-B721-E70FB774EB2C}" type="slidenum">
              <a:rPr lang="cs-CZ" smtClean="0"/>
              <a:pPr/>
              <a:t>11</a:t>
            </a:fld>
            <a:endParaRPr lang="cs-CZ" dirty="0"/>
          </a:p>
        </p:txBody>
      </p:sp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graphicFrame>
        <p:nvGraphicFramePr>
          <p:cNvPr id="13313" name="Object 1"/>
          <p:cNvGraphicFramePr>
            <a:graphicFrameLocks noChangeAspect="1"/>
          </p:cNvGraphicFramePr>
          <p:nvPr/>
        </p:nvGraphicFramePr>
        <p:xfrm>
          <a:off x="323528" y="1772816"/>
          <a:ext cx="3960440" cy="3960440"/>
        </p:xfrm>
        <a:graphic>
          <a:graphicData uri="http://schemas.openxmlformats.org/presentationml/2006/ole">
            <p:oleObj spid="_x0000_s13313" r:id="rId3" imgW="1152144" imgH="1152144" progId="Origin50.Graph">
              <p:embed/>
            </p:oleObj>
          </a:graphicData>
        </a:graphic>
      </p:graphicFrame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graphicFrame>
        <p:nvGraphicFramePr>
          <p:cNvPr id="13315" name="Object 3"/>
          <p:cNvGraphicFramePr>
            <a:graphicFrameLocks noChangeAspect="1"/>
          </p:cNvGraphicFramePr>
          <p:nvPr/>
        </p:nvGraphicFramePr>
        <p:xfrm>
          <a:off x="4355976" y="1556792"/>
          <a:ext cx="4104456" cy="4104456"/>
        </p:xfrm>
        <a:graphic>
          <a:graphicData uri="http://schemas.openxmlformats.org/presentationml/2006/ole">
            <p:oleObj spid="_x0000_s13315" r:id="rId4" imgW="1152144" imgH="1152144" progId="Origin50.Graph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Závěr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cs-CZ" dirty="0" smtClean="0"/>
              <a:t>Tato práce ukazuje problematiku fyzikálního popisu polovodičů a aplikování teoretických modelů, založených na </a:t>
            </a:r>
            <a:r>
              <a:rPr lang="cs-CZ" dirty="0" smtClean="0"/>
              <a:t>širokém </a:t>
            </a:r>
            <a:r>
              <a:rPr lang="cs-CZ" dirty="0" smtClean="0"/>
              <a:t>množství </a:t>
            </a:r>
            <a:r>
              <a:rPr lang="cs-CZ" dirty="0" smtClean="0"/>
              <a:t>fyzikálních projevů.</a:t>
            </a:r>
          </a:p>
          <a:p>
            <a:pPr algn="ctr"/>
            <a:endParaRPr lang="cs-CZ" dirty="0" smtClean="0"/>
          </a:p>
          <a:p>
            <a:pPr algn="ctr"/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5B0A7-B206-430D-B721-E70FB774EB2C}" type="slidenum">
              <a:rPr lang="cs-CZ" smtClean="0"/>
              <a:pPr/>
              <a:t>12</a:t>
            </a:fld>
            <a:endParaRPr lang="cs-CZ" dirty="0"/>
          </a:p>
        </p:txBody>
      </p:sp>
      <p:pic>
        <p:nvPicPr>
          <p:cNvPr id="1026" name="Picture 2" descr="http://media.us.macmillan.com/categories_images/196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3717032"/>
            <a:ext cx="2276872" cy="22768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0" y="692696"/>
            <a:ext cx="9144000" cy="5760640"/>
          </a:xfrm>
        </p:spPr>
        <p:txBody>
          <a:bodyPr>
            <a:normAutofit/>
          </a:bodyPr>
          <a:lstStyle/>
          <a:p>
            <a:pPr algn="ctr"/>
            <a:endParaRPr lang="cs-CZ" sz="4800" dirty="0" smtClean="0"/>
          </a:p>
          <a:p>
            <a:pPr algn="ctr"/>
            <a:r>
              <a:rPr lang="cs-CZ" sz="4800" dirty="0" smtClean="0"/>
              <a:t>Děkuji za pozornost </a:t>
            </a:r>
            <a:endParaRPr lang="cs-CZ" sz="4800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5B0A7-B206-430D-B721-E70FB774EB2C}" type="slidenum">
              <a:rPr lang="cs-CZ" smtClean="0"/>
              <a:pPr/>
              <a:t>13</a:t>
            </a:fld>
            <a:endParaRPr lang="cs-CZ" dirty="0"/>
          </a:p>
        </p:txBody>
      </p:sp>
      <p:pic>
        <p:nvPicPr>
          <p:cNvPr id="16386" name="Picture 2" descr="http://gazette.gmu.edu/images/bowma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2852936"/>
            <a:ext cx="2160240" cy="31411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Motivace</a:t>
            </a:r>
            <a:endParaRPr lang="cs-CZ" dirty="0"/>
          </a:p>
        </p:txBody>
      </p:sp>
      <p:sp>
        <p:nvSpPr>
          <p:cNvPr id="5" name="Podnadpis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endParaRPr lang="cs-CZ" dirty="0" smtClean="0"/>
          </a:p>
          <a:p>
            <a:pPr algn="ctr"/>
            <a:r>
              <a:rPr lang="cs-CZ" dirty="0" smtClean="0"/>
              <a:t>Vývoj nových moderních materiálů žádá hluboké znalosti fyziky a matematiky</a:t>
            </a:r>
          </a:p>
          <a:p>
            <a:pPr algn="ctr"/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5B0A7-B206-430D-B721-E70FB774EB2C}" type="slidenum">
              <a:rPr lang="cs-CZ" smtClean="0"/>
              <a:pPr/>
              <a:t>2</a:t>
            </a:fld>
            <a:endParaRPr lang="cs-C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3068960"/>
            <a:ext cx="1944216" cy="3110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Obsah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buFont typeface="Wingdings" pitchFamily="2" charset="2"/>
              <a:buChar char="q"/>
            </a:pPr>
            <a:r>
              <a:rPr lang="cs-CZ" sz="3600" dirty="0" smtClean="0"/>
              <a:t> Úvod</a:t>
            </a:r>
          </a:p>
          <a:p>
            <a:pPr>
              <a:buFont typeface="Wingdings" pitchFamily="2" charset="2"/>
              <a:buChar char="q"/>
            </a:pPr>
            <a:r>
              <a:rPr lang="cs-CZ" sz="3600" dirty="0" smtClean="0"/>
              <a:t> Fyzika pevných látek</a:t>
            </a:r>
          </a:p>
          <a:p>
            <a:pPr>
              <a:buFont typeface="Wingdings" pitchFamily="2" charset="2"/>
              <a:buChar char="q"/>
            </a:pPr>
            <a:r>
              <a:rPr lang="cs-CZ" sz="3600" dirty="0" smtClean="0"/>
              <a:t> Amorfní křemík</a:t>
            </a:r>
          </a:p>
          <a:p>
            <a:pPr>
              <a:buFont typeface="Wingdings" pitchFamily="2" charset="2"/>
              <a:buChar char="q"/>
            </a:pPr>
            <a:r>
              <a:rPr lang="cs-CZ" sz="3600" dirty="0" smtClean="0"/>
              <a:t> Simulace </a:t>
            </a:r>
          </a:p>
          <a:p>
            <a:pPr>
              <a:buFont typeface="Wingdings" pitchFamily="2" charset="2"/>
              <a:buChar char="q"/>
            </a:pPr>
            <a:r>
              <a:rPr lang="cs-CZ" sz="3600" dirty="0" smtClean="0"/>
              <a:t> Závěr</a:t>
            </a:r>
          </a:p>
          <a:p>
            <a:endParaRPr lang="cs-CZ" dirty="0" smtClean="0"/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5B0A7-B206-430D-B721-E70FB774EB2C}" type="slidenum">
              <a:rPr lang="cs-CZ" smtClean="0"/>
              <a:pPr/>
              <a:t>3</a:t>
            </a:fld>
            <a:endParaRPr lang="cs-CZ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10258" y="3861048"/>
            <a:ext cx="4033742" cy="2686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Úvod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r>
              <a:rPr lang="cs-CZ" dirty="0" smtClean="0"/>
              <a:t>Křemík – základ moderní technologie</a:t>
            </a:r>
            <a:endParaRPr lang="cs-CZ" dirty="0" smtClean="0"/>
          </a:p>
          <a:p>
            <a:pPr>
              <a:buFont typeface="Wingdings" pitchFamily="2" charset="2"/>
              <a:buChar char="q"/>
            </a:pPr>
            <a:r>
              <a:rPr lang="cs-CZ" dirty="0" smtClean="0"/>
              <a:t>Krystalický vs. amorfní křemík</a:t>
            </a:r>
          </a:p>
          <a:p>
            <a:pPr lvl="1"/>
            <a:endParaRPr lang="cs-CZ" dirty="0" smtClean="0"/>
          </a:p>
          <a:p>
            <a:pPr lvl="1"/>
            <a:endParaRPr lang="cs-CZ" dirty="0" smtClean="0"/>
          </a:p>
          <a:p>
            <a:pPr lvl="1"/>
            <a:endParaRPr lang="cs-CZ" dirty="0" smtClean="0"/>
          </a:p>
          <a:p>
            <a:endParaRPr lang="cs-CZ" sz="1000" dirty="0" smtClean="0"/>
          </a:p>
          <a:p>
            <a:pPr>
              <a:buFont typeface="Wingdings" pitchFamily="2" charset="2"/>
              <a:buChar char="q"/>
            </a:pPr>
            <a:r>
              <a:rPr lang="cs-CZ" dirty="0" smtClean="0"/>
              <a:t>Polovodičové struktury </a:t>
            </a:r>
            <a:endParaRPr lang="cs-CZ" dirty="0" smtClean="0"/>
          </a:p>
          <a:p>
            <a:r>
              <a:rPr lang="cs-CZ" dirty="0" smtClean="0"/>
              <a:t>	tranzistory, solární články apod</a:t>
            </a:r>
            <a:r>
              <a:rPr lang="cs-CZ" dirty="0" smtClean="0"/>
              <a:t>.</a:t>
            </a:r>
            <a:r>
              <a:rPr lang="cs-CZ" dirty="0" smtClean="0"/>
              <a:t> </a:t>
            </a:r>
            <a:endParaRPr lang="cs-CZ" dirty="0" smtClean="0"/>
          </a:p>
          <a:p>
            <a:pPr>
              <a:buFont typeface="Wingdings" pitchFamily="2" charset="2"/>
              <a:buChar char="q"/>
            </a:pPr>
            <a:r>
              <a:rPr lang="cs-CZ" dirty="0" smtClean="0"/>
              <a:t>Tenkovrstvé </a:t>
            </a:r>
            <a:r>
              <a:rPr lang="cs-CZ" dirty="0" smtClean="0"/>
              <a:t>materiály</a:t>
            </a:r>
          </a:p>
          <a:p>
            <a:endParaRPr lang="cs-CZ" dirty="0" smtClean="0"/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5B0A7-B206-430D-B721-E70FB774EB2C}" type="slidenum">
              <a:rPr lang="cs-CZ" smtClean="0"/>
              <a:pPr/>
              <a:t>4</a:t>
            </a:fld>
            <a:endParaRPr lang="cs-CZ" dirty="0"/>
          </a:p>
        </p:txBody>
      </p:sp>
      <p:pic>
        <p:nvPicPr>
          <p:cNvPr id="5122" name="Picture 2" descr="http://2.bp.blogspot.com/-RNDohg2qwBM/UR8fgTpx_xI/AAAAAAAAEO4/UWSbqFnl-bU/s1600/amorphous%2Bvs%2Bcrystalline%2Blattice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2420888"/>
            <a:ext cx="3021314" cy="1728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Fyzika pevných látek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buFont typeface="Wingdings" pitchFamily="2" charset="2"/>
              <a:buChar char="q"/>
            </a:pPr>
            <a:r>
              <a:rPr lang="cs-CZ" dirty="0" smtClean="0"/>
              <a:t>Pásový model pevných látek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5B0A7-B206-430D-B721-E70FB774EB2C}" type="slidenum">
              <a:rPr lang="cs-CZ" smtClean="0"/>
              <a:pPr/>
              <a:t>5</a:t>
            </a:fld>
            <a:endParaRPr lang="cs-CZ" dirty="0"/>
          </a:p>
        </p:txBody>
      </p:sp>
      <p:pic>
        <p:nvPicPr>
          <p:cNvPr id="5" name="Obrázek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276872"/>
            <a:ext cx="7488832" cy="3241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Fyzika pevných látek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r>
              <a:rPr lang="cs-CZ" dirty="0" smtClean="0"/>
              <a:t>Elektrony v pevných látkách</a:t>
            </a:r>
          </a:p>
          <a:p>
            <a:pPr>
              <a:buFont typeface="Wingdings" pitchFamily="2" charset="2"/>
              <a:buChar char="q"/>
            </a:pPr>
            <a:r>
              <a:rPr lang="cs-CZ" dirty="0" smtClean="0"/>
              <a:t>Hustota stavů g(E)</a:t>
            </a:r>
          </a:p>
          <a:p>
            <a:pPr>
              <a:buFont typeface="Wingdings" pitchFamily="2" charset="2"/>
              <a:buChar char="q"/>
            </a:pPr>
            <a:endParaRPr lang="cs-CZ" dirty="0" smtClean="0"/>
          </a:p>
          <a:p>
            <a:pPr>
              <a:buFont typeface="Wingdings" pitchFamily="2" charset="2"/>
              <a:buChar char="q"/>
            </a:pPr>
            <a:endParaRPr lang="cs-CZ" dirty="0" smtClean="0"/>
          </a:p>
          <a:p>
            <a:pPr>
              <a:buFont typeface="Wingdings" pitchFamily="2" charset="2"/>
              <a:buChar char="q"/>
            </a:pPr>
            <a:endParaRPr lang="cs-CZ" dirty="0" smtClean="0"/>
          </a:p>
          <a:p>
            <a:pPr>
              <a:buFont typeface="Wingdings" pitchFamily="2" charset="2"/>
              <a:buChar char="q"/>
            </a:pPr>
            <a:endParaRPr lang="cs-CZ" dirty="0" smtClean="0"/>
          </a:p>
          <a:p>
            <a:pPr>
              <a:buFont typeface="Wingdings" pitchFamily="2" charset="2"/>
              <a:buChar char="q"/>
            </a:pPr>
            <a:r>
              <a:rPr lang="cs-CZ" dirty="0" err="1" smtClean="0"/>
              <a:t>Fermi</a:t>
            </a:r>
            <a:r>
              <a:rPr lang="cs-CZ" dirty="0" smtClean="0"/>
              <a:t>-</a:t>
            </a:r>
            <a:r>
              <a:rPr lang="cs-CZ" dirty="0" err="1" smtClean="0"/>
              <a:t>Diracova</a:t>
            </a:r>
            <a:r>
              <a:rPr lang="cs-CZ" dirty="0" smtClean="0"/>
              <a:t> rozdělovací funkce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5B0A7-B206-430D-B721-E70FB774EB2C}" type="slidenum">
              <a:rPr lang="cs-CZ" smtClean="0"/>
              <a:pPr/>
              <a:t>6</a:t>
            </a:fld>
            <a:endParaRPr lang="cs-CZ" dirty="0"/>
          </a:p>
        </p:txBody>
      </p:sp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3635"/>
          <a:stretch>
            <a:fillRect/>
          </a:stretch>
        </p:blipFill>
        <p:spPr bwMode="auto">
          <a:xfrm>
            <a:off x="827584" y="2636912"/>
            <a:ext cx="7147396" cy="845815"/>
          </a:xfrm>
          <a:prstGeom prst="rect">
            <a:avLst/>
          </a:prstGeom>
          <a:noFill/>
        </p:spPr>
      </p:pic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6599"/>
          <a:stretch>
            <a:fillRect/>
          </a:stretch>
        </p:blipFill>
        <p:spPr bwMode="auto">
          <a:xfrm>
            <a:off x="827584" y="3573016"/>
            <a:ext cx="6929269" cy="845815"/>
          </a:xfrm>
          <a:prstGeom prst="rect">
            <a:avLst/>
          </a:prstGeom>
          <a:noFill/>
        </p:spPr>
      </p:pic>
      <p:sp>
        <p:nvSpPr>
          <p:cNvPr id="1229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2694"/>
          <a:stretch>
            <a:fillRect/>
          </a:stretch>
        </p:blipFill>
        <p:spPr bwMode="auto">
          <a:xfrm>
            <a:off x="5940152" y="5301208"/>
            <a:ext cx="4160162" cy="10999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Fyzika pevných látek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buFont typeface="Wingdings" pitchFamily="2" charset="2"/>
              <a:buChar char="q"/>
            </a:pPr>
            <a:r>
              <a:rPr lang="cs-CZ" dirty="0" smtClean="0"/>
              <a:t>Rozložení nosičů náboje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5B0A7-B206-430D-B721-E70FB774EB2C}" type="slidenum">
              <a:rPr lang="cs-CZ" smtClean="0"/>
              <a:pPr/>
              <a:t>7</a:t>
            </a:fld>
            <a:endParaRPr lang="cs-CZ" dirty="0"/>
          </a:p>
        </p:txBody>
      </p:sp>
      <p:pic>
        <p:nvPicPr>
          <p:cNvPr id="5" name="Obrázek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844824"/>
            <a:ext cx="6264696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Amorfní křemík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buFont typeface="Wingdings" pitchFamily="2" charset="2"/>
              <a:buChar char="q"/>
            </a:pPr>
            <a:r>
              <a:rPr lang="cs-CZ" dirty="0" smtClean="0"/>
              <a:t>Pásový model amorfního křemíku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5B0A7-B206-430D-B721-E70FB774EB2C}" type="slidenum">
              <a:rPr lang="cs-CZ" smtClean="0"/>
              <a:pPr/>
              <a:t>8</a:t>
            </a:fld>
            <a:endParaRPr lang="cs-CZ" dirty="0"/>
          </a:p>
        </p:txBody>
      </p:sp>
      <p:pic>
        <p:nvPicPr>
          <p:cNvPr id="5" name="Obrázek 4" descr="http://www.posterus.sk/wp-content/uploads/p1247_04_mik4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844824"/>
            <a:ext cx="5256584" cy="4641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Amorfní křemík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r>
              <a:rPr lang="cs-CZ" sz="2800" dirty="0" smtClean="0"/>
              <a:t>Rozložení defektů dle defekt-pool modelu z roku 1996</a:t>
            </a:r>
            <a:endParaRPr lang="cs-CZ" sz="2800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5B0A7-B206-430D-B721-E70FB774EB2C}" type="slidenum">
              <a:rPr lang="cs-CZ" smtClean="0"/>
              <a:pPr/>
              <a:t>9</a:t>
            </a:fld>
            <a:endParaRPr lang="cs-CZ" dirty="0"/>
          </a:p>
        </p:txBody>
      </p:sp>
      <p:pic>
        <p:nvPicPr>
          <p:cNvPr id="5" name="Obrázek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844824"/>
            <a:ext cx="7560840" cy="4101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338</TotalTime>
  <Words>139</Words>
  <Application>Microsoft Office PowerPoint</Application>
  <PresentationFormat>Předvádění na obrazovce (4:3)</PresentationFormat>
  <Paragraphs>67</Paragraphs>
  <Slides>13</Slides>
  <Notes>0</Notes>
  <HiddenSlides>0</HiddenSlides>
  <MMClips>0</MMClips>
  <ScaleCrop>false</ScaleCrop>
  <HeadingPairs>
    <vt:vector size="6" baseType="variant"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13</vt:i4>
      </vt:variant>
    </vt:vector>
  </HeadingPairs>
  <TitlesOfParts>
    <vt:vector size="15" baseType="lpstr">
      <vt:lpstr>Motiv sady Office</vt:lpstr>
      <vt:lpstr>Origin50.Graph</vt:lpstr>
      <vt:lpstr>KMA/MM Matematické modelování</vt:lpstr>
      <vt:lpstr>Motivace</vt:lpstr>
      <vt:lpstr>Obsah</vt:lpstr>
      <vt:lpstr>Úvod</vt:lpstr>
      <vt:lpstr>Fyzika pevných látek</vt:lpstr>
      <vt:lpstr>Fyzika pevných látek</vt:lpstr>
      <vt:lpstr>Fyzika pevných látek</vt:lpstr>
      <vt:lpstr>Amorfní křemík</vt:lpstr>
      <vt:lpstr>Amorfní křemík</vt:lpstr>
      <vt:lpstr>Simulace</vt:lpstr>
      <vt:lpstr>Simulace</vt:lpstr>
      <vt:lpstr>Závěr</vt:lpstr>
      <vt:lpstr>Snímek 13</vt:lpstr>
    </vt:vector>
  </TitlesOfParts>
  <Company>HP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KMA/MM Matematické modelování</dc:title>
  <dc:creator>Tomas</dc:creator>
  <cp:lastModifiedBy>Tomas </cp:lastModifiedBy>
  <cp:revision>28</cp:revision>
  <dcterms:created xsi:type="dcterms:W3CDTF">2014-01-31T14:14:06Z</dcterms:created>
  <dcterms:modified xsi:type="dcterms:W3CDTF">2014-02-03T14:08:44Z</dcterms:modified>
</cp:coreProperties>
</file>