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63" r:id="rId2"/>
    <p:sldId id="396" r:id="rId3"/>
    <p:sldId id="308" r:id="rId4"/>
    <p:sldId id="349" r:id="rId5"/>
    <p:sldId id="350" r:id="rId6"/>
    <p:sldId id="351" r:id="rId7"/>
    <p:sldId id="353" r:id="rId8"/>
    <p:sldId id="288" r:id="rId9"/>
    <p:sldId id="355" r:id="rId10"/>
    <p:sldId id="394" r:id="rId11"/>
    <p:sldId id="395" r:id="rId12"/>
    <p:sldId id="364" r:id="rId13"/>
    <p:sldId id="365" r:id="rId14"/>
    <p:sldId id="366" r:id="rId15"/>
    <p:sldId id="367" r:id="rId16"/>
    <p:sldId id="368" r:id="rId17"/>
    <p:sldId id="371" r:id="rId18"/>
    <p:sldId id="372" r:id="rId19"/>
    <p:sldId id="389" r:id="rId20"/>
    <p:sldId id="376" r:id="rId21"/>
    <p:sldId id="377" r:id="rId22"/>
    <p:sldId id="378" r:id="rId23"/>
    <p:sldId id="379" r:id="rId24"/>
    <p:sldId id="380" r:id="rId25"/>
    <p:sldId id="381" r:id="rId26"/>
    <p:sldId id="382" r:id="rId27"/>
    <p:sldId id="383" r:id="rId28"/>
    <p:sldId id="384" r:id="rId29"/>
    <p:sldId id="385" r:id="rId30"/>
    <p:sldId id="386" r:id="rId31"/>
    <p:sldId id="387" r:id="rId32"/>
    <p:sldId id="388" r:id="rId33"/>
    <p:sldId id="390" r:id="rId34"/>
    <p:sldId id="391" r:id="rId35"/>
    <p:sldId id="392" r:id="rId36"/>
    <p:sldId id="393" r:id="rId3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88158" autoAdjust="0"/>
  </p:normalViewPr>
  <p:slideViewPr>
    <p:cSldViewPr snapToGrid="0">
      <p:cViewPr>
        <p:scale>
          <a:sx n="66" d="100"/>
          <a:sy n="66" d="100"/>
        </p:scale>
        <p:origin x="-2938" y="-12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13.wmf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2.wmf"/><Relationship Id="rId1" Type="http://schemas.openxmlformats.org/officeDocument/2006/relationships/image" Target="../media/image33.wmf"/><Relationship Id="rId6" Type="http://schemas.openxmlformats.org/officeDocument/2006/relationships/image" Target="../media/image37.wmf"/><Relationship Id="rId5" Type="http://schemas.openxmlformats.org/officeDocument/2006/relationships/image" Target="../media/image36.wmf"/><Relationship Id="rId4" Type="http://schemas.openxmlformats.org/officeDocument/2006/relationships/image" Target="../media/image35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Relationship Id="rId5" Type="http://schemas.openxmlformats.org/officeDocument/2006/relationships/image" Target="../media/image53.wmf"/><Relationship Id="rId4" Type="http://schemas.openxmlformats.org/officeDocument/2006/relationships/image" Target="../media/image52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58.wmf"/><Relationship Id="rId1" Type="http://schemas.openxmlformats.org/officeDocument/2006/relationships/image" Target="../media/image5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2C3009-DE75-428F-A923-5D42C809D145}" type="datetimeFigureOut">
              <a:rPr lang="cs-CZ" smtClean="0"/>
              <a:t>05.04.2018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1AABF8-F63E-484C-AE9C-497774B1AA2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Bublina</a:t>
            </a:r>
            <a:r>
              <a:rPr lang="en-US" dirty="0" smtClean="0"/>
              <a:t> – </a:t>
            </a:r>
            <a:r>
              <a:rPr lang="en-US" dirty="0" err="1" smtClean="0"/>
              <a:t>vzorkovani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integrace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posunou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ke</a:t>
            </a:r>
            <a:r>
              <a:rPr lang="en-US" baseline="0" dirty="0" smtClean="0"/>
              <a:t> 180 (a </a:t>
            </a:r>
            <a:r>
              <a:rPr lang="en-US" baseline="0" dirty="0" err="1" smtClean="0"/>
              <a:t>tim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zkazi</a:t>
            </a:r>
            <a:r>
              <a:rPr lang="en-US" baseline="0" dirty="0" smtClean="0"/>
              <a:t> fib) drive, </a:t>
            </a:r>
            <a:r>
              <a:rPr lang="en-US" baseline="0" dirty="0" err="1" smtClean="0"/>
              <a:t>nez</a:t>
            </a:r>
            <a:r>
              <a:rPr lang="en-US" baseline="0" dirty="0" smtClean="0"/>
              <a:t> to </a:t>
            </a:r>
            <a:r>
              <a:rPr lang="en-US" baseline="0" dirty="0" err="1" smtClean="0"/>
              <a:t>stihne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Fwi</a:t>
            </a:r>
            <a:r>
              <a:rPr lang="en-US" baseline="0" dirty="0" smtClean="0"/>
              <a:t>, proto </a:t>
            </a:r>
            <a:r>
              <a:rPr lang="en-US" baseline="0" dirty="0" err="1" smtClean="0"/>
              <a:t>muzeme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zanedbat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dynamiku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Fwi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1AABF8-F63E-484C-AE9C-497774B1AA24}" type="slidenum">
              <a:rPr lang="cs-CZ" smtClean="0"/>
              <a:t>22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f</a:t>
            </a:r>
            <a:r>
              <a:rPr lang="en-US" b="1" dirty="0" err="1" smtClean="0"/>
              <a:t>Budici</a:t>
            </a:r>
            <a:r>
              <a:rPr lang="en-US" b="1" dirty="0" smtClean="0"/>
              <a:t> </a:t>
            </a:r>
            <a:r>
              <a:rPr lang="en-US" b="0" dirty="0" smtClean="0"/>
              <a:t>je </a:t>
            </a:r>
            <a:r>
              <a:rPr lang="en-US" b="0" dirty="0" err="1" smtClean="0"/>
              <a:t>ta</a:t>
            </a:r>
            <a:r>
              <a:rPr lang="en-US" b="0" dirty="0" smtClean="0"/>
              <a:t> f co je </a:t>
            </a:r>
            <a:r>
              <a:rPr lang="en-US" b="0" dirty="0" err="1" smtClean="0"/>
              <a:t>na</a:t>
            </a:r>
            <a:r>
              <a:rPr lang="en-US" b="0" dirty="0" smtClean="0"/>
              <a:t> </a:t>
            </a:r>
            <a:r>
              <a:rPr lang="en-US" b="0" dirty="0" err="1" smtClean="0"/>
              <a:t>Fcharkach</a:t>
            </a:r>
            <a:endParaRPr lang="en-US" b="0" dirty="0" smtClean="0"/>
          </a:p>
          <a:p>
            <a:r>
              <a:rPr lang="en-US" b="0" dirty="0" smtClean="0"/>
              <a:t>Pro male </a:t>
            </a:r>
            <a:r>
              <a:rPr lang="en-US" b="0" dirty="0" err="1" smtClean="0"/>
              <a:t>fb</a:t>
            </a:r>
            <a:r>
              <a:rPr lang="en-US" b="0" dirty="0" smtClean="0"/>
              <a:t> </a:t>
            </a:r>
            <a:r>
              <a:rPr lang="en-US" b="0" dirty="0" err="1" smtClean="0"/>
              <a:t>stiha</a:t>
            </a:r>
            <a:r>
              <a:rPr lang="en-US" b="0" dirty="0" smtClean="0"/>
              <a:t> motor </a:t>
            </a:r>
            <a:r>
              <a:rPr lang="en-US" b="0" dirty="0" err="1" smtClean="0"/>
              <a:t>reagovat</a:t>
            </a:r>
            <a:r>
              <a:rPr lang="en-US" b="0" dirty="0" smtClean="0"/>
              <a:t>, </a:t>
            </a:r>
            <a:r>
              <a:rPr lang="en-US" b="0" dirty="0" err="1" smtClean="0"/>
              <a:t>odbuzuje</a:t>
            </a:r>
            <a:r>
              <a:rPr lang="en-US" b="0" dirty="0" smtClean="0"/>
              <a:t> se</a:t>
            </a:r>
            <a:r>
              <a:rPr lang="en-US" b="0" baseline="0" dirty="0" smtClean="0"/>
              <a:t> </a:t>
            </a:r>
            <a:r>
              <a:rPr lang="en-US" b="0" baseline="0" dirty="0" err="1" smtClean="0"/>
              <a:t>cca</a:t>
            </a:r>
            <a:r>
              <a:rPr lang="en-US" b="0" baseline="0" dirty="0" smtClean="0"/>
              <a:t> </a:t>
            </a:r>
            <a:r>
              <a:rPr lang="en-US" b="0" baseline="0" dirty="0" err="1" smtClean="0"/>
              <a:t>od</a:t>
            </a:r>
            <a:r>
              <a:rPr lang="en-US" b="0" baseline="0" dirty="0" smtClean="0"/>
              <a:t> 5 Hz, proto hyperbola pro male </a:t>
            </a:r>
            <a:r>
              <a:rPr lang="en-US" b="0" baseline="0" dirty="0" err="1" smtClean="0"/>
              <a:t>fb</a:t>
            </a:r>
            <a:r>
              <a:rPr lang="en-US" b="0" baseline="0" dirty="0" smtClean="0"/>
              <a:t> a </a:t>
            </a:r>
            <a:r>
              <a:rPr lang="en-US" b="0" baseline="0" dirty="0" err="1" smtClean="0"/>
              <a:t>vetsi</a:t>
            </a:r>
            <a:r>
              <a:rPr lang="en-US" b="0" baseline="0" dirty="0" smtClean="0"/>
              <a:t> </a:t>
            </a:r>
            <a:r>
              <a:rPr lang="en-US" b="0" baseline="0" dirty="0" err="1" smtClean="0"/>
              <a:t>fs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1AABF8-F63E-484C-AE9C-497774B1AA24}" type="slidenum">
              <a:rPr lang="cs-CZ" smtClean="0"/>
              <a:t>33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Hledame</a:t>
            </a:r>
            <a:r>
              <a:rPr lang="en-US" dirty="0" smtClean="0"/>
              <a:t> </a:t>
            </a:r>
            <a:r>
              <a:rPr lang="en-US" dirty="0" err="1" smtClean="0"/>
              <a:t>kde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posouva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fazi</a:t>
            </a:r>
            <a:r>
              <a:rPr lang="en-US" baseline="0" dirty="0" smtClean="0"/>
              <a:t> o 30 </a:t>
            </a:r>
            <a:r>
              <a:rPr lang="en-US" baseline="0" dirty="0" err="1" smtClean="0"/>
              <a:t>stupnu</a:t>
            </a:r>
            <a:r>
              <a:rPr lang="en-US" baseline="0" dirty="0" smtClean="0"/>
              <a:t> (s </a:t>
            </a:r>
            <a:r>
              <a:rPr lang="en-US" baseline="0" dirty="0" err="1" smtClean="0"/>
              <a:t>integraci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od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pohybove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rovnice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zbyde</a:t>
            </a:r>
            <a:r>
              <a:rPr lang="en-US" baseline="0" dirty="0" smtClean="0"/>
              <a:t> 60 fib), pro </a:t>
            </a:r>
            <a:r>
              <a:rPr lang="en-US" baseline="0" dirty="0" err="1" smtClean="0"/>
              <a:t>zjednoduseni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rez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jedne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fb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aby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nemusel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byt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adaptivni</a:t>
            </a:r>
            <a:r>
              <a:rPr lang="en-US" baseline="0" dirty="0" smtClean="0"/>
              <a:t> regulator</a:t>
            </a:r>
          </a:p>
          <a:p>
            <a:r>
              <a:rPr lang="en-US" baseline="0" dirty="0" err="1" smtClean="0"/>
              <a:t>Meni</a:t>
            </a:r>
            <a:r>
              <a:rPr lang="en-US" baseline="0" dirty="0" smtClean="0"/>
              <a:t> se </a:t>
            </a:r>
            <a:r>
              <a:rPr lang="en-US" baseline="0" dirty="0" err="1" smtClean="0"/>
              <a:t>zesileni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pri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odbuzovani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na</a:t>
            </a:r>
            <a:r>
              <a:rPr lang="en-US" baseline="0" dirty="0" smtClean="0"/>
              <a:t> to </a:t>
            </a:r>
            <a:r>
              <a:rPr lang="en-US" baseline="0" dirty="0" err="1" smtClean="0"/>
              <a:t>adaptivni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reg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celkem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slozite</a:t>
            </a:r>
            <a:r>
              <a:rPr lang="en-US" baseline="0" dirty="0" smtClean="0"/>
              <a:t>, proto to </a:t>
            </a:r>
            <a:r>
              <a:rPr lang="en-US" baseline="0" dirty="0" err="1" smtClean="0"/>
              <a:t>tu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neni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1AABF8-F63E-484C-AE9C-497774B1AA24}" type="slidenum">
              <a:rPr lang="cs-CZ" smtClean="0"/>
              <a:t>35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1AABF8-F63E-484C-AE9C-497774B1AA24}" type="slidenum">
              <a:rPr lang="cs-CZ" smtClean="0"/>
              <a:t>36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C69C80-BECE-41A6-A476-85F030468F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B18AE2-07C9-44FE-9AE2-0826271A2C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9BEA1D-1E68-49A0-B0CD-41DE5A320C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0C910-D7C8-40D1-A8EA-005E112A47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C7E40B-8909-4FBA-B817-D122EB9293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BB635-7067-4741-9002-C8FD66E9CD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587706-F297-41EF-9714-86CF979AEA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68D2BC-F3E6-44A4-A986-367F948E76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2B677A-C396-4B22-88C5-4FD2688B7E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B0ED31-D3F4-464D-ADE0-E327103F9B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C33689-B477-4CAF-BFC6-615A65F831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DABC79-0CB9-4B3E-96A1-F4D24FC3D1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D33DE57-AD5D-4645-8EBD-C623F45BB7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5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image" Target="../media/image16.png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1.bin"/><Relationship Id="rId11" Type="http://schemas.openxmlformats.org/officeDocument/2006/relationships/oleObject" Target="../embeddings/oleObject16.bin"/><Relationship Id="rId5" Type="http://schemas.openxmlformats.org/officeDocument/2006/relationships/oleObject" Target="../embeddings/oleObject10.bin"/><Relationship Id="rId10" Type="http://schemas.openxmlformats.org/officeDocument/2006/relationships/oleObject" Target="../embeddings/oleObject15.bin"/><Relationship Id="rId4" Type="http://schemas.openxmlformats.org/officeDocument/2006/relationships/image" Target="../media/image4.png"/><Relationship Id="rId9" Type="http://schemas.openxmlformats.org/officeDocument/2006/relationships/oleObject" Target="../embeddings/oleObject14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19.bin"/><Relationship Id="rId4" Type="http://schemas.openxmlformats.org/officeDocument/2006/relationships/oleObject" Target="../embeddings/oleObject18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3" Type="http://schemas.openxmlformats.org/officeDocument/2006/relationships/image" Target="../media/image25.png"/><Relationship Id="rId7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1.bin"/><Relationship Id="rId5" Type="http://schemas.openxmlformats.org/officeDocument/2006/relationships/oleObject" Target="../embeddings/oleObject20.bin"/><Relationship Id="rId4" Type="http://schemas.openxmlformats.org/officeDocument/2006/relationships/image" Target="../media/image16.png"/><Relationship Id="rId9" Type="http://schemas.openxmlformats.org/officeDocument/2006/relationships/oleObject" Target="../embeddings/oleObject24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27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29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3" Type="http://schemas.openxmlformats.org/officeDocument/2006/relationships/oleObject" Target="../embeddings/oleObject30.bin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33.bin"/><Relationship Id="rId5" Type="http://schemas.openxmlformats.org/officeDocument/2006/relationships/oleObject" Target="../embeddings/oleObject32.bin"/><Relationship Id="rId4" Type="http://schemas.openxmlformats.org/officeDocument/2006/relationships/oleObject" Target="../embeddings/oleObject31.bin"/><Relationship Id="rId9" Type="http://schemas.openxmlformats.org/officeDocument/2006/relationships/oleObject" Target="../embeddings/oleObject36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39.bin"/><Relationship Id="rId5" Type="http://schemas.openxmlformats.org/officeDocument/2006/relationships/oleObject" Target="../embeddings/oleObject38.bin"/><Relationship Id="rId4" Type="http://schemas.openxmlformats.org/officeDocument/2006/relationships/oleObject" Target="../embeddings/oleObject37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5" Type="http://schemas.openxmlformats.org/officeDocument/2006/relationships/oleObject" Target="../embeddings/oleObject42.bin"/><Relationship Id="rId4" Type="http://schemas.openxmlformats.org/officeDocument/2006/relationships/oleObject" Target="../embeddings/oleObject41.bin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7" Type="http://schemas.openxmlformats.org/officeDocument/2006/relationships/oleObject" Target="../embeddings/oleObject4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46.bin"/><Relationship Id="rId5" Type="http://schemas.openxmlformats.org/officeDocument/2006/relationships/oleObject" Target="../embeddings/oleObject45.bin"/><Relationship Id="rId4" Type="http://schemas.openxmlformats.org/officeDocument/2006/relationships/oleObject" Target="../embeddings/oleObject44.bin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4" Type="http://schemas.openxmlformats.org/officeDocument/2006/relationships/oleObject" Target="../embeddings/oleObject49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836613"/>
            <a:ext cx="7700962" cy="2520950"/>
          </a:xfrm>
        </p:spPr>
        <p:txBody>
          <a:bodyPr/>
          <a:lstStyle/>
          <a:p>
            <a:pPr eaLnBrk="1" hangingPunct="1"/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cs-CZ" b="1" dirty="0" smtClean="0"/>
              <a:t>KEV/RT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cs-CZ" b="1" dirty="0" smtClean="0"/>
              <a:t>7</a:t>
            </a:r>
            <a:r>
              <a:rPr lang="en-US" b="1" dirty="0" smtClean="0"/>
              <a:t>. p</a:t>
            </a:r>
            <a:r>
              <a:rPr lang="cs-CZ" b="1" dirty="0" err="1" smtClean="0"/>
              <a:t>řednáška</a:t>
            </a:r>
            <a:endParaRPr lang="cs-CZ" b="1" dirty="0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916238" y="3716338"/>
            <a:ext cx="3313112" cy="2520950"/>
          </a:xfrm>
        </p:spPr>
        <p:txBody>
          <a:bodyPr/>
          <a:lstStyle/>
          <a:p>
            <a:pPr algn="l" eaLnBrk="1" hangingPunct="1"/>
            <a:endParaRPr lang="cs-CZ" sz="1800" b="1" smtClean="0"/>
          </a:p>
          <a:p>
            <a:pPr algn="l" eaLnBrk="1" hangingPunct="1"/>
            <a:endParaRPr lang="cs-CZ" sz="1800" b="1" smtClean="0"/>
          </a:p>
          <a:p>
            <a:pPr algn="l" eaLnBrk="1" hangingPunct="1"/>
            <a:r>
              <a:rPr lang="cs-CZ" sz="1800" b="1" smtClean="0"/>
              <a:t>Martin Janda</a:t>
            </a:r>
          </a:p>
          <a:p>
            <a:pPr algn="l" eaLnBrk="1" hangingPunct="1"/>
            <a:r>
              <a:rPr lang="cs-CZ" sz="1800" b="1" smtClean="0"/>
              <a:t>mapa</a:t>
            </a:r>
            <a:r>
              <a:rPr lang="en-US" sz="1800" b="1" smtClean="0"/>
              <a:t>@kev.zcu.cz</a:t>
            </a:r>
            <a:endParaRPr lang="cs-CZ" sz="1800" smtClean="0"/>
          </a:p>
          <a:p>
            <a:pPr algn="l" eaLnBrk="1" hangingPunct="1"/>
            <a:r>
              <a:rPr lang="cs-CZ" sz="1800" smtClean="0"/>
              <a:t>EK 205</a:t>
            </a:r>
          </a:p>
          <a:p>
            <a:pPr algn="l" eaLnBrk="1" hangingPunct="1"/>
            <a:r>
              <a:rPr lang="en-US" sz="1800" smtClean="0"/>
              <a:t>377 63 </a:t>
            </a:r>
            <a:r>
              <a:rPr lang="en-US" sz="1800" b="1" smtClean="0"/>
              <a:t>4435</a:t>
            </a:r>
            <a:endParaRPr lang="cs-CZ" sz="1800" b="1" smtClean="0"/>
          </a:p>
          <a:p>
            <a:pPr algn="l" eaLnBrk="1" hangingPunct="1"/>
            <a:endParaRPr lang="cs-CZ" sz="1800" smtClean="0"/>
          </a:p>
          <a:p>
            <a:pPr algn="l" eaLnBrk="1" hangingPunct="1"/>
            <a:endParaRPr lang="cs-CZ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10902" y="408008"/>
            <a:ext cx="8229600" cy="5969643"/>
          </a:xfrm>
        </p:spPr>
        <p:txBody>
          <a:bodyPr/>
          <a:lstStyle/>
          <a:p>
            <a:r>
              <a:rPr lang="en-US" sz="2000" dirty="0" smtClean="0"/>
              <a:t>P</a:t>
            </a:r>
            <a:r>
              <a:rPr lang="cs-CZ" sz="2000" dirty="0" smtClean="0"/>
              <a:t>ř</a:t>
            </a:r>
            <a:r>
              <a:rPr lang="en-US" sz="2000" dirty="0" err="1" smtClean="0"/>
              <a:t>edn</a:t>
            </a:r>
            <a:r>
              <a:rPr lang="cs-CZ" sz="2000" dirty="0" err="1" smtClean="0"/>
              <a:t>áška</a:t>
            </a:r>
            <a:r>
              <a:rPr lang="cs-CZ" sz="2000" dirty="0" smtClean="0"/>
              <a:t> </a:t>
            </a:r>
            <a:r>
              <a:rPr lang="cs-CZ" sz="2000" dirty="0" err="1" smtClean="0"/>
              <a:t>doc</a:t>
            </a:r>
            <a:r>
              <a:rPr lang="cs-CZ" sz="2000" dirty="0" smtClean="0"/>
              <a:t> </a:t>
            </a:r>
            <a:r>
              <a:rPr lang="cs-CZ" sz="2000" dirty="0" err="1" smtClean="0"/>
              <a:t>Šmídl</a:t>
            </a:r>
            <a:r>
              <a:rPr lang="cs-CZ" sz="2000" dirty="0" smtClean="0"/>
              <a:t> 26.4. (MPC, LQ)? </a:t>
            </a:r>
            <a:r>
              <a:rPr lang="cs-CZ" sz="2000" dirty="0" smtClean="0"/>
              <a:t>(10-20 lidi)</a:t>
            </a:r>
            <a:endParaRPr lang="cs-CZ" sz="2000" dirty="0" smtClean="0"/>
          </a:p>
          <a:p>
            <a:r>
              <a:rPr lang="cs-CZ" sz="2000" dirty="0" err="1" smtClean="0"/>
              <a:t>Zp</a:t>
            </a:r>
            <a:r>
              <a:rPr lang="cs-CZ" sz="2000" dirty="0" smtClean="0"/>
              <a:t> – 2x termín (10., 17.5.), n</a:t>
            </a:r>
            <a:r>
              <a:rPr lang="cs-CZ" sz="2000" strike="sngStrike" dirty="0" smtClean="0"/>
              <a:t>ebo termín 10. a konzultace 17. ?</a:t>
            </a:r>
          </a:p>
          <a:p>
            <a:endParaRPr lang="en-US" sz="2000" dirty="0" smtClean="0"/>
          </a:p>
          <a:p>
            <a:r>
              <a:rPr lang="cs-CZ" sz="2000" dirty="0" smtClean="0"/>
              <a:t>Kuchařka PI (přetvořte a pošlete, uděláme almanach)</a:t>
            </a:r>
          </a:p>
          <a:p>
            <a:pPr>
              <a:buNone/>
            </a:pPr>
            <a:r>
              <a:rPr lang="cs-CZ" sz="2000" dirty="0" smtClean="0"/>
              <a:t>-moc silný regulátor → kmitá</a:t>
            </a:r>
          </a:p>
          <a:p>
            <a:pPr>
              <a:buNone/>
            </a:pPr>
            <a:r>
              <a:rPr lang="cs-CZ" sz="2000" dirty="0" smtClean="0"/>
              <a:t>-moc </a:t>
            </a:r>
            <a:r>
              <a:rPr lang="cs-CZ" sz="2000" dirty="0" smtClean="0"/>
              <a:t>slabý </a:t>
            </a:r>
            <a:r>
              <a:rPr lang="cs-CZ" sz="2000" dirty="0" smtClean="0"/>
              <a:t>regulátor → </a:t>
            </a:r>
            <a:r>
              <a:rPr lang="cs-CZ" sz="2000" dirty="0" smtClean="0"/>
              <a:t>pomalé</a:t>
            </a:r>
          </a:p>
          <a:p>
            <a:pPr>
              <a:buNone/>
            </a:pPr>
            <a:r>
              <a:rPr lang="cs-CZ" sz="2000" dirty="0" smtClean="0"/>
              <a:t>→ </a:t>
            </a:r>
            <a:r>
              <a:rPr lang="cs-CZ" sz="2000" dirty="0" smtClean="0"/>
              <a:t>hledáme kompromis pomocí hodnotícího kritéria</a:t>
            </a:r>
          </a:p>
          <a:p>
            <a:pPr>
              <a:buNone/>
            </a:pPr>
            <a:r>
              <a:rPr lang="cs-CZ" sz="2000" dirty="0" smtClean="0"/>
              <a:t>-my hodnotíme od oka „aby ještě moc nekmitalo“ pomocí </a:t>
            </a:r>
            <a:r>
              <a:rPr lang="cs-CZ" sz="2000" dirty="0" err="1" smtClean="0"/>
              <a:t>fi</a:t>
            </a:r>
            <a:r>
              <a:rPr lang="cs-CZ" sz="2000" dirty="0" smtClean="0"/>
              <a:t>_B</a:t>
            </a:r>
          </a:p>
          <a:p>
            <a:pPr>
              <a:buNone/>
            </a:pPr>
            <a:r>
              <a:rPr lang="cs-CZ" sz="2000" dirty="0" smtClean="0"/>
              <a:t>-</a:t>
            </a:r>
            <a:r>
              <a:rPr lang="cs-CZ" sz="2000" dirty="0" err="1" smtClean="0"/>
              <a:t>fi</a:t>
            </a:r>
            <a:r>
              <a:rPr lang="cs-CZ" sz="2000" dirty="0" smtClean="0"/>
              <a:t>_B = kolik stupňů zbývá do 180 při jedničkovém zesílení (</a:t>
            </a:r>
            <a:r>
              <a:rPr lang="cs-CZ" sz="2000" dirty="0" err="1" smtClean="0"/>
              <a:t>charka</a:t>
            </a:r>
            <a:r>
              <a:rPr lang="cs-CZ" sz="2000" dirty="0" smtClean="0"/>
              <a:t> </a:t>
            </a:r>
            <a:r>
              <a:rPr lang="cs-CZ" sz="2000" dirty="0" err="1" smtClean="0"/>
              <a:t>Fo</a:t>
            </a:r>
            <a:r>
              <a:rPr lang="cs-CZ" sz="2000" dirty="0" smtClean="0"/>
              <a:t>, ale stabilita </a:t>
            </a:r>
            <a:r>
              <a:rPr lang="cs-CZ" sz="2000" dirty="0" err="1" smtClean="0"/>
              <a:t>Fw</a:t>
            </a:r>
            <a:r>
              <a:rPr lang="cs-CZ" sz="2000" dirty="0" smtClean="0"/>
              <a:t>)</a:t>
            </a:r>
          </a:p>
          <a:p>
            <a:pPr>
              <a:buNone/>
            </a:pPr>
            <a:r>
              <a:rPr lang="cs-CZ" sz="2000" dirty="0" smtClean="0"/>
              <a:t>→ </a:t>
            </a:r>
            <a:r>
              <a:rPr lang="cs-CZ" sz="2000" dirty="0" smtClean="0"/>
              <a:t>nakreslit </a:t>
            </a:r>
            <a:r>
              <a:rPr lang="cs-CZ" sz="2000" dirty="0" err="1" smtClean="0"/>
              <a:t>Fo</a:t>
            </a:r>
            <a:r>
              <a:rPr lang="cs-CZ" sz="2000" dirty="0" smtClean="0"/>
              <a:t> bez regulátoru (sečíst </a:t>
            </a:r>
            <a:r>
              <a:rPr lang="cs-CZ" sz="2000" dirty="0" err="1" smtClean="0"/>
              <a:t>charky</a:t>
            </a:r>
            <a:r>
              <a:rPr lang="cs-CZ" sz="2000" dirty="0" smtClean="0"/>
              <a:t> všeho), přidáním regulátoru ji upravit na požadovaný tvar:</a:t>
            </a:r>
          </a:p>
          <a:p>
            <a:pPr>
              <a:buNone/>
            </a:pPr>
            <a:r>
              <a:rPr lang="cs-CZ" sz="2000" dirty="0" smtClean="0"/>
              <a:t>	</a:t>
            </a:r>
            <a:r>
              <a:rPr lang="cs-CZ" sz="2000" dirty="0" smtClean="0"/>
              <a:t>	*pomocí </a:t>
            </a:r>
            <a:r>
              <a:rPr lang="cs-CZ" sz="2000" dirty="0" err="1" smtClean="0"/>
              <a:t>kr</a:t>
            </a:r>
            <a:r>
              <a:rPr lang="cs-CZ" sz="2000" dirty="0" smtClean="0"/>
              <a:t> ji posunout nahoru/dolů tak, abychom měli 	požadovanou </a:t>
            </a:r>
            <a:r>
              <a:rPr lang="cs-CZ" sz="2000" dirty="0" err="1" smtClean="0"/>
              <a:t>fi</a:t>
            </a:r>
            <a:r>
              <a:rPr lang="cs-CZ" sz="2000" dirty="0" smtClean="0"/>
              <a:t>_B</a:t>
            </a:r>
          </a:p>
          <a:p>
            <a:pPr>
              <a:buNone/>
            </a:pPr>
            <a:r>
              <a:rPr lang="cs-CZ" sz="2000" dirty="0" smtClean="0"/>
              <a:t>		*pomocí </a:t>
            </a:r>
            <a:r>
              <a:rPr lang="cs-CZ" sz="2000" dirty="0" err="1" smtClean="0"/>
              <a:t>Tr</a:t>
            </a:r>
            <a:r>
              <a:rPr lang="cs-CZ" sz="2000" dirty="0" smtClean="0"/>
              <a:t> jí </a:t>
            </a:r>
            <a:r>
              <a:rPr lang="cs-CZ" sz="2000" dirty="0" err="1" smtClean="0"/>
              <a:t>zvěšit</a:t>
            </a:r>
            <a:r>
              <a:rPr lang="cs-CZ" sz="2000" dirty="0" smtClean="0"/>
              <a:t> zesílení na malých f (přesnost) a nepokazit 	si </a:t>
            </a:r>
            <a:r>
              <a:rPr lang="cs-CZ" sz="2000" dirty="0" err="1" smtClean="0"/>
              <a:t>fi</a:t>
            </a:r>
            <a:r>
              <a:rPr lang="cs-CZ" sz="2000" dirty="0" smtClean="0"/>
              <a:t>_B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>
          <a:xfrm>
            <a:off x="482600" y="173038"/>
            <a:ext cx="8229600" cy="1138237"/>
          </a:xfrm>
          <a:noFill/>
        </p:spPr>
        <p:txBody>
          <a:bodyPr/>
          <a:lstStyle/>
          <a:p>
            <a:pPr eaLnBrk="1" hangingPunct="1"/>
            <a:r>
              <a:rPr lang="en-US" sz="2400" b="1" smtClean="0"/>
              <a:t>Diskr</a:t>
            </a:r>
            <a:r>
              <a:rPr lang="cs-CZ" sz="2400" b="1" smtClean="0"/>
              <a:t>étní (číslicová) regulace - základní, nejjednodušší, sice téměř úplně, avšak ne zcela naprosto neseriozní náhled</a:t>
            </a:r>
            <a:endParaRPr lang="cs-CZ" sz="1600" b="1" smtClean="0"/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279400" y="1228725"/>
            <a:ext cx="8601075" cy="130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buFont typeface="Arial" pitchFamily="34" charset="0"/>
              <a:buChar char="•"/>
              <a:defRPr/>
            </a:pPr>
            <a:r>
              <a:rPr lang="cs-CZ" sz="22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v současnosti jsou již prakticky všechny regulátory realizovány v </a:t>
            </a:r>
            <a:r>
              <a:rPr lang="el-GR" sz="22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μ</a:t>
            </a:r>
            <a:r>
              <a:rPr lang="cs-CZ" sz="22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počítači </a:t>
            </a:r>
            <a:r>
              <a:rPr lang="en-US" sz="22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(</a:t>
            </a:r>
            <a:r>
              <a:rPr lang="cs-CZ" sz="22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např. </a:t>
            </a:r>
            <a:r>
              <a:rPr lang="en-US" sz="2200" kern="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splachovadlo</a:t>
            </a:r>
            <a:r>
              <a:rPr lang="en-US" sz="22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, t</a:t>
            </a:r>
            <a:r>
              <a:rPr lang="cs-CZ" sz="2200" kern="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ělesná</a:t>
            </a:r>
            <a:r>
              <a:rPr lang="cs-CZ" sz="22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teplota…)</a:t>
            </a:r>
            <a:endParaRPr lang="cs-CZ" sz="2200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031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3388" y="3846513"/>
            <a:ext cx="833755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26" name="Object 9"/>
          <p:cNvGraphicFramePr>
            <a:graphicFrameLocks noChangeAspect="1"/>
          </p:cNvGraphicFramePr>
          <p:nvPr/>
        </p:nvGraphicFramePr>
        <p:xfrm>
          <a:off x="4400550" y="5399088"/>
          <a:ext cx="1133475" cy="569912"/>
        </p:xfrm>
        <a:graphic>
          <a:graphicData uri="http://schemas.openxmlformats.org/presentationml/2006/ole">
            <p:oleObj spid="_x0000_s1026" name="Rovnice" r:id="rId4" imgW="355320" imgH="177480" progId="Equation.3">
              <p:embed/>
            </p:oleObj>
          </a:graphicData>
        </a:graphic>
      </p:graphicFrame>
      <p:graphicFrame>
        <p:nvGraphicFramePr>
          <p:cNvPr id="1027" name="Object 10"/>
          <p:cNvGraphicFramePr>
            <a:graphicFrameLocks noChangeAspect="1"/>
          </p:cNvGraphicFramePr>
          <p:nvPr/>
        </p:nvGraphicFramePr>
        <p:xfrm>
          <a:off x="954088" y="3538538"/>
          <a:ext cx="2736850" cy="611187"/>
        </p:xfrm>
        <a:graphic>
          <a:graphicData uri="http://schemas.openxmlformats.org/presentationml/2006/ole">
            <p:oleObj spid="_x0000_s1027" name="Rovnice" r:id="rId5" imgW="609480" imgH="190440" progId="Equation.3">
              <p:embed/>
            </p:oleObj>
          </a:graphicData>
        </a:graphic>
      </p:graphicFrame>
      <p:graphicFrame>
        <p:nvGraphicFramePr>
          <p:cNvPr id="1028" name="Object 11"/>
          <p:cNvGraphicFramePr>
            <a:graphicFrameLocks noChangeAspect="1"/>
          </p:cNvGraphicFramePr>
          <p:nvPr/>
        </p:nvGraphicFramePr>
        <p:xfrm>
          <a:off x="2306638" y="4462463"/>
          <a:ext cx="485775" cy="488950"/>
        </p:xfrm>
        <a:graphic>
          <a:graphicData uri="http://schemas.openxmlformats.org/presentationml/2006/ole">
            <p:oleObj spid="_x0000_s1028" name="Rovnice" r:id="rId6" imgW="152280" imgH="152280" progId="Equation.3">
              <p:embed/>
            </p:oleObj>
          </a:graphicData>
        </a:graphic>
      </p:graphicFrame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203200" y="4286250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000" dirty="0">
                <a:latin typeface="+mj-lt"/>
              </a:rPr>
              <a:t>w</a:t>
            </a:r>
            <a:endParaRPr lang="cs-CZ" sz="2000" baseline="-25000" dirty="0">
              <a:latin typeface="+mj-lt"/>
            </a:endParaRP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8369300" y="4175125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000" dirty="0">
                <a:latin typeface="+mj-lt"/>
              </a:rPr>
              <a:t>y</a:t>
            </a:r>
            <a:endParaRPr lang="cs-CZ" sz="2000" baseline="-25000" dirty="0">
              <a:latin typeface="+mj-lt"/>
            </a:endParaRPr>
          </a:p>
        </p:txBody>
      </p:sp>
      <p:sp>
        <p:nvSpPr>
          <p:cNvPr id="1034" name="Text Box 16"/>
          <p:cNvSpPr txBox="1">
            <a:spLocks noChangeArrowheads="1"/>
          </p:cNvSpPr>
          <p:nvPr/>
        </p:nvSpPr>
        <p:spPr bwMode="auto">
          <a:xfrm>
            <a:off x="3498850" y="3806825"/>
            <a:ext cx="4375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Regulovaná 	soustava</a:t>
            </a:r>
            <a:endParaRPr lang="cs-CZ" sz="2000" baseline="-25000"/>
          </a:p>
        </p:txBody>
      </p:sp>
      <p:sp>
        <p:nvSpPr>
          <p:cNvPr id="1035" name="Text Box 16"/>
          <p:cNvSpPr txBox="1">
            <a:spLocks noChangeArrowheads="1"/>
          </p:cNvSpPr>
          <p:nvPr/>
        </p:nvSpPr>
        <p:spPr bwMode="auto">
          <a:xfrm>
            <a:off x="4991100" y="3451225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z</a:t>
            </a:r>
            <a:endParaRPr lang="cs-CZ" sz="2000" baseline="-25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697037"/>
          </a:xfrm>
        </p:spPr>
        <p:txBody>
          <a:bodyPr/>
          <a:lstStyle/>
          <a:p>
            <a:pPr algn="l"/>
            <a:r>
              <a:rPr lang="cs-CZ" sz="2200" smtClean="0"/>
              <a:t>-seriozní řešení diskrétních regulačních obvodů používá z-transformaci</a:t>
            </a:r>
            <a:br>
              <a:rPr lang="cs-CZ" sz="2200" smtClean="0"/>
            </a:br>
            <a:r>
              <a:rPr lang="cs-CZ" sz="2200" smtClean="0"/>
              <a:t>-v KEV/RT jen přiohneme teorii pro lineární regulaci </a:t>
            </a:r>
            <a:br>
              <a:rPr lang="cs-CZ" sz="2200" smtClean="0"/>
            </a:br>
            <a:r>
              <a:rPr lang="cs-CZ" sz="2200" smtClean="0"/>
              <a:t>→potřebujeme získat lineární přenos </a:t>
            </a:r>
            <a:r>
              <a:rPr lang="el-GR" sz="2200" smtClean="0"/>
              <a:t>μ</a:t>
            </a:r>
            <a:r>
              <a:rPr lang="cs-CZ" sz="2200" smtClean="0"/>
              <a:t>počítače</a:t>
            </a:r>
          </a:p>
        </p:txBody>
      </p:sp>
      <p:sp>
        <p:nvSpPr>
          <p:cNvPr id="3072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74875"/>
            <a:ext cx="8229600" cy="3951288"/>
          </a:xfrm>
        </p:spPr>
        <p:txBody>
          <a:bodyPr/>
          <a:lstStyle/>
          <a:p>
            <a:pPr>
              <a:buFontTx/>
              <a:buNone/>
            </a:pPr>
            <a:r>
              <a:rPr lang="cs-CZ" sz="2200" b="1" smtClean="0"/>
              <a:t>princip fce diskrétního řízení</a:t>
            </a:r>
            <a:r>
              <a:rPr lang="cs-CZ" sz="2200" smtClean="0"/>
              <a:t>: časovač (nebo PWM atd.) pravidelně posílá přerušení (perioda Tvz), které spustí algoritmus regulace. Ten se skládá z:</a:t>
            </a:r>
          </a:p>
          <a:p>
            <a:r>
              <a:rPr lang="cs-CZ" sz="2200" smtClean="0"/>
              <a:t>A/D převod signálu z čidla (popř. požadavku)</a:t>
            </a:r>
          </a:p>
          <a:p>
            <a:r>
              <a:rPr lang="cs-CZ" sz="2200" smtClean="0"/>
              <a:t>výpočet </a:t>
            </a:r>
            <a:r>
              <a:rPr lang="el-GR" sz="2200" smtClean="0"/>
              <a:t>ε</a:t>
            </a:r>
            <a:endParaRPr lang="cs-CZ" sz="2200" smtClean="0"/>
          </a:p>
          <a:p>
            <a:r>
              <a:rPr lang="cs-CZ" sz="2200" smtClean="0"/>
              <a:t>vlastní algoritmus regulátoru (5 řádek)</a:t>
            </a:r>
          </a:p>
          <a:p>
            <a:r>
              <a:rPr lang="cs-CZ" sz="2200" smtClean="0"/>
              <a:t>odeslání výstupu</a:t>
            </a:r>
            <a:r>
              <a:rPr lang="en-US" sz="2200" smtClean="0"/>
              <a:t> - </a:t>
            </a:r>
            <a:r>
              <a:rPr lang="cs-CZ" sz="2200" smtClean="0"/>
              <a:t>zápis do registru PWM, CAN…</a:t>
            </a:r>
            <a:r>
              <a:rPr lang="en-US" sz="2200" smtClean="0"/>
              <a:t> (</a:t>
            </a:r>
            <a:r>
              <a:rPr lang="cs-CZ" sz="2200" smtClean="0"/>
              <a:t>D/A nemá smysl)</a:t>
            </a:r>
          </a:p>
          <a:p>
            <a:pPr>
              <a:buFontTx/>
              <a:buNone/>
            </a:pPr>
            <a:r>
              <a:rPr lang="cs-CZ" sz="2200" b="1" smtClean="0"/>
              <a:t>To vše musí být hotovo, než přijde další přerušení/vzorek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1200"/>
          </a:xfrm>
        </p:spPr>
        <p:txBody>
          <a:bodyPr/>
          <a:lstStyle/>
          <a:p>
            <a:r>
              <a:rPr lang="cs-CZ" sz="2200" b="1" smtClean="0"/>
              <a:t>Při převodu A/D vzniká zpoždění</a:t>
            </a:r>
          </a:p>
        </p:txBody>
      </p:sp>
      <p:sp>
        <p:nvSpPr>
          <p:cNvPr id="31747" name="Zástupný symbol pro obsah 2"/>
          <p:cNvSpPr>
            <a:spLocks noGrp="1"/>
          </p:cNvSpPr>
          <p:nvPr>
            <p:ph idx="1"/>
          </p:nvPr>
        </p:nvSpPr>
        <p:spPr>
          <a:xfrm>
            <a:off x="588963" y="4530725"/>
            <a:ext cx="8229600" cy="1422400"/>
          </a:xfrm>
        </p:spPr>
        <p:txBody>
          <a:bodyPr/>
          <a:lstStyle/>
          <a:p>
            <a:pPr>
              <a:buFontTx/>
              <a:buNone/>
            </a:pPr>
            <a:r>
              <a:rPr lang="cs-CZ" sz="2200" smtClean="0"/>
              <a:t>doba výpočtu algoritmu může být zanedbatelná proti Tvz, nebo počítač může stihnout výpočet těsně před daším vzorkem </a:t>
            </a:r>
          </a:p>
          <a:p>
            <a:pPr>
              <a:buFontTx/>
              <a:buNone/>
            </a:pPr>
            <a:r>
              <a:rPr lang="el-GR" sz="2200" b="1" smtClean="0">
                <a:solidFill>
                  <a:schemeClr val="tx2"/>
                </a:solidFill>
              </a:rPr>
              <a:t>Δ</a:t>
            </a:r>
            <a:r>
              <a:rPr lang="cs-CZ" sz="2200" b="1" smtClean="0">
                <a:solidFill>
                  <a:schemeClr val="tx2"/>
                </a:solidFill>
              </a:rPr>
              <a:t>T</a:t>
            </a:r>
            <a:r>
              <a:rPr lang="cs-CZ" sz="2200" b="1" baseline="-25000" smtClean="0">
                <a:solidFill>
                  <a:schemeClr val="tx2"/>
                </a:solidFill>
              </a:rPr>
              <a:t>VÝPOČTU  </a:t>
            </a:r>
            <a:r>
              <a:rPr lang="cs-CZ" sz="2200" b="1" smtClean="0">
                <a:solidFill>
                  <a:schemeClr val="tx2"/>
                </a:solidFill>
              </a:rPr>
              <a:t>= 0..Tvz</a:t>
            </a:r>
            <a:r>
              <a:rPr lang="cs-CZ" sz="2200" smtClean="0">
                <a:solidFill>
                  <a:schemeClr val="tx2"/>
                </a:solidFill>
              </a:rPr>
              <a:t>, nelze zprůměrovat, protože v konkrétní aplikaci to trvá počítači vždy stejně dlouho</a:t>
            </a:r>
            <a:endParaRPr lang="cs-CZ" sz="2200" smtClean="0"/>
          </a:p>
        </p:txBody>
      </p:sp>
      <p:cxnSp>
        <p:nvCxnSpPr>
          <p:cNvPr id="5" name="Pravoúhlá spojovací čára 4"/>
          <p:cNvCxnSpPr/>
          <p:nvPr/>
        </p:nvCxnSpPr>
        <p:spPr>
          <a:xfrm flipV="1">
            <a:off x="803275" y="1087438"/>
            <a:ext cx="3524250" cy="477837"/>
          </a:xfrm>
          <a:prstGeom prst="bent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 rot="5400000" flipH="1" flipV="1">
            <a:off x="1431925" y="2163763"/>
            <a:ext cx="427037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rot="5400000" flipH="1" flipV="1">
            <a:off x="2062163" y="2163763"/>
            <a:ext cx="427037" cy="158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rot="5400000" flipH="1" flipV="1">
            <a:off x="2701925" y="2163763"/>
            <a:ext cx="427037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rot="5400000" flipH="1" flipV="1">
            <a:off x="3332163" y="2163763"/>
            <a:ext cx="427037" cy="158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rot="5400000">
            <a:off x="1929606" y="2275682"/>
            <a:ext cx="1260475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rot="16200000" flipH="1">
            <a:off x="2672557" y="2672556"/>
            <a:ext cx="496888" cy="952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Nadpis 1"/>
          <p:cNvSpPr txBox="1">
            <a:spLocks/>
          </p:cNvSpPr>
          <p:nvPr/>
        </p:nvSpPr>
        <p:spPr bwMode="auto">
          <a:xfrm>
            <a:off x="5121275" y="1879600"/>
            <a:ext cx="3687763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cs-CZ" sz="22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okamžiky vzorkování</a:t>
            </a:r>
          </a:p>
        </p:txBody>
      </p:sp>
      <p:sp>
        <p:nvSpPr>
          <p:cNvPr id="17" name="Nadpis 1"/>
          <p:cNvSpPr txBox="1">
            <a:spLocks/>
          </p:cNvSpPr>
          <p:nvPr/>
        </p:nvSpPr>
        <p:spPr bwMode="auto">
          <a:xfrm>
            <a:off x="5121275" y="1087438"/>
            <a:ext cx="3687763" cy="44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cs-CZ" sz="22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vstupní signál</a:t>
            </a:r>
          </a:p>
        </p:txBody>
      </p:sp>
      <p:cxnSp>
        <p:nvCxnSpPr>
          <p:cNvPr id="19" name="Přímá spojovací šipka 18"/>
          <p:cNvCxnSpPr/>
          <p:nvPr/>
        </p:nvCxnSpPr>
        <p:spPr>
          <a:xfrm>
            <a:off x="2540000" y="2814638"/>
            <a:ext cx="385763" cy="1587"/>
          </a:xfrm>
          <a:prstGeom prst="straightConnector1">
            <a:avLst/>
          </a:prstGeom>
          <a:ln w="22225">
            <a:solidFill>
              <a:srgbClr val="FF0000"/>
            </a:solidFill>
            <a:headEnd type="arrow"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Nadpis 1"/>
          <p:cNvSpPr txBox="1">
            <a:spLocks/>
          </p:cNvSpPr>
          <p:nvPr/>
        </p:nvSpPr>
        <p:spPr bwMode="auto">
          <a:xfrm>
            <a:off x="3038475" y="2468563"/>
            <a:ext cx="5313363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cs-CZ" sz="22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zpoždění než si všimneme změny vzorkované veličiny - min 0, </a:t>
            </a:r>
            <a:r>
              <a:rPr lang="cs-CZ" sz="2200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max</a:t>
            </a:r>
            <a:r>
              <a:rPr lang="cs-CZ" sz="22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sz="2200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Tvz</a:t>
            </a:r>
            <a:r>
              <a:rPr lang="cs-CZ" sz="22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, záleží na náhodě → v průměru </a:t>
            </a:r>
          </a:p>
          <a:p>
            <a:pPr eaLnBrk="0" hangingPunct="0">
              <a:defRPr/>
            </a:pPr>
            <a:r>
              <a:rPr lang="el-GR" sz="2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Δ</a:t>
            </a:r>
            <a:r>
              <a:rPr lang="cs-CZ" sz="2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</a:t>
            </a:r>
            <a:r>
              <a:rPr lang="cs-CZ" sz="2200" b="1" kern="0" baseline="-25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A/D  </a:t>
            </a:r>
            <a:r>
              <a:rPr lang="cs-CZ" sz="2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= </a:t>
            </a:r>
            <a:r>
              <a:rPr lang="cs-CZ" sz="22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Tvz</a:t>
            </a:r>
            <a:r>
              <a:rPr lang="cs-CZ" sz="2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/2</a:t>
            </a:r>
          </a:p>
        </p:txBody>
      </p:sp>
      <p:sp>
        <p:nvSpPr>
          <p:cNvPr id="29" name="Nadpis 1"/>
          <p:cNvSpPr txBox="1">
            <a:spLocks/>
          </p:cNvSpPr>
          <p:nvPr/>
        </p:nvSpPr>
        <p:spPr bwMode="auto">
          <a:xfrm>
            <a:off x="0" y="3932238"/>
            <a:ext cx="914400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cs-CZ" sz="2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Při výpočtu algoritmu regulace vzniká zpoždění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Nadpis 1"/>
          <p:cNvSpPr>
            <a:spLocks noGrp="1"/>
          </p:cNvSpPr>
          <p:nvPr>
            <p:ph type="title"/>
          </p:nvPr>
        </p:nvSpPr>
        <p:spPr>
          <a:xfrm>
            <a:off x="131763" y="5780088"/>
            <a:ext cx="9144000" cy="711200"/>
          </a:xfrm>
        </p:spPr>
        <p:txBody>
          <a:bodyPr/>
          <a:lstStyle/>
          <a:p>
            <a:pPr algn="l"/>
            <a:r>
              <a:rPr lang="en-US" sz="2200" b="1" smtClean="0"/>
              <a:t>dal</a:t>
            </a:r>
            <a:r>
              <a:rPr lang="cs-CZ" sz="2200" b="1" smtClean="0"/>
              <a:t>ší metody viz google: aproximace dopravního zpoždění</a:t>
            </a:r>
            <a:r>
              <a:rPr lang="en-US" sz="2200" b="1" smtClean="0"/>
              <a:t>, time delay approximation</a:t>
            </a:r>
            <a:endParaRPr lang="cs-CZ" sz="2200" b="1" smtClean="0"/>
          </a:p>
        </p:txBody>
      </p:sp>
      <p:sp>
        <p:nvSpPr>
          <p:cNvPr id="2053" name="Zástupný symbol pro obsah 2"/>
          <p:cNvSpPr>
            <a:spLocks noGrp="1"/>
          </p:cNvSpPr>
          <p:nvPr>
            <p:ph idx="1"/>
          </p:nvPr>
        </p:nvSpPr>
        <p:spPr>
          <a:xfrm>
            <a:off x="244475" y="2620963"/>
            <a:ext cx="4103688" cy="498475"/>
          </a:xfrm>
        </p:spPr>
        <p:txBody>
          <a:bodyPr/>
          <a:lstStyle/>
          <a:p>
            <a:pPr>
              <a:buFontTx/>
              <a:buNone/>
            </a:pPr>
            <a:r>
              <a:rPr lang="cs-CZ" sz="2200" smtClean="0"/>
              <a:t>blok „dopravní zpoždění“</a:t>
            </a:r>
          </a:p>
        </p:txBody>
      </p:sp>
      <p:graphicFrame>
        <p:nvGraphicFramePr>
          <p:cNvPr id="2050" name="Object 9"/>
          <p:cNvGraphicFramePr>
            <a:graphicFrameLocks noChangeAspect="1"/>
          </p:cNvGraphicFramePr>
          <p:nvPr/>
        </p:nvGraphicFramePr>
        <p:xfrm>
          <a:off x="3565525" y="2413000"/>
          <a:ext cx="1349375" cy="774700"/>
        </p:xfrm>
        <a:graphic>
          <a:graphicData uri="http://schemas.openxmlformats.org/presentationml/2006/ole">
            <p:oleObj spid="_x0000_s2050" name="Rovnice" r:id="rId3" imgW="355320" imgH="203040" progId="Equation.3">
              <p:embed/>
            </p:oleObj>
          </a:graphicData>
        </a:graphic>
      </p:graphicFrame>
      <p:sp>
        <p:nvSpPr>
          <p:cNvPr id="18" name="Zástupný symbol pro obsah 2"/>
          <p:cNvSpPr txBox="1">
            <a:spLocks/>
          </p:cNvSpPr>
          <p:nvPr/>
        </p:nvSpPr>
        <p:spPr bwMode="auto">
          <a:xfrm>
            <a:off x="4895850" y="2559050"/>
            <a:ext cx="39116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cs-CZ" sz="2200" kern="0" dirty="0">
                <a:latin typeface="+mn-lt"/>
              </a:rPr>
              <a:t>…pro nás nepoužitelné</a:t>
            </a:r>
          </a:p>
        </p:txBody>
      </p:sp>
      <p:sp>
        <p:nvSpPr>
          <p:cNvPr id="21" name="Zástupný symbol pro obsah 2"/>
          <p:cNvSpPr txBox="1">
            <a:spLocks/>
          </p:cNvSpPr>
          <p:nvPr/>
        </p:nvSpPr>
        <p:spPr bwMode="auto">
          <a:xfrm>
            <a:off x="284163" y="3209925"/>
            <a:ext cx="22352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n-US" sz="2200" kern="0" dirty="0" err="1">
                <a:latin typeface="+mn-lt"/>
              </a:rPr>
              <a:t>aproximace</a:t>
            </a:r>
            <a:r>
              <a:rPr lang="cs-CZ" sz="2200" kern="0" dirty="0">
                <a:latin typeface="+mn-lt"/>
              </a:rPr>
              <a:t>:</a:t>
            </a:r>
          </a:p>
        </p:txBody>
      </p:sp>
      <p:graphicFrame>
        <p:nvGraphicFramePr>
          <p:cNvPr id="2051" name="Object 5"/>
          <p:cNvGraphicFramePr>
            <a:graphicFrameLocks noChangeAspect="1"/>
          </p:cNvGraphicFramePr>
          <p:nvPr/>
        </p:nvGraphicFramePr>
        <p:xfrm>
          <a:off x="2166938" y="3757613"/>
          <a:ext cx="2633662" cy="1868487"/>
        </p:xfrm>
        <a:graphic>
          <a:graphicData uri="http://schemas.openxmlformats.org/presentationml/2006/ole">
            <p:oleObj spid="_x0000_s2051" name="Rovnice" r:id="rId4" imgW="1079280" imgH="761760" progId="Equation.3">
              <p:embed/>
            </p:oleObj>
          </a:graphicData>
        </a:graphic>
      </p:graphicFrame>
      <p:sp>
        <p:nvSpPr>
          <p:cNvPr id="11" name="Nadpis 1"/>
          <p:cNvSpPr txBox="1">
            <a:spLocks/>
          </p:cNvSpPr>
          <p:nvPr/>
        </p:nvSpPr>
        <p:spPr bwMode="auto">
          <a:xfrm>
            <a:off x="0" y="192088"/>
            <a:ext cx="9144000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cs-CZ" sz="2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v diskrétní regulační smyčce je tedy proti spojité navíc zpoždění</a:t>
            </a:r>
          </a:p>
          <a:p>
            <a:pPr eaLnBrk="0" hangingPunct="0">
              <a:defRPr/>
            </a:pPr>
            <a:r>
              <a:rPr lang="cs-CZ" sz="2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el-GR" sz="2200" b="1" kern="0" dirty="0">
                <a:solidFill>
                  <a:schemeClr val="tx2"/>
                </a:solidFill>
              </a:rPr>
              <a:t>Δ</a:t>
            </a:r>
            <a:r>
              <a:rPr lang="cs-CZ" sz="2200" b="1" kern="0" dirty="0">
                <a:solidFill>
                  <a:schemeClr val="tx2"/>
                </a:solidFill>
              </a:rPr>
              <a:t>T</a:t>
            </a:r>
            <a:r>
              <a:rPr lang="cs-CZ" sz="2200" b="1" kern="0" baseline="-25000" dirty="0">
                <a:solidFill>
                  <a:schemeClr val="tx2"/>
                </a:solidFill>
              </a:rPr>
              <a:t> </a:t>
            </a:r>
            <a:r>
              <a:rPr lang="cs-CZ" sz="2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=</a:t>
            </a:r>
            <a:r>
              <a:rPr lang="el-GR" sz="2200" b="1" kern="0" dirty="0">
                <a:solidFill>
                  <a:schemeClr val="tx2"/>
                </a:solidFill>
              </a:rPr>
              <a:t> Δ</a:t>
            </a:r>
            <a:r>
              <a:rPr lang="cs-CZ" sz="2200" b="1" kern="0" dirty="0">
                <a:solidFill>
                  <a:schemeClr val="tx2"/>
                </a:solidFill>
              </a:rPr>
              <a:t>T</a:t>
            </a:r>
            <a:r>
              <a:rPr lang="cs-CZ" sz="2200" b="1" kern="0" baseline="-25000" dirty="0">
                <a:solidFill>
                  <a:schemeClr val="tx2"/>
                </a:solidFill>
              </a:rPr>
              <a:t>A/D </a:t>
            </a:r>
            <a:r>
              <a:rPr lang="cs-CZ" sz="2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+</a:t>
            </a:r>
            <a:r>
              <a:rPr lang="el-GR" sz="2200" b="1" dirty="0">
                <a:solidFill>
                  <a:schemeClr val="tx2"/>
                </a:solidFill>
              </a:rPr>
              <a:t> Δ</a:t>
            </a:r>
            <a:r>
              <a:rPr lang="cs-CZ" sz="2200" b="1" dirty="0">
                <a:solidFill>
                  <a:schemeClr val="tx2"/>
                </a:solidFill>
              </a:rPr>
              <a:t>T</a:t>
            </a:r>
            <a:r>
              <a:rPr lang="cs-CZ" sz="2200" b="1" baseline="-25000" dirty="0">
                <a:solidFill>
                  <a:schemeClr val="tx2"/>
                </a:solidFill>
              </a:rPr>
              <a:t>VÝPOČTU </a:t>
            </a:r>
            <a:r>
              <a:rPr lang="cs-CZ" sz="2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= (0,5-1,5)T</a:t>
            </a:r>
            <a:r>
              <a:rPr lang="cs-CZ" sz="2200" b="1" kern="0" baseline="-25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VZ</a:t>
            </a:r>
            <a:endParaRPr lang="cs-CZ" sz="2200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eaLnBrk="0" hangingPunct="0">
              <a:defRPr/>
            </a:pPr>
            <a:endParaRPr lang="cs-CZ" sz="2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eaLnBrk="0" hangingPunct="0">
              <a:defRPr/>
            </a:pPr>
            <a:r>
              <a:rPr lang="cs-CZ" sz="22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reálně </a:t>
            </a:r>
            <a:r>
              <a:rPr lang="el-GR" sz="2200" kern="0" dirty="0">
                <a:solidFill>
                  <a:schemeClr val="tx2"/>
                </a:solidFill>
              </a:rPr>
              <a:t>Δ</a:t>
            </a:r>
            <a:r>
              <a:rPr lang="cs-CZ" sz="2200" kern="0" dirty="0">
                <a:solidFill>
                  <a:schemeClr val="tx2"/>
                </a:solidFill>
              </a:rPr>
              <a:t>T→T</a:t>
            </a:r>
            <a:r>
              <a:rPr lang="cs-CZ" sz="2200" kern="0" baseline="-25000" dirty="0">
                <a:solidFill>
                  <a:schemeClr val="tx2"/>
                </a:solidFill>
              </a:rPr>
              <a:t>VZ</a:t>
            </a:r>
            <a:endParaRPr lang="cs-CZ" sz="2200" kern="0" dirty="0">
              <a:solidFill>
                <a:schemeClr val="tx2"/>
              </a:solidFill>
            </a:endParaRPr>
          </a:p>
          <a:p>
            <a:pPr eaLnBrk="0" hangingPunct="0">
              <a:buFont typeface="Arial" pitchFamily="34" charset="0"/>
              <a:buChar char="•"/>
              <a:defRPr/>
            </a:pPr>
            <a:r>
              <a:rPr lang="cs-CZ" sz="22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nebude tam rychlý (=drahý) počítač, aby se celou </a:t>
            </a:r>
            <a:r>
              <a:rPr lang="cs-CZ" sz="2200" kern="0" dirty="0">
                <a:solidFill>
                  <a:schemeClr val="tx2"/>
                </a:solidFill>
              </a:rPr>
              <a:t>T</a:t>
            </a:r>
            <a:r>
              <a:rPr lang="cs-CZ" sz="2200" kern="0" baseline="-25000" dirty="0">
                <a:solidFill>
                  <a:schemeClr val="tx2"/>
                </a:solidFill>
              </a:rPr>
              <a:t>VZ</a:t>
            </a:r>
            <a:r>
              <a:rPr lang="cs-CZ" sz="22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sz="2200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flákal</a:t>
            </a:r>
            <a:r>
              <a:rPr lang="cs-CZ" sz="22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</a:p>
          <a:p>
            <a:pPr eaLnBrk="0" hangingPunct="0">
              <a:buFont typeface="Arial" pitchFamily="34" charset="0"/>
              <a:buChar char="•"/>
              <a:defRPr/>
            </a:pPr>
            <a:r>
              <a:rPr lang="cs-CZ" sz="22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počítač musí stíhat i komunikace, popř. jiné regulace</a:t>
            </a:r>
          </a:p>
          <a:p>
            <a:pPr eaLnBrk="0" hangingPunct="0">
              <a:buFont typeface="Arial" pitchFamily="34" charset="0"/>
              <a:buChar char="•"/>
              <a:defRPr/>
            </a:pPr>
            <a:r>
              <a:rPr lang="cs-CZ" sz="22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pro jednoduchost simulace v příkladech uvažováno </a:t>
            </a:r>
            <a:r>
              <a:rPr lang="el-GR" sz="2200" b="1" kern="0" dirty="0">
                <a:solidFill>
                  <a:schemeClr val="tx2"/>
                </a:solidFill>
              </a:rPr>
              <a:t>Δ</a:t>
            </a:r>
            <a:r>
              <a:rPr lang="cs-CZ" sz="2200" b="1" kern="0" dirty="0">
                <a:solidFill>
                  <a:schemeClr val="tx2"/>
                </a:solidFill>
              </a:rPr>
              <a:t>T</a:t>
            </a:r>
            <a:r>
              <a:rPr lang="cs-CZ" sz="2200" b="1" kern="0" baseline="-25000" dirty="0">
                <a:solidFill>
                  <a:schemeClr val="tx2"/>
                </a:solidFill>
              </a:rPr>
              <a:t> </a:t>
            </a:r>
            <a:r>
              <a:rPr lang="cs-CZ" sz="2200" b="1" kern="0" dirty="0">
                <a:solidFill>
                  <a:schemeClr val="tx2"/>
                </a:solidFill>
              </a:rPr>
              <a:t>=</a:t>
            </a:r>
            <a:r>
              <a:rPr lang="el-GR" sz="2200" b="1" kern="0" dirty="0">
                <a:solidFill>
                  <a:schemeClr val="tx2"/>
                </a:solidFill>
              </a:rPr>
              <a:t> </a:t>
            </a:r>
            <a:r>
              <a:rPr lang="cs-CZ" sz="2200" b="1" kern="0" dirty="0">
                <a:solidFill>
                  <a:schemeClr val="tx2"/>
                </a:solidFill>
              </a:rPr>
              <a:t>1,5T</a:t>
            </a:r>
            <a:r>
              <a:rPr lang="cs-CZ" sz="2200" b="1" kern="0" baseline="-25000" dirty="0">
                <a:solidFill>
                  <a:schemeClr val="tx2"/>
                </a:solidFill>
              </a:rPr>
              <a:t>VZ</a:t>
            </a:r>
            <a:endParaRPr lang="cs-CZ" sz="2200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5" y="0"/>
            <a:ext cx="8874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Zástupný symbol pro obsah 2"/>
          <p:cNvSpPr txBox="1">
            <a:spLocks/>
          </p:cNvSpPr>
          <p:nvPr/>
        </p:nvSpPr>
        <p:spPr bwMode="auto">
          <a:xfrm>
            <a:off x="1697038" y="771525"/>
            <a:ext cx="873125" cy="498475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cs-CZ" sz="2200" kern="0" dirty="0">
                <a:latin typeface="+mn-lt"/>
              </a:rPr>
              <a:t>vstup</a:t>
            </a:r>
          </a:p>
        </p:txBody>
      </p:sp>
      <p:graphicFrame>
        <p:nvGraphicFramePr>
          <p:cNvPr id="3074" name="Object 5"/>
          <p:cNvGraphicFramePr>
            <a:graphicFrameLocks noChangeAspect="1"/>
          </p:cNvGraphicFramePr>
          <p:nvPr/>
        </p:nvGraphicFramePr>
        <p:xfrm>
          <a:off x="7210425" y="1749425"/>
          <a:ext cx="1363663" cy="1027113"/>
        </p:xfrm>
        <a:graphic>
          <a:graphicData uri="http://schemas.openxmlformats.org/presentationml/2006/ole">
            <p:oleObj spid="_x0000_s3074" name="Rovnice" r:id="rId4" imgW="558720" imgH="419040" progId="Equation.3">
              <p:embed/>
            </p:oleObj>
          </a:graphicData>
        </a:graphic>
      </p:graphicFrame>
      <p:graphicFrame>
        <p:nvGraphicFramePr>
          <p:cNvPr id="3075" name="Object 6"/>
          <p:cNvGraphicFramePr>
            <a:graphicFrameLocks noChangeAspect="1"/>
          </p:cNvGraphicFramePr>
          <p:nvPr/>
        </p:nvGraphicFramePr>
        <p:xfrm>
          <a:off x="6732588" y="2759075"/>
          <a:ext cx="1487487" cy="1120775"/>
        </p:xfrm>
        <a:graphic>
          <a:graphicData uri="http://schemas.openxmlformats.org/presentationml/2006/ole">
            <p:oleObj spid="_x0000_s3075" name="Rovnice" r:id="rId5" imgW="609480" imgH="457200" progId="Equation.3">
              <p:embed/>
            </p:oleObj>
          </a:graphicData>
        </a:graphic>
      </p:graphicFrame>
      <p:graphicFrame>
        <p:nvGraphicFramePr>
          <p:cNvPr id="3076" name="Object 7"/>
          <p:cNvGraphicFramePr>
            <a:graphicFrameLocks noChangeAspect="1"/>
          </p:cNvGraphicFramePr>
          <p:nvPr/>
        </p:nvGraphicFramePr>
        <p:xfrm>
          <a:off x="5934075" y="3856038"/>
          <a:ext cx="1581150" cy="1120775"/>
        </p:xfrm>
        <a:graphic>
          <a:graphicData uri="http://schemas.openxmlformats.org/presentationml/2006/ole">
            <p:oleObj spid="_x0000_s3076" name="Rovnice" r:id="rId6" imgW="647640" imgH="457200" progId="Equation.3">
              <p:embed/>
            </p:oleObj>
          </a:graphicData>
        </a:graphic>
      </p:graphicFrame>
      <p:graphicFrame>
        <p:nvGraphicFramePr>
          <p:cNvPr id="3077" name="Object 8"/>
          <p:cNvGraphicFramePr>
            <a:graphicFrameLocks noChangeAspect="1"/>
          </p:cNvGraphicFramePr>
          <p:nvPr/>
        </p:nvGraphicFramePr>
        <p:xfrm>
          <a:off x="5610225" y="4979988"/>
          <a:ext cx="1435100" cy="820737"/>
        </p:xfrm>
        <a:graphic>
          <a:graphicData uri="http://schemas.openxmlformats.org/presentationml/2006/ole">
            <p:oleObj spid="_x0000_s3077" name="Rovnice" r:id="rId7" imgW="35532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5" name="Picture 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1575" y="330200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6" name="Rectangle 2"/>
          <p:cNvSpPr>
            <a:spLocks noGrp="1" noChangeArrowheads="1"/>
          </p:cNvSpPr>
          <p:nvPr>
            <p:ph type="title"/>
          </p:nvPr>
        </p:nvSpPr>
        <p:spPr>
          <a:xfrm>
            <a:off x="482600" y="0"/>
            <a:ext cx="8229600" cy="914400"/>
          </a:xfrm>
          <a:noFill/>
        </p:spPr>
        <p:txBody>
          <a:bodyPr/>
          <a:lstStyle/>
          <a:p>
            <a:pPr eaLnBrk="1" hangingPunct="1"/>
            <a:r>
              <a:rPr lang="cs-CZ" sz="2400" b="1" smtClean="0"/>
              <a:t>Příklad návrhu parametrů diskrétního regulátoru</a:t>
            </a:r>
            <a:endParaRPr lang="cs-CZ" sz="1600" b="1" smtClean="0"/>
          </a:p>
        </p:txBody>
      </p:sp>
      <p:pic>
        <p:nvPicPr>
          <p:cNvPr id="4107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3388" y="3846513"/>
            <a:ext cx="833755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098" name="Object 20"/>
          <p:cNvGraphicFramePr>
            <a:graphicFrameLocks noChangeAspect="1"/>
          </p:cNvGraphicFramePr>
          <p:nvPr/>
        </p:nvGraphicFramePr>
        <p:xfrm>
          <a:off x="954088" y="3538538"/>
          <a:ext cx="2736850" cy="611187"/>
        </p:xfrm>
        <a:graphic>
          <a:graphicData uri="http://schemas.openxmlformats.org/presentationml/2006/ole">
            <p:oleObj spid="_x0000_s4098" name="Rovnice" r:id="rId5" imgW="609480" imgH="190440" progId="Equation.3">
              <p:embed/>
            </p:oleObj>
          </a:graphicData>
        </a:graphic>
      </p:graphicFrame>
      <p:graphicFrame>
        <p:nvGraphicFramePr>
          <p:cNvPr id="4099" name="Object 21"/>
          <p:cNvGraphicFramePr>
            <a:graphicFrameLocks noChangeAspect="1"/>
          </p:cNvGraphicFramePr>
          <p:nvPr/>
        </p:nvGraphicFramePr>
        <p:xfrm>
          <a:off x="2306638" y="4462463"/>
          <a:ext cx="485775" cy="488950"/>
        </p:xfrm>
        <a:graphic>
          <a:graphicData uri="http://schemas.openxmlformats.org/presentationml/2006/ole">
            <p:oleObj spid="_x0000_s4099" name="Rovnice" r:id="rId6" imgW="152280" imgH="152280" progId="Equation.3">
              <p:embed/>
            </p:oleObj>
          </a:graphicData>
        </a:graphic>
      </p:graphicFrame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203200" y="4286250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000" dirty="0">
                <a:latin typeface="+mj-lt"/>
              </a:rPr>
              <a:t>w</a:t>
            </a:r>
            <a:endParaRPr lang="cs-CZ" sz="2000" baseline="-25000" dirty="0">
              <a:latin typeface="+mj-lt"/>
            </a:endParaRPr>
          </a:p>
        </p:txBody>
      </p:sp>
      <p:sp>
        <p:nvSpPr>
          <p:cNvPr id="30" name="Text Box 11"/>
          <p:cNvSpPr txBox="1">
            <a:spLocks noChangeArrowheads="1"/>
          </p:cNvSpPr>
          <p:nvPr/>
        </p:nvSpPr>
        <p:spPr bwMode="auto">
          <a:xfrm>
            <a:off x="8369300" y="4175125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000" dirty="0">
                <a:latin typeface="+mj-lt"/>
              </a:rPr>
              <a:t>y</a:t>
            </a:r>
            <a:endParaRPr lang="cs-CZ" sz="2000" baseline="-25000" dirty="0">
              <a:latin typeface="+mj-lt"/>
            </a:endParaRPr>
          </a:p>
        </p:txBody>
      </p:sp>
      <p:sp>
        <p:nvSpPr>
          <p:cNvPr id="4110" name="Text Box 16"/>
          <p:cNvSpPr txBox="1">
            <a:spLocks noChangeArrowheads="1"/>
          </p:cNvSpPr>
          <p:nvPr/>
        </p:nvSpPr>
        <p:spPr bwMode="auto">
          <a:xfrm>
            <a:off x="4991100" y="3451225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z</a:t>
            </a:r>
            <a:endParaRPr lang="cs-CZ" sz="2000" baseline="-25000"/>
          </a:p>
        </p:txBody>
      </p:sp>
      <p:graphicFrame>
        <p:nvGraphicFramePr>
          <p:cNvPr id="4100" name="Object 9"/>
          <p:cNvGraphicFramePr>
            <a:graphicFrameLocks noChangeAspect="1"/>
          </p:cNvGraphicFramePr>
          <p:nvPr/>
        </p:nvGraphicFramePr>
        <p:xfrm>
          <a:off x="4443413" y="5375275"/>
          <a:ext cx="1128712" cy="746125"/>
        </p:xfrm>
        <a:graphic>
          <a:graphicData uri="http://schemas.openxmlformats.org/presentationml/2006/ole">
            <p:oleObj spid="_x0000_s4100" name="Rovnice" r:id="rId7" imgW="634680" imgH="419040" progId="Equation.3">
              <p:embed/>
            </p:oleObj>
          </a:graphicData>
        </a:graphic>
      </p:graphicFrame>
      <p:sp>
        <p:nvSpPr>
          <p:cNvPr id="11" name="Nadpis 1"/>
          <p:cNvSpPr txBox="1">
            <a:spLocks/>
          </p:cNvSpPr>
          <p:nvPr/>
        </p:nvSpPr>
        <p:spPr bwMode="auto">
          <a:xfrm>
            <a:off x="0" y="2519363"/>
            <a:ext cx="914400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cs-CZ" sz="2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→ do </a:t>
            </a:r>
            <a:r>
              <a:rPr lang="cs-CZ" sz="22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Fo</a:t>
            </a:r>
            <a:r>
              <a:rPr lang="cs-CZ" sz="2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přidáme		a postupujeme jako při návrhu spojitého regulátoru </a:t>
            </a:r>
          </a:p>
        </p:txBody>
      </p:sp>
      <p:graphicFrame>
        <p:nvGraphicFramePr>
          <p:cNvPr id="4101" name="Object 4"/>
          <p:cNvGraphicFramePr>
            <a:graphicFrameLocks noChangeAspect="1"/>
          </p:cNvGraphicFramePr>
          <p:nvPr/>
        </p:nvGraphicFramePr>
        <p:xfrm>
          <a:off x="2428875" y="2212975"/>
          <a:ext cx="1254125" cy="830263"/>
        </p:xfrm>
        <a:graphic>
          <a:graphicData uri="http://schemas.openxmlformats.org/presentationml/2006/ole">
            <p:oleObj spid="_x0000_s4101" name="Rovnice" r:id="rId8" imgW="634680" imgH="419040" progId="Equation.3">
              <p:embed/>
            </p:oleObj>
          </a:graphicData>
        </a:graphic>
      </p:graphicFrame>
      <p:sp>
        <p:nvSpPr>
          <p:cNvPr id="4112" name="Text Box 12"/>
          <p:cNvSpPr txBox="1">
            <a:spLocks noChangeArrowheads="1"/>
          </p:cNvSpPr>
          <p:nvPr/>
        </p:nvSpPr>
        <p:spPr bwMode="auto">
          <a:xfrm>
            <a:off x="3671888" y="3841750"/>
            <a:ext cx="1025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měnič</a:t>
            </a:r>
            <a:endParaRPr lang="cs-CZ" sz="2000" baseline="-25000"/>
          </a:p>
        </p:txBody>
      </p:sp>
      <p:sp>
        <p:nvSpPr>
          <p:cNvPr id="4113" name="Text Box 13"/>
          <p:cNvSpPr txBox="1">
            <a:spLocks noChangeArrowheads="1"/>
          </p:cNvSpPr>
          <p:nvPr/>
        </p:nvSpPr>
        <p:spPr bwMode="auto">
          <a:xfrm>
            <a:off x="5667375" y="3830638"/>
            <a:ext cx="1025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kotva</a:t>
            </a:r>
            <a:endParaRPr lang="cs-CZ" sz="2000" baseline="-25000"/>
          </a:p>
        </p:txBody>
      </p:sp>
      <p:sp>
        <p:nvSpPr>
          <p:cNvPr id="4114" name="Text Box 14"/>
          <p:cNvSpPr txBox="1">
            <a:spLocks noChangeArrowheads="1"/>
          </p:cNvSpPr>
          <p:nvPr/>
        </p:nvSpPr>
        <p:spPr bwMode="auto">
          <a:xfrm>
            <a:off x="6740525" y="3525838"/>
            <a:ext cx="14065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/>
              <a:t>pohybová</a:t>
            </a:r>
          </a:p>
          <a:p>
            <a:r>
              <a:rPr lang="cs-CZ" sz="2000"/>
              <a:t>rovnice</a:t>
            </a:r>
            <a:endParaRPr lang="cs-CZ" sz="2000" baseline="-25000"/>
          </a:p>
        </p:txBody>
      </p:sp>
      <p:graphicFrame>
        <p:nvGraphicFramePr>
          <p:cNvPr id="4102" name="Object 5"/>
          <p:cNvGraphicFramePr>
            <a:graphicFrameLocks noChangeAspect="1"/>
          </p:cNvGraphicFramePr>
          <p:nvPr/>
        </p:nvGraphicFramePr>
        <p:xfrm>
          <a:off x="3671888" y="4410075"/>
          <a:ext cx="998537" cy="588963"/>
        </p:xfrm>
        <a:graphic>
          <a:graphicData uri="http://schemas.openxmlformats.org/presentationml/2006/ole">
            <p:oleObj spid="_x0000_s4102" name="Rovnice" r:id="rId9" imgW="711000" imgH="419040" progId="Equation.3">
              <p:embed/>
            </p:oleObj>
          </a:graphicData>
        </a:graphic>
      </p:graphicFrame>
      <p:graphicFrame>
        <p:nvGraphicFramePr>
          <p:cNvPr id="4103" name="Object 7"/>
          <p:cNvGraphicFramePr>
            <a:graphicFrameLocks noChangeAspect="1"/>
          </p:cNvGraphicFramePr>
          <p:nvPr/>
        </p:nvGraphicFramePr>
        <p:xfrm>
          <a:off x="5664200" y="4408488"/>
          <a:ext cx="1000125" cy="600075"/>
        </p:xfrm>
        <a:graphic>
          <a:graphicData uri="http://schemas.openxmlformats.org/presentationml/2006/ole">
            <p:oleObj spid="_x0000_s4103" name="Rovnice" r:id="rId10" imgW="698400" imgH="419040" progId="Equation.3">
              <p:embed/>
            </p:oleObj>
          </a:graphicData>
        </a:graphic>
      </p:graphicFrame>
      <p:graphicFrame>
        <p:nvGraphicFramePr>
          <p:cNvPr id="4104" name="Object 8"/>
          <p:cNvGraphicFramePr>
            <a:graphicFrameLocks noChangeAspect="1"/>
          </p:cNvGraphicFramePr>
          <p:nvPr/>
        </p:nvGraphicFramePr>
        <p:xfrm>
          <a:off x="6999288" y="4329113"/>
          <a:ext cx="895350" cy="720725"/>
        </p:xfrm>
        <a:graphic>
          <a:graphicData uri="http://schemas.openxmlformats.org/presentationml/2006/ole">
            <p:oleObj spid="_x0000_s4104" name="Rovnice" r:id="rId11" imgW="520560" imgH="419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2"/>
          <p:cNvSpPr>
            <a:spLocks noGrp="1" noChangeArrowheads="1"/>
          </p:cNvSpPr>
          <p:nvPr>
            <p:ph type="title"/>
          </p:nvPr>
        </p:nvSpPr>
        <p:spPr>
          <a:xfrm>
            <a:off x="482600" y="-9525"/>
            <a:ext cx="8229600" cy="2752725"/>
          </a:xfrm>
          <a:noFill/>
        </p:spPr>
        <p:txBody>
          <a:bodyPr/>
          <a:lstStyle/>
          <a:p>
            <a:pPr algn="l" eaLnBrk="1" hangingPunct="1"/>
            <a:r>
              <a:rPr lang="cs-CZ" sz="2400" b="1" smtClean="0"/>
              <a:t>Závěry</a:t>
            </a:r>
            <a:br>
              <a:rPr lang="cs-CZ" sz="2400" b="1" smtClean="0"/>
            </a:br>
            <a:r>
              <a:rPr lang="cs-CZ" sz="2400" b="1" smtClean="0"/>
              <a:t>-</a:t>
            </a:r>
            <a:r>
              <a:rPr lang="cs-CZ" sz="2200" b="1" smtClean="0"/>
              <a:t>vzorkovací f zásadně ovlivňuje chování smyčky</a:t>
            </a:r>
            <a:br>
              <a:rPr lang="cs-CZ" sz="2200" b="1" smtClean="0"/>
            </a:br>
            <a:r>
              <a:rPr lang="cs-CZ" sz="2200" b="1" smtClean="0"/>
              <a:t>-zjednodušeně lze navrhnout parametry regulátoru přidáním 1/(1+p</a:t>
            </a:r>
            <a:r>
              <a:rPr lang="cs-CZ" sz="2200" smtClean="0"/>
              <a:t> ∆T</a:t>
            </a:r>
            <a:r>
              <a:rPr lang="cs-CZ" sz="2200" b="1" smtClean="0"/>
              <a:t>) do Fo</a:t>
            </a:r>
            <a:br>
              <a:rPr lang="cs-CZ" sz="2200" b="1" smtClean="0"/>
            </a:br>
            <a:r>
              <a:rPr lang="cs-CZ" sz="2200" b="1" smtClean="0"/>
              <a:t>-zpomalením regulátoru kvůli stabilitě „zkazíme regulaci“</a:t>
            </a:r>
            <a:endParaRPr lang="cs-CZ" sz="2400" b="1" smtClean="0"/>
          </a:p>
        </p:txBody>
      </p:sp>
      <p:graphicFrame>
        <p:nvGraphicFramePr>
          <p:cNvPr id="14338" name="Object 5"/>
          <p:cNvGraphicFramePr>
            <a:graphicFrameLocks noChangeAspect="1"/>
          </p:cNvGraphicFramePr>
          <p:nvPr/>
        </p:nvGraphicFramePr>
        <p:xfrm>
          <a:off x="249238" y="3189288"/>
          <a:ext cx="3925887" cy="722312"/>
        </p:xfrm>
        <a:graphic>
          <a:graphicData uri="http://schemas.openxmlformats.org/presentationml/2006/ole">
            <p:oleObj spid="_x0000_s14338" name="Rovnice" r:id="rId3" imgW="2133360" imgH="393480" progId="Equation.3">
              <p:embed/>
            </p:oleObj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276725" y="3128963"/>
            <a:ext cx="4622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2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Smyčka se chová jako spojitá</a:t>
            </a:r>
          </a:p>
          <a:p>
            <a:pPr>
              <a:defRPr/>
            </a:pPr>
            <a:r>
              <a:rPr lang="cs-CZ" sz="22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(cca, může být 10x i 100x)</a:t>
            </a:r>
          </a:p>
        </p:txBody>
      </p:sp>
      <p:graphicFrame>
        <p:nvGraphicFramePr>
          <p:cNvPr id="14339" name="Object 3"/>
          <p:cNvGraphicFramePr>
            <a:graphicFrameLocks noChangeAspect="1"/>
          </p:cNvGraphicFramePr>
          <p:nvPr/>
        </p:nvGraphicFramePr>
        <p:xfrm>
          <a:off x="287338" y="4344988"/>
          <a:ext cx="1776412" cy="419100"/>
        </p:xfrm>
        <a:graphic>
          <a:graphicData uri="http://schemas.openxmlformats.org/presentationml/2006/ole">
            <p:oleObj spid="_x0000_s14339" name="Rovnice" r:id="rId4" imgW="965160" imgH="228600" progId="Equation.3">
              <p:embed/>
            </p:oleObj>
          </a:graphicData>
        </a:graphic>
      </p:graphicFrame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4276725" y="4094163"/>
            <a:ext cx="4622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2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potřeba upravit parametry regulátoru (vzít při návrhu regulátoru do úvahy ∆T)</a:t>
            </a:r>
          </a:p>
        </p:txBody>
      </p:sp>
      <p:graphicFrame>
        <p:nvGraphicFramePr>
          <p:cNvPr id="14340" name="Object 4"/>
          <p:cNvGraphicFramePr>
            <a:graphicFrameLocks noChangeAspect="1"/>
          </p:cNvGraphicFramePr>
          <p:nvPr/>
        </p:nvGraphicFramePr>
        <p:xfrm>
          <a:off x="495300" y="5583238"/>
          <a:ext cx="1355725" cy="419100"/>
        </p:xfrm>
        <a:graphic>
          <a:graphicData uri="http://schemas.openxmlformats.org/presentationml/2006/ole">
            <p:oleObj spid="_x0000_s14340" name="Rovnice" r:id="rId5" imgW="736560" imgH="228600" progId="Equation.3">
              <p:embed/>
            </p:oleObj>
          </a:graphicData>
        </a:graphic>
      </p:graphicFrame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3768725" y="5297488"/>
            <a:ext cx="5130800" cy="156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2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potřeba navrženou smyčku pečlivě nasimulovat (návrh touto metodou je velmi přibližný) nebo použít jinou metodu návrhu (z-transformace)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smtClean="0">
                <a:solidFill>
                  <a:srgbClr val="00B0F0"/>
                </a:solidFill>
              </a:rPr>
              <a:t>RT je opravdu všeobecně používaná věc </a:t>
            </a:r>
            <a:br>
              <a:rPr lang="cs-CZ" sz="2800" smtClean="0">
                <a:solidFill>
                  <a:srgbClr val="00B0F0"/>
                </a:solidFill>
              </a:rPr>
            </a:br>
            <a:r>
              <a:rPr lang="cs-CZ" sz="2800" smtClean="0">
                <a:solidFill>
                  <a:srgbClr val="00B0F0"/>
                </a:solidFill>
              </a:rPr>
              <a:t>→má smysl se to učit</a:t>
            </a:r>
          </a:p>
        </p:txBody>
      </p:sp>
      <p:pic>
        <p:nvPicPr>
          <p:cNvPr id="29699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TextovéPole 3"/>
          <p:cNvSpPr txBox="1">
            <a:spLocks noChangeArrowheads="1"/>
          </p:cNvSpPr>
          <p:nvPr/>
        </p:nvSpPr>
        <p:spPr bwMode="auto">
          <a:xfrm>
            <a:off x="107504" y="4997400"/>
            <a:ext cx="8424936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b="1" dirty="0"/>
              <a:t>pozn.:</a:t>
            </a:r>
          </a:p>
          <a:p>
            <a:r>
              <a:rPr lang="cs-CZ" b="1" dirty="0"/>
              <a:t>rok 2012: 1,568 : 1</a:t>
            </a:r>
          </a:p>
          <a:p>
            <a:r>
              <a:rPr lang="cs-CZ" b="1" dirty="0"/>
              <a:t>rok 2013: 2,082 : 1</a:t>
            </a:r>
          </a:p>
          <a:p>
            <a:r>
              <a:rPr lang="cs-CZ" b="1" dirty="0"/>
              <a:t>rok 2014: 2,067 : 1</a:t>
            </a:r>
            <a:endParaRPr lang="en-US" b="1" dirty="0"/>
          </a:p>
          <a:p>
            <a:r>
              <a:rPr lang="cs-CZ" b="1" dirty="0"/>
              <a:t>rok 201</a:t>
            </a:r>
            <a:r>
              <a:rPr lang="en-US" b="1" dirty="0"/>
              <a:t>5</a:t>
            </a:r>
            <a:r>
              <a:rPr lang="cs-CZ" b="1" dirty="0"/>
              <a:t>:  web zrušen</a:t>
            </a:r>
            <a:endParaRPr lang="en-US" b="1" dirty="0"/>
          </a:p>
          <a:p>
            <a:r>
              <a:rPr lang="cs-CZ" b="1" dirty="0" err="1"/>
              <a:t>google</a:t>
            </a:r>
            <a:r>
              <a:rPr lang="cs-CZ" b="1" dirty="0"/>
              <a:t> 2016: 1,394 : </a:t>
            </a:r>
            <a:r>
              <a:rPr lang="cs-CZ" b="1" dirty="0" smtClean="0"/>
              <a:t>1 	2017:1,13:1	2018: 0,78:1</a:t>
            </a:r>
            <a:endParaRPr lang="en-US" b="1" dirty="0"/>
          </a:p>
          <a:p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467544" y="836712"/>
          <a:ext cx="828092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/>
                <a:gridCol w="2070230"/>
                <a:gridCol w="2070230"/>
                <a:gridCol w="207023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Feedback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Sex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Feedback sex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2018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2360e6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3030e6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349e6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7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68725"/>
            <a:ext cx="9155113" cy="287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1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70300" y="482600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9" name="Rectangle 2"/>
          <p:cNvSpPr>
            <a:spLocks noGrp="1" noChangeArrowheads="1"/>
          </p:cNvSpPr>
          <p:nvPr>
            <p:ph type="title"/>
          </p:nvPr>
        </p:nvSpPr>
        <p:spPr>
          <a:xfrm>
            <a:off x="482600" y="0"/>
            <a:ext cx="8229600" cy="914400"/>
          </a:xfrm>
          <a:noFill/>
        </p:spPr>
        <p:txBody>
          <a:bodyPr/>
          <a:lstStyle/>
          <a:p>
            <a:pPr eaLnBrk="1" hangingPunct="1"/>
            <a:r>
              <a:rPr lang="cs-CZ" sz="2400" b="1" smtClean="0"/>
              <a:t>Příklad návrhu regulátoru</a:t>
            </a:r>
            <a:br>
              <a:rPr lang="cs-CZ" sz="2400" b="1" smtClean="0"/>
            </a:br>
            <a:r>
              <a:rPr lang="cs-CZ" sz="2400" b="1" smtClean="0"/>
              <a:t>(regulace rychlosti malého ss motoru)</a:t>
            </a:r>
            <a:endParaRPr lang="cs-CZ" sz="1600" b="1" smtClean="0"/>
          </a:p>
        </p:txBody>
      </p:sp>
      <p:graphicFrame>
        <p:nvGraphicFramePr>
          <p:cNvPr id="15362" name="Object 5"/>
          <p:cNvGraphicFramePr>
            <a:graphicFrameLocks noChangeAspect="1"/>
          </p:cNvGraphicFramePr>
          <p:nvPr>
            <p:ph idx="1"/>
          </p:nvPr>
        </p:nvGraphicFramePr>
        <p:xfrm>
          <a:off x="3370263" y="5070475"/>
          <a:ext cx="1198562" cy="706438"/>
        </p:xfrm>
        <a:graphic>
          <a:graphicData uri="http://schemas.openxmlformats.org/presentationml/2006/ole">
            <p:oleObj spid="_x0000_s15362" name="Rovnice" r:id="rId5" imgW="711000" imgH="419040" progId="Equation.3">
              <p:embed/>
            </p:oleObj>
          </a:graphicData>
        </a:graphic>
      </p:graphicFrame>
      <p:graphicFrame>
        <p:nvGraphicFramePr>
          <p:cNvPr id="15363" name="Object 7"/>
          <p:cNvGraphicFramePr>
            <a:graphicFrameLocks noChangeAspect="1"/>
          </p:cNvGraphicFramePr>
          <p:nvPr/>
        </p:nvGraphicFramePr>
        <p:xfrm>
          <a:off x="5651500" y="5080000"/>
          <a:ext cx="1212850" cy="727075"/>
        </p:xfrm>
        <a:graphic>
          <a:graphicData uri="http://schemas.openxmlformats.org/presentationml/2006/ole">
            <p:oleObj spid="_x0000_s15363" name="Rovnice" r:id="rId6" imgW="698400" imgH="419040" progId="Equation.3">
              <p:embed/>
            </p:oleObj>
          </a:graphicData>
        </a:graphic>
      </p:graphicFrame>
      <p:graphicFrame>
        <p:nvGraphicFramePr>
          <p:cNvPr id="15364" name="Object 8"/>
          <p:cNvGraphicFramePr>
            <a:graphicFrameLocks noChangeAspect="1"/>
          </p:cNvGraphicFramePr>
          <p:nvPr/>
        </p:nvGraphicFramePr>
        <p:xfrm>
          <a:off x="7108825" y="4968875"/>
          <a:ext cx="1154113" cy="930275"/>
        </p:xfrm>
        <a:graphic>
          <a:graphicData uri="http://schemas.openxmlformats.org/presentationml/2006/ole">
            <p:oleObj spid="_x0000_s15364" name="Rovnice" r:id="rId7" imgW="520560" imgH="419040" progId="Equation.3">
              <p:embed/>
            </p:oleObj>
          </a:graphicData>
        </a:graphic>
      </p:graphicFrame>
      <p:graphicFrame>
        <p:nvGraphicFramePr>
          <p:cNvPr id="15365" name="Object 9"/>
          <p:cNvGraphicFramePr>
            <a:graphicFrameLocks noChangeAspect="1"/>
          </p:cNvGraphicFramePr>
          <p:nvPr/>
        </p:nvGraphicFramePr>
        <p:xfrm>
          <a:off x="1900238" y="5153025"/>
          <a:ext cx="485775" cy="530225"/>
        </p:xfrm>
        <a:graphic>
          <a:graphicData uri="http://schemas.openxmlformats.org/presentationml/2006/ole">
            <p:oleObj spid="_x0000_s15365" name="Rovnice" r:id="rId8" imgW="152280" imgH="164880" progId="Equation.3">
              <p:embed/>
            </p:oleObj>
          </a:graphicData>
        </a:graphic>
      </p:graphicFrame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0" y="4886325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>
                <a:latin typeface="Symbol" pitchFamily="18" charset="2"/>
              </a:rPr>
              <a:t>w</a:t>
            </a:r>
            <a:r>
              <a:rPr lang="cs-CZ" sz="2000" baseline="-25000"/>
              <a:t>w</a:t>
            </a: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8674100" y="5008563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>
                <a:latin typeface="Symbol" pitchFamily="18" charset="2"/>
              </a:rPr>
              <a:t>w</a:t>
            </a:r>
            <a:endParaRPr lang="cs-CZ" sz="2000" baseline="-25000"/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3459163" y="4481513"/>
            <a:ext cx="1025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měnič</a:t>
            </a:r>
            <a:endParaRPr lang="cs-CZ" sz="2000" baseline="-25000"/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5270500" y="4532313"/>
            <a:ext cx="1025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kotva</a:t>
            </a:r>
            <a:endParaRPr lang="cs-CZ" sz="2000" baseline="-25000"/>
          </a:p>
        </p:txBody>
      </p:sp>
      <p:sp>
        <p:nvSpPr>
          <p:cNvPr id="15374" name="Text Box 14"/>
          <p:cNvSpPr txBox="1">
            <a:spLocks noChangeArrowheads="1"/>
          </p:cNvSpPr>
          <p:nvPr/>
        </p:nvSpPr>
        <p:spPr bwMode="auto">
          <a:xfrm>
            <a:off x="7289800" y="4329113"/>
            <a:ext cx="14065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/>
              <a:t>pohybová</a:t>
            </a:r>
          </a:p>
          <a:p>
            <a:r>
              <a:rPr lang="cs-CZ" sz="2000"/>
              <a:t>rovnice</a:t>
            </a:r>
            <a:endParaRPr lang="cs-CZ" sz="2000" baseline="-25000"/>
          </a:p>
        </p:txBody>
      </p:sp>
      <p:sp>
        <p:nvSpPr>
          <p:cNvPr id="15375" name="Text Box 15"/>
          <p:cNvSpPr txBox="1">
            <a:spLocks noChangeArrowheads="1"/>
          </p:cNvSpPr>
          <p:nvPr/>
        </p:nvSpPr>
        <p:spPr bwMode="auto">
          <a:xfrm>
            <a:off x="6807200" y="49037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i</a:t>
            </a:r>
            <a:endParaRPr lang="cs-CZ" sz="2000" baseline="-25000"/>
          </a:p>
        </p:txBody>
      </p:sp>
      <p:sp>
        <p:nvSpPr>
          <p:cNvPr id="15376" name="Text Box 16"/>
          <p:cNvSpPr txBox="1">
            <a:spLocks noChangeArrowheads="1"/>
          </p:cNvSpPr>
          <p:nvPr/>
        </p:nvSpPr>
        <p:spPr bwMode="auto">
          <a:xfrm>
            <a:off x="4584700" y="50053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</a:t>
            </a:r>
            <a:endParaRPr lang="cs-CZ" sz="2000" baseline="-25000"/>
          </a:p>
        </p:txBody>
      </p:sp>
      <p:sp>
        <p:nvSpPr>
          <p:cNvPr id="15377" name="Text Box 17"/>
          <p:cNvSpPr txBox="1">
            <a:spLocks noChangeArrowheads="1"/>
          </p:cNvSpPr>
          <p:nvPr/>
        </p:nvSpPr>
        <p:spPr bwMode="auto">
          <a:xfrm>
            <a:off x="2836863" y="4913313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</a:t>
            </a:r>
            <a:r>
              <a:rPr lang="cs-CZ" sz="2000" baseline="-25000"/>
              <a:t>ř</a:t>
            </a: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461963" y="3027363"/>
            <a:ext cx="8229600" cy="58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cs-CZ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odvození přenosu soustavy</a:t>
            </a:r>
            <a:endParaRPr lang="cs-CZ" sz="16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379" name="Text Box 16"/>
          <p:cNvSpPr txBox="1">
            <a:spLocks noChangeArrowheads="1"/>
          </p:cNvSpPr>
          <p:nvPr/>
        </p:nvSpPr>
        <p:spPr bwMode="auto">
          <a:xfrm>
            <a:off x="4625975" y="43957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Ui</a:t>
            </a:r>
            <a:endParaRPr lang="cs-CZ" sz="2000" baseline="-25000"/>
          </a:p>
        </p:txBody>
      </p:sp>
      <p:graphicFrame>
        <p:nvGraphicFramePr>
          <p:cNvPr id="15366" name="Object 6"/>
          <p:cNvGraphicFramePr>
            <a:graphicFrameLocks noChangeAspect="1"/>
          </p:cNvGraphicFramePr>
          <p:nvPr/>
        </p:nvGraphicFramePr>
        <p:xfrm>
          <a:off x="6434138" y="4073525"/>
          <a:ext cx="592137" cy="461963"/>
        </p:xfrm>
        <a:graphic>
          <a:graphicData uri="http://schemas.openxmlformats.org/presentationml/2006/ole">
            <p:oleObj spid="_x0000_s15366" name="Rovnice" r:id="rId9" imgW="228600" imgH="177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681038"/>
            <a:ext cx="9150350" cy="617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Nadpis 19"/>
          <p:cNvSpPr>
            <a:spLocks noGrp="1"/>
          </p:cNvSpPr>
          <p:nvPr>
            <p:ph type="title"/>
          </p:nvPr>
        </p:nvSpPr>
        <p:spPr>
          <a:xfrm>
            <a:off x="517525" y="0"/>
            <a:ext cx="8229600" cy="639763"/>
          </a:xfrm>
        </p:spPr>
        <p:txBody>
          <a:bodyPr/>
          <a:lstStyle/>
          <a:p>
            <a:r>
              <a:rPr lang="cs-CZ" sz="2400" smtClean="0"/>
              <a:t>4-kvadrantový pulsní měnič s PWM</a:t>
            </a:r>
          </a:p>
        </p:txBody>
      </p:sp>
      <p:sp>
        <p:nvSpPr>
          <p:cNvPr id="23" name="Rectangle 2"/>
          <p:cNvSpPr txBox="1">
            <a:spLocks noChangeArrowheads="1"/>
          </p:cNvSpPr>
          <p:nvPr/>
        </p:nvSpPr>
        <p:spPr bwMode="auto">
          <a:xfrm>
            <a:off x="466725" y="1514475"/>
            <a:ext cx="1006475" cy="527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u</a:t>
            </a:r>
            <a:r>
              <a:rPr lang="cs-CZ" sz="2400" b="1" kern="0" baseline="-2500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PILA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4" name="Rectangle 2"/>
          <p:cNvSpPr txBox="1">
            <a:spLocks noChangeArrowheads="1"/>
          </p:cNvSpPr>
          <p:nvPr/>
        </p:nvSpPr>
        <p:spPr bwMode="auto">
          <a:xfrm>
            <a:off x="274638" y="904875"/>
            <a:ext cx="1004887" cy="527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u</a:t>
            </a:r>
            <a:r>
              <a:rPr lang="cs-CZ" sz="2400" b="1" kern="0" baseline="-2500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ŘÍDICÍ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4927600" y="4156075"/>
            <a:ext cx="630238" cy="527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u,i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6" name="Rectangle 2"/>
          <p:cNvSpPr txBox="1">
            <a:spLocks noChangeArrowheads="1"/>
          </p:cNvSpPr>
          <p:nvPr/>
        </p:nvSpPr>
        <p:spPr bwMode="auto">
          <a:xfrm>
            <a:off x="1533525" y="2632075"/>
            <a:ext cx="285750" cy="527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7" name="Rectangle 2"/>
          <p:cNvSpPr txBox="1">
            <a:spLocks noChangeArrowheads="1"/>
          </p:cNvSpPr>
          <p:nvPr/>
        </p:nvSpPr>
        <p:spPr bwMode="auto">
          <a:xfrm>
            <a:off x="1493838" y="2092325"/>
            <a:ext cx="466725" cy="528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u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8" name="Rectangle 2"/>
          <p:cNvSpPr txBox="1">
            <a:spLocks noChangeArrowheads="1"/>
          </p:cNvSpPr>
          <p:nvPr/>
        </p:nvSpPr>
        <p:spPr bwMode="auto">
          <a:xfrm>
            <a:off x="4562475" y="6003925"/>
            <a:ext cx="284163" cy="528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4491038" y="5343525"/>
            <a:ext cx="355600" cy="528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l-GR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ω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0" name="Rectangle 2"/>
          <p:cNvSpPr txBox="1">
            <a:spLocks noChangeArrowheads="1"/>
          </p:cNvSpPr>
          <p:nvPr/>
        </p:nvSpPr>
        <p:spPr bwMode="auto">
          <a:xfrm>
            <a:off x="6726238" y="4816475"/>
            <a:ext cx="508000" cy="527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Ui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 bwMode="auto">
          <a:xfrm>
            <a:off x="5435600" y="5465763"/>
            <a:ext cx="600075" cy="52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TD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2" name="Rectangle 2"/>
          <p:cNvSpPr txBox="1">
            <a:spLocks noChangeArrowheads="1"/>
          </p:cNvSpPr>
          <p:nvPr/>
        </p:nvSpPr>
        <p:spPr bwMode="auto">
          <a:xfrm>
            <a:off x="415925" y="4816475"/>
            <a:ext cx="590550" cy="527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Uo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3" name="Rectangle 2"/>
          <p:cNvSpPr txBox="1">
            <a:spLocks noChangeArrowheads="1"/>
          </p:cNvSpPr>
          <p:nvPr/>
        </p:nvSpPr>
        <p:spPr bwMode="auto">
          <a:xfrm>
            <a:off x="1757363" y="3830638"/>
            <a:ext cx="477837" cy="52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1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4" name="Rectangle 2"/>
          <p:cNvSpPr txBox="1">
            <a:spLocks noChangeArrowheads="1"/>
          </p:cNvSpPr>
          <p:nvPr/>
        </p:nvSpPr>
        <p:spPr bwMode="auto">
          <a:xfrm>
            <a:off x="1727200" y="5394325"/>
            <a:ext cx="477838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5" name="Rectangle 2"/>
          <p:cNvSpPr txBox="1">
            <a:spLocks noChangeArrowheads="1"/>
          </p:cNvSpPr>
          <p:nvPr/>
        </p:nvSpPr>
        <p:spPr bwMode="auto">
          <a:xfrm>
            <a:off x="7599363" y="3819525"/>
            <a:ext cx="477837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3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6" name="Rectangle 2"/>
          <p:cNvSpPr txBox="1">
            <a:spLocks noChangeArrowheads="1"/>
          </p:cNvSpPr>
          <p:nvPr/>
        </p:nvSpPr>
        <p:spPr bwMode="auto">
          <a:xfrm>
            <a:off x="7620000" y="5842000"/>
            <a:ext cx="477838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7" name="Rectangle 2"/>
          <p:cNvSpPr txBox="1">
            <a:spLocks noChangeArrowheads="1"/>
          </p:cNvSpPr>
          <p:nvPr/>
        </p:nvSpPr>
        <p:spPr bwMode="auto">
          <a:xfrm>
            <a:off x="7051675" y="1117600"/>
            <a:ext cx="730250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1,</a:t>
            </a:r>
            <a:r>
              <a:rPr lang="en-US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8" name="Rectangle 2"/>
          <p:cNvSpPr txBox="1">
            <a:spLocks noChangeArrowheads="1"/>
          </p:cNvSpPr>
          <p:nvPr/>
        </p:nvSpPr>
        <p:spPr bwMode="auto">
          <a:xfrm>
            <a:off x="7051675" y="1706563"/>
            <a:ext cx="730250" cy="52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3</a:t>
            </a:r>
            <a:r>
              <a:rPr lang="cs-CZ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,</a:t>
            </a:r>
            <a:r>
              <a:rPr lang="en-US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0563"/>
            <a:ext cx="9134475" cy="616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Nadpis 19"/>
          <p:cNvSpPr>
            <a:spLocks noGrp="1"/>
          </p:cNvSpPr>
          <p:nvPr>
            <p:ph type="title"/>
          </p:nvPr>
        </p:nvSpPr>
        <p:spPr>
          <a:xfrm>
            <a:off x="517525" y="0"/>
            <a:ext cx="8229600" cy="639763"/>
          </a:xfrm>
        </p:spPr>
        <p:txBody>
          <a:bodyPr/>
          <a:lstStyle/>
          <a:p>
            <a:r>
              <a:rPr lang="cs-CZ" sz="2400" smtClean="0"/>
              <a:t>4-kvadrantový pulsní měnič s PWM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466725" y="1514475"/>
            <a:ext cx="1006475" cy="527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u</a:t>
            </a:r>
            <a:r>
              <a:rPr lang="cs-CZ" sz="2400" b="1" kern="0" baseline="-2500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PILA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74638" y="904875"/>
            <a:ext cx="1004887" cy="527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u</a:t>
            </a:r>
            <a:r>
              <a:rPr lang="cs-CZ" sz="2400" b="1" kern="0" baseline="-2500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ŘÍDICÍ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4927600" y="4156075"/>
            <a:ext cx="630238" cy="527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u,i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1533525" y="2632075"/>
            <a:ext cx="285750" cy="527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1493838" y="2092325"/>
            <a:ext cx="466725" cy="528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u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4562475" y="6003925"/>
            <a:ext cx="284163" cy="528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4491038" y="5343525"/>
            <a:ext cx="355600" cy="528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l-GR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ω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 bwMode="auto">
          <a:xfrm>
            <a:off x="6726238" y="4816475"/>
            <a:ext cx="508000" cy="527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Ui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5435600" y="5465763"/>
            <a:ext cx="600075" cy="52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TD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 bwMode="auto">
          <a:xfrm>
            <a:off x="415925" y="4816475"/>
            <a:ext cx="590550" cy="527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Uo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" name="Rectangle 2"/>
          <p:cNvSpPr txBox="1">
            <a:spLocks noChangeArrowheads="1"/>
          </p:cNvSpPr>
          <p:nvPr/>
        </p:nvSpPr>
        <p:spPr bwMode="auto">
          <a:xfrm>
            <a:off x="1757363" y="3830638"/>
            <a:ext cx="477837" cy="52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1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1727200" y="5394325"/>
            <a:ext cx="477838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8" name="Rectangle 2"/>
          <p:cNvSpPr txBox="1">
            <a:spLocks noChangeArrowheads="1"/>
          </p:cNvSpPr>
          <p:nvPr/>
        </p:nvSpPr>
        <p:spPr bwMode="auto">
          <a:xfrm>
            <a:off x="7599363" y="3819525"/>
            <a:ext cx="477837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3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9" name="Rectangle 2"/>
          <p:cNvSpPr txBox="1">
            <a:spLocks noChangeArrowheads="1"/>
          </p:cNvSpPr>
          <p:nvPr/>
        </p:nvSpPr>
        <p:spPr bwMode="auto">
          <a:xfrm>
            <a:off x="7620000" y="5842000"/>
            <a:ext cx="477838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1" name="Rectangle 2"/>
          <p:cNvSpPr txBox="1">
            <a:spLocks noChangeArrowheads="1"/>
          </p:cNvSpPr>
          <p:nvPr/>
        </p:nvSpPr>
        <p:spPr bwMode="auto">
          <a:xfrm>
            <a:off x="7051675" y="1117600"/>
            <a:ext cx="730250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1,</a:t>
            </a:r>
            <a:r>
              <a:rPr lang="en-US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7051675" y="1706563"/>
            <a:ext cx="730250" cy="52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3</a:t>
            </a:r>
            <a:r>
              <a:rPr lang="cs-CZ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,</a:t>
            </a:r>
            <a:r>
              <a:rPr lang="en-US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Nadpis 19"/>
          <p:cNvSpPr>
            <a:spLocks noGrp="1"/>
          </p:cNvSpPr>
          <p:nvPr>
            <p:ph type="title"/>
          </p:nvPr>
        </p:nvSpPr>
        <p:spPr>
          <a:xfrm>
            <a:off x="517525" y="0"/>
            <a:ext cx="8229600" cy="825500"/>
          </a:xfrm>
        </p:spPr>
        <p:txBody>
          <a:bodyPr/>
          <a:lstStyle/>
          <a:p>
            <a:r>
              <a:rPr lang="cs-CZ" sz="2400" smtClean="0"/>
              <a:t>4-kvadrantový pulsní měnič s PWM</a:t>
            </a:r>
            <a:r>
              <a:rPr lang="en-US" sz="2400" smtClean="0"/>
              <a:t/>
            </a:r>
            <a:br>
              <a:rPr lang="en-US" sz="2400" smtClean="0"/>
            </a:br>
            <a:r>
              <a:rPr lang="en-US" sz="2400" b="1" smtClean="0"/>
              <a:t>ust</a:t>
            </a:r>
            <a:r>
              <a:rPr lang="cs-CZ" sz="2400" b="1" smtClean="0"/>
              <a:t>álený</a:t>
            </a:r>
            <a:r>
              <a:rPr lang="en-US" sz="2400" b="1" smtClean="0"/>
              <a:t> stav</a:t>
            </a:r>
            <a:endParaRPr lang="cs-CZ" sz="2400" b="1" smtClean="0"/>
          </a:p>
        </p:txBody>
      </p:sp>
      <p:grpSp>
        <p:nvGrpSpPr>
          <p:cNvPr id="16388" name="Skupina 68"/>
          <p:cNvGrpSpPr>
            <a:grpSpLocks/>
          </p:cNvGrpSpPr>
          <p:nvPr/>
        </p:nvGrpSpPr>
        <p:grpSpPr bwMode="auto">
          <a:xfrm>
            <a:off x="307975" y="1016000"/>
            <a:ext cx="5580063" cy="4202113"/>
            <a:chOff x="980440" y="629957"/>
            <a:chExt cx="5580193" cy="4202580"/>
          </a:xfrm>
        </p:grpSpPr>
        <p:sp>
          <p:nvSpPr>
            <p:cNvPr id="6" name="Rectangle 2"/>
            <p:cNvSpPr txBox="1">
              <a:spLocks noChangeArrowheads="1"/>
            </p:cNvSpPr>
            <p:nvPr/>
          </p:nvSpPr>
          <p:spPr bwMode="auto">
            <a:xfrm>
              <a:off x="2174268" y="731568"/>
              <a:ext cx="960460" cy="4985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defRPr/>
              </a:pPr>
              <a:r>
                <a:rPr lang="cs-CZ" sz="2400" b="1" kern="0" dirty="0" err="1"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u</a:t>
              </a:r>
              <a:r>
                <a:rPr lang="cs-CZ" sz="2400" b="1" kern="0" baseline="-25000" dirty="0" err="1"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PILA</a:t>
              </a:r>
              <a:endParaRPr lang="cs-CZ" sz="1600" b="1" kern="0" baseline="-25000" dirty="0">
                <a:solidFill>
                  <a:schemeClr val="tx2"/>
                </a:solidFill>
                <a:latin typeface="+mj-lt"/>
                <a:ea typeface="+mj-ea"/>
                <a:cs typeface="+mj-cs"/>
              </a:endParaRPr>
            </a:p>
          </p:txBody>
        </p:sp>
        <p:sp>
          <p:nvSpPr>
            <p:cNvPr id="7" name="Rectangle 2"/>
            <p:cNvSpPr txBox="1">
              <a:spLocks noChangeArrowheads="1"/>
            </p:cNvSpPr>
            <p:nvPr/>
          </p:nvSpPr>
          <p:spPr bwMode="auto">
            <a:xfrm>
              <a:off x="1234446" y="1311071"/>
              <a:ext cx="1004911" cy="5271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defRPr/>
              </a:pPr>
              <a:r>
                <a:rPr lang="cs-CZ" sz="2400" b="1" kern="0" dirty="0" err="1"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u</a:t>
              </a:r>
              <a:r>
                <a:rPr lang="cs-CZ" sz="2400" b="1" kern="0" baseline="-25000" dirty="0" err="1"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ŘÍDICÍ</a:t>
              </a:r>
              <a:endParaRPr lang="cs-CZ" sz="1600" b="1" kern="0" baseline="-25000" dirty="0">
                <a:solidFill>
                  <a:schemeClr val="tx2"/>
                </a:solidFill>
                <a:latin typeface="+mj-lt"/>
                <a:ea typeface="+mj-ea"/>
                <a:cs typeface="+mj-cs"/>
              </a:endParaRPr>
            </a:p>
          </p:txBody>
        </p:sp>
        <p:sp>
          <p:nvSpPr>
            <p:cNvPr id="8" name="Rectangle 2"/>
            <p:cNvSpPr txBox="1">
              <a:spLocks noChangeArrowheads="1"/>
            </p:cNvSpPr>
            <p:nvPr/>
          </p:nvSpPr>
          <p:spPr bwMode="auto">
            <a:xfrm>
              <a:off x="2691805" y="3859291"/>
              <a:ext cx="417523" cy="52710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defRPr/>
              </a:pPr>
              <a:r>
                <a:rPr lang="cs-CZ" sz="2400" b="1" kern="0" dirty="0"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u</a:t>
              </a:r>
              <a:endParaRPr lang="cs-CZ" sz="1600" b="1" kern="0" baseline="-25000" dirty="0">
                <a:solidFill>
                  <a:schemeClr val="tx2"/>
                </a:solidFill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5" name="Rectangle 2"/>
            <p:cNvSpPr txBox="1">
              <a:spLocks noChangeArrowheads="1"/>
            </p:cNvSpPr>
            <p:nvPr/>
          </p:nvSpPr>
          <p:spPr bwMode="auto">
            <a:xfrm>
              <a:off x="1078867" y="3076567"/>
              <a:ext cx="590564" cy="52710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defRPr/>
              </a:pPr>
              <a:r>
                <a:rPr lang="cs-CZ" sz="2400" b="1" kern="0" dirty="0" err="1"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Uo</a:t>
              </a:r>
              <a:endParaRPr lang="cs-CZ" sz="1600" b="1" kern="0" baseline="-25000" dirty="0">
                <a:solidFill>
                  <a:schemeClr val="tx2"/>
                </a:solidFill>
                <a:latin typeface="+mj-lt"/>
                <a:ea typeface="+mj-ea"/>
                <a:cs typeface="+mj-cs"/>
              </a:endParaRPr>
            </a:p>
          </p:txBody>
        </p:sp>
        <p:cxnSp>
          <p:nvCxnSpPr>
            <p:cNvPr id="23" name="Přímá spojovací čára 22"/>
            <p:cNvCxnSpPr/>
            <p:nvPr/>
          </p:nvCxnSpPr>
          <p:spPr>
            <a:xfrm rot="5400000" flipH="1" flipV="1">
              <a:off x="2349643" y="1156298"/>
              <a:ext cx="1092321" cy="58897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ovací čára 24"/>
            <p:cNvCxnSpPr/>
            <p:nvPr/>
          </p:nvCxnSpPr>
          <p:spPr>
            <a:xfrm rot="5400000">
              <a:off x="2168623" y="1915182"/>
              <a:ext cx="2022700" cy="158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ovací čára 25"/>
            <p:cNvCxnSpPr/>
            <p:nvPr/>
          </p:nvCxnSpPr>
          <p:spPr>
            <a:xfrm rot="5400000" flipH="1" flipV="1">
              <a:off x="2717119" y="1366686"/>
              <a:ext cx="2000472" cy="107635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/>
            <p:nvPr/>
          </p:nvCxnSpPr>
          <p:spPr>
            <a:xfrm rot="5400000">
              <a:off x="3233860" y="1915182"/>
              <a:ext cx="20227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 rot="5400000" flipH="1" flipV="1">
              <a:off x="3785531" y="1366686"/>
              <a:ext cx="2000472" cy="107635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ovací čára 28"/>
            <p:cNvCxnSpPr/>
            <p:nvPr/>
          </p:nvCxnSpPr>
          <p:spPr>
            <a:xfrm rot="5400000">
              <a:off x="4738089" y="1480953"/>
              <a:ext cx="115265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ovací čára 34"/>
            <p:cNvCxnSpPr/>
            <p:nvPr/>
          </p:nvCxnSpPr>
          <p:spPr>
            <a:xfrm>
              <a:off x="2148867" y="1560335"/>
              <a:ext cx="3317952" cy="1588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ovací čára 39"/>
            <p:cNvCxnSpPr/>
            <p:nvPr/>
          </p:nvCxnSpPr>
          <p:spPr>
            <a:xfrm rot="5400000">
              <a:off x="3379133" y="3897395"/>
              <a:ext cx="1728980" cy="1587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ovací čára 41"/>
            <p:cNvCxnSpPr/>
            <p:nvPr/>
          </p:nvCxnSpPr>
          <p:spPr>
            <a:xfrm rot="5400000">
              <a:off x="2327391" y="3912479"/>
              <a:ext cx="1692463" cy="7937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ovací čára 42"/>
            <p:cNvCxnSpPr/>
            <p:nvPr/>
          </p:nvCxnSpPr>
          <p:spPr>
            <a:xfrm rot="5400000">
              <a:off x="2389247" y="3250418"/>
              <a:ext cx="3016585" cy="7937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ovací čára 43"/>
            <p:cNvCxnSpPr/>
            <p:nvPr/>
          </p:nvCxnSpPr>
          <p:spPr>
            <a:xfrm rot="5400000">
              <a:off x="3456072" y="3250418"/>
              <a:ext cx="3016585" cy="7937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Přímá spojovací čára 48"/>
            <p:cNvCxnSpPr/>
            <p:nvPr/>
          </p:nvCxnSpPr>
          <p:spPr>
            <a:xfrm rot="10800000">
              <a:off x="1813897" y="3406804"/>
              <a:ext cx="3543383" cy="1587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Přímá spojovací čára 49"/>
            <p:cNvCxnSpPr/>
            <p:nvPr/>
          </p:nvCxnSpPr>
          <p:spPr>
            <a:xfrm rot="10800000">
              <a:off x="1813897" y="4618200"/>
              <a:ext cx="3543383" cy="158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Rectangle 2"/>
            <p:cNvSpPr txBox="1">
              <a:spLocks noChangeArrowheads="1"/>
            </p:cNvSpPr>
            <p:nvPr/>
          </p:nvSpPr>
          <p:spPr bwMode="auto">
            <a:xfrm>
              <a:off x="980440" y="4305428"/>
              <a:ext cx="698516" cy="52710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defRPr/>
              </a:pPr>
              <a:r>
                <a:rPr lang="en-US" sz="2400" b="1" kern="0" dirty="0"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-</a:t>
              </a:r>
              <a:r>
                <a:rPr lang="cs-CZ" sz="2400" b="1" kern="0" dirty="0" err="1"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Uo</a:t>
              </a:r>
              <a:endParaRPr lang="cs-CZ" sz="1600" b="1" kern="0" baseline="-25000" dirty="0">
                <a:solidFill>
                  <a:schemeClr val="tx2"/>
                </a:solidFill>
                <a:latin typeface="+mj-lt"/>
                <a:ea typeface="+mj-ea"/>
                <a:cs typeface="+mj-cs"/>
              </a:endParaRPr>
            </a:p>
          </p:txBody>
        </p:sp>
        <p:grpSp>
          <p:nvGrpSpPr>
            <p:cNvPr id="16424" name="Skupina 67"/>
            <p:cNvGrpSpPr>
              <a:grpSpLocks/>
            </p:cNvGrpSpPr>
            <p:nvPr/>
          </p:nvGrpSpPr>
          <p:grpSpPr bwMode="auto">
            <a:xfrm>
              <a:off x="2976282" y="3403759"/>
              <a:ext cx="1603338" cy="1224280"/>
              <a:chOff x="2976282" y="3403759"/>
              <a:chExt cx="1603338" cy="1224280"/>
            </a:xfrm>
          </p:grpSpPr>
          <p:cxnSp>
            <p:nvCxnSpPr>
              <p:cNvPr id="53" name="Přímá spojovací čára 52"/>
              <p:cNvCxnSpPr/>
              <p:nvPr/>
            </p:nvCxnSpPr>
            <p:spPr>
              <a:xfrm>
                <a:off x="2975974" y="4616613"/>
                <a:ext cx="206380" cy="1587"/>
              </a:xfrm>
              <a:prstGeom prst="line">
                <a:avLst/>
              </a:prstGeom>
              <a:ln w="2540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Přímá spojovací čára 54"/>
              <p:cNvCxnSpPr/>
              <p:nvPr/>
            </p:nvCxnSpPr>
            <p:spPr>
              <a:xfrm rot="5400000" flipH="1" flipV="1">
                <a:off x="2559192" y="4012502"/>
                <a:ext cx="1219335" cy="7938"/>
              </a:xfrm>
              <a:prstGeom prst="line">
                <a:avLst/>
              </a:prstGeom>
              <a:ln w="2540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Přímá spojovací čára 56"/>
              <p:cNvCxnSpPr/>
              <p:nvPr/>
            </p:nvCxnSpPr>
            <p:spPr>
              <a:xfrm>
                <a:off x="3169653" y="3406803"/>
                <a:ext cx="735029" cy="1587"/>
              </a:xfrm>
              <a:prstGeom prst="line">
                <a:avLst/>
              </a:prstGeom>
              <a:ln w="2540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Přímá spojovací čára 58"/>
              <p:cNvCxnSpPr/>
              <p:nvPr/>
            </p:nvCxnSpPr>
            <p:spPr>
              <a:xfrm rot="16200000" flipH="1">
                <a:off x="3289459" y="4012502"/>
                <a:ext cx="1214573" cy="0"/>
              </a:xfrm>
              <a:prstGeom prst="line">
                <a:avLst/>
              </a:prstGeom>
              <a:ln w="2540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Přímá spojovací čára 60"/>
              <p:cNvCxnSpPr/>
              <p:nvPr/>
            </p:nvCxnSpPr>
            <p:spPr>
              <a:xfrm>
                <a:off x="3896745" y="4618200"/>
                <a:ext cx="349258" cy="1588"/>
              </a:xfrm>
              <a:prstGeom prst="line">
                <a:avLst/>
              </a:prstGeom>
              <a:ln w="2540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Přímá spojovací čára 62"/>
              <p:cNvCxnSpPr/>
              <p:nvPr/>
            </p:nvCxnSpPr>
            <p:spPr>
              <a:xfrm rot="5400000" flipH="1" flipV="1">
                <a:off x="3634748" y="4014883"/>
                <a:ext cx="1224098" cy="1587"/>
              </a:xfrm>
              <a:prstGeom prst="line">
                <a:avLst/>
              </a:prstGeom>
              <a:ln w="2540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Přímá spojovací čára 64"/>
              <p:cNvCxnSpPr/>
              <p:nvPr/>
            </p:nvCxnSpPr>
            <p:spPr>
              <a:xfrm>
                <a:off x="4258704" y="3411566"/>
                <a:ext cx="320682" cy="1588"/>
              </a:xfrm>
              <a:prstGeom prst="line">
                <a:avLst/>
              </a:prstGeom>
              <a:ln w="2540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1" name="Rectangle 2"/>
            <p:cNvSpPr txBox="1">
              <a:spLocks noChangeArrowheads="1"/>
            </p:cNvSpPr>
            <p:nvPr/>
          </p:nvSpPr>
          <p:spPr bwMode="auto">
            <a:xfrm>
              <a:off x="5555722" y="629957"/>
              <a:ext cx="1004911" cy="5271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defRPr/>
              </a:pPr>
              <a:r>
                <a:rPr lang="cs-CZ" sz="2400" b="1" kern="0" dirty="0" err="1"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u</a:t>
              </a:r>
              <a:r>
                <a:rPr lang="cs-CZ" sz="2400" b="1" kern="0" baseline="-25000" dirty="0" err="1"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řMax</a:t>
              </a:r>
              <a:endParaRPr lang="cs-CZ" sz="1600" b="1" kern="0" baseline="-25000" dirty="0">
                <a:solidFill>
                  <a:schemeClr val="tx2"/>
                </a:solidFill>
                <a:latin typeface="+mj-lt"/>
                <a:ea typeface="+mj-ea"/>
                <a:cs typeface="+mj-cs"/>
              </a:endParaRPr>
            </a:p>
          </p:txBody>
        </p:sp>
        <p:sp>
          <p:nvSpPr>
            <p:cNvPr id="72" name="Rectangle 2"/>
            <p:cNvSpPr txBox="1">
              <a:spLocks noChangeArrowheads="1"/>
            </p:cNvSpPr>
            <p:nvPr/>
          </p:nvSpPr>
          <p:spPr bwMode="auto">
            <a:xfrm>
              <a:off x="5555722" y="2557396"/>
              <a:ext cx="1004911" cy="5271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defRPr/>
              </a:pPr>
              <a:r>
                <a:rPr lang="cs-CZ" sz="2400" b="1" kern="0" dirty="0"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-</a:t>
              </a:r>
              <a:r>
                <a:rPr lang="cs-CZ" sz="2400" b="1" kern="0" dirty="0" err="1"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u</a:t>
              </a:r>
              <a:r>
                <a:rPr lang="cs-CZ" sz="2400" b="1" kern="0" baseline="-25000" dirty="0" err="1"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řMax</a:t>
              </a:r>
              <a:endParaRPr lang="cs-CZ" sz="1600" b="1" kern="0" baseline="-25000" dirty="0">
                <a:solidFill>
                  <a:schemeClr val="tx2"/>
                </a:solidFill>
                <a:latin typeface="+mj-lt"/>
                <a:ea typeface="+mj-ea"/>
                <a:cs typeface="+mj-cs"/>
              </a:endParaRPr>
            </a:p>
          </p:txBody>
        </p:sp>
        <p:cxnSp>
          <p:nvCxnSpPr>
            <p:cNvPr id="73" name="Přímá spojovací čára 72"/>
            <p:cNvCxnSpPr/>
            <p:nvPr/>
          </p:nvCxnSpPr>
          <p:spPr>
            <a:xfrm rot="10800000">
              <a:off x="3012487" y="896687"/>
              <a:ext cx="2514659" cy="9526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Přímá spojovací čára 74"/>
            <p:cNvCxnSpPr/>
            <p:nvPr/>
          </p:nvCxnSpPr>
          <p:spPr>
            <a:xfrm rot="10800000">
              <a:off x="3012487" y="2913036"/>
              <a:ext cx="2514659" cy="11114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70" name="Tabulka 69"/>
          <p:cNvGraphicFramePr>
            <a:graphicFrameLocks noGrp="1"/>
          </p:cNvGraphicFramePr>
          <p:nvPr/>
        </p:nvGraphicFramePr>
        <p:xfrm>
          <a:off x="5899150" y="1262063"/>
          <a:ext cx="3245224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2612"/>
                <a:gridCol w="162261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200" b="1" kern="0" dirty="0" err="1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u</a:t>
                      </a:r>
                      <a:r>
                        <a:rPr lang="cs-CZ" sz="2200" b="1" kern="0" baseline="-25000" dirty="0" err="1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ř</a:t>
                      </a:r>
                      <a:endParaRPr lang="cs-CZ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kern="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U </a:t>
                      </a:r>
                    </a:p>
                    <a:p>
                      <a:pPr algn="ctr"/>
                      <a:r>
                        <a:rPr lang="cs-CZ" sz="2200" b="0" kern="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(střední hodnota u)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200" b="1" kern="0" dirty="0" err="1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u</a:t>
                      </a:r>
                      <a:r>
                        <a:rPr lang="cs-CZ" sz="2200" b="1" kern="0" baseline="-25000" dirty="0" err="1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řMax</a:t>
                      </a:r>
                      <a:endParaRPr lang="cs-CZ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err="1" smtClean="0"/>
                        <a:t>Uo</a:t>
                      </a:r>
                      <a:endParaRPr lang="cs-CZ" sz="2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0</a:t>
                      </a:r>
                      <a:endParaRPr lang="cs-CZ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0</a:t>
                      </a:r>
                      <a:endParaRPr lang="cs-CZ" sz="2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200" b="1" kern="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cs-CZ" sz="2200" b="1" kern="0" dirty="0" err="1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u</a:t>
                      </a:r>
                      <a:r>
                        <a:rPr lang="cs-CZ" sz="2200" b="1" kern="0" baseline="-25000" dirty="0" err="1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řMax</a:t>
                      </a:r>
                      <a:endParaRPr lang="cs-CZ" sz="2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-</a:t>
                      </a:r>
                      <a:r>
                        <a:rPr lang="cs-CZ" sz="2200" dirty="0" err="1" smtClean="0"/>
                        <a:t>Uo</a:t>
                      </a:r>
                      <a:endParaRPr lang="cs-CZ" sz="22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6386" name="Object 5"/>
          <p:cNvGraphicFramePr>
            <a:graphicFrameLocks noChangeAspect="1"/>
          </p:cNvGraphicFramePr>
          <p:nvPr/>
        </p:nvGraphicFramePr>
        <p:xfrm>
          <a:off x="3486150" y="5267325"/>
          <a:ext cx="4725988" cy="1154113"/>
        </p:xfrm>
        <a:graphic>
          <a:graphicData uri="http://schemas.openxmlformats.org/presentationml/2006/ole">
            <p:oleObj spid="_x0000_s16386" name="Rovnice" r:id="rId3" imgW="176508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Nadpis 19"/>
          <p:cNvSpPr>
            <a:spLocks noGrp="1"/>
          </p:cNvSpPr>
          <p:nvPr>
            <p:ph type="title"/>
          </p:nvPr>
        </p:nvSpPr>
        <p:spPr>
          <a:xfrm>
            <a:off x="517525" y="0"/>
            <a:ext cx="8229600" cy="825500"/>
          </a:xfrm>
        </p:spPr>
        <p:txBody>
          <a:bodyPr/>
          <a:lstStyle/>
          <a:p>
            <a:r>
              <a:rPr lang="cs-CZ" sz="2400" smtClean="0"/>
              <a:t>4-kvadrantový pulsní měnič s PWM</a:t>
            </a:r>
            <a:r>
              <a:rPr lang="en-US" sz="2400" smtClean="0"/>
              <a:t/>
            </a:r>
            <a:br>
              <a:rPr lang="en-US" sz="2400" smtClean="0"/>
            </a:br>
            <a:r>
              <a:rPr lang="cs-CZ" sz="2400" b="1" smtClean="0"/>
              <a:t>přechodný </a:t>
            </a:r>
            <a:r>
              <a:rPr lang="en-US" sz="2400" b="1" smtClean="0"/>
              <a:t>stav</a:t>
            </a:r>
            <a:endParaRPr lang="cs-CZ" sz="2400" b="1" smtClean="0"/>
          </a:p>
        </p:txBody>
      </p:sp>
      <p:grpSp>
        <p:nvGrpSpPr>
          <p:cNvPr id="17413" name="Skupina 61"/>
          <p:cNvGrpSpPr>
            <a:grpSpLocks/>
          </p:cNvGrpSpPr>
          <p:nvPr/>
        </p:nvGrpSpPr>
        <p:grpSpPr bwMode="auto">
          <a:xfrm>
            <a:off x="200025" y="1395413"/>
            <a:ext cx="6078538" cy="4665662"/>
            <a:chOff x="308087" y="553467"/>
            <a:chExt cx="6078996" cy="4664552"/>
          </a:xfrm>
        </p:grpSpPr>
        <p:grpSp>
          <p:nvGrpSpPr>
            <p:cNvPr id="17419" name="Skupina 68"/>
            <p:cNvGrpSpPr>
              <a:grpSpLocks/>
            </p:cNvGrpSpPr>
            <p:nvPr/>
          </p:nvGrpSpPr>
          <p:grpSpPr bwMode="auto">
            <a:xfrm>
              <a:off x="308087" y="553467"/>
              <a:ext cx="6078996" cy="4664552"/>
              <a:chOff x="980440" y="167985"/>
              <a:chExt cx="6078996" cy="4664552"/>
            </a:xfrm>
          </p:grpSpPr>
          <p:sp>
            <p:nvSpPr>
              <p:cNvPr id="6" name="Rectangle 2"/>
              <p:cNvSpPr txBox="1">
                <a:spLocks noChangeArrowheads="1"/>
              </p:cNvSpPr>
              <p:nvPr/>
            </p:nvSpPr>
            <p:spPr bwMode="auto">
              <a:xfrm>
                <a:off x="2174330" y="731413"/>
                <a:ext cx="960510" cy="4983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>
                  <a:defRPr/>
                </a:pPr>
                <a:r>
                  <a:rPr lang="cs-CZ" sz="2400" b="1" kern="0" dirty="0" err="1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u</a:t>
                </a:r>
                <a:r>
                  <a:rPr lang="cs-CZ" sz="2400" b="1" kern="0" baseline="-25000" dirty="0" err="1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PILA</a:t>
                </a:r>
                <a:endParaRPr lang="cs-CZ" sz="1600" b="1" kern="0" baseline="-25000" dirty="0">
                  <a:solidFill>
                    <a:schemeClr val="tx2"/>
                  </a:solidFill>
                  <a:latin typeface="+mj-lt"/>
                  <a:ea typeface="+mj-ea"/>
                  <a:cs typeface="+mj-cs"/>
                </a:endParaRPr>
              </a:p>
            </p:txBody>
          </p:sp>
          <p:sp>
            <p:nvSpPr>
              <p:cNvPr id="7" name="Rectangle 2"/>
              <p:cNvSpPr txBox="1">
                <a:spLocks noChangeArrowheads="1"/>
              </p:cNvSpPr>
              <p:nvPr/>
            </p:nvSpPr>
            <p:spPr bwMode="auto">
              <a:xfrm>
                <a:off x="1234459" y="1310713"/>
                <a:ext cx="1004964" cy="5269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>
                  <a:defRPr/>
                </a:pPr>
                <a:r>
                  <a:rPr lang="cs-CZ" sz="2400" b="1" kern="0" dirty="0" err="1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u</a:t>
                </a:r>
                <a:r>
                  <a:rPr lang="cs-CZ" sz="2400" b="1" kern="0" baseline="-25000" dirty="0" err="1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ŘÍDICÍ</a:t>
                </a:r>
                <a:endParaRPr lang="cs-CZ" sz="1600" b="1" kern="0" baseline="-25000" dirty="0">
                  <a:solidFill>
                    <a:schemeClr val="tx2"/>
                  </a:solidFill>
                  <a:latin typeface="+mj-lt"/>
                  <a:ea typeface="+mj-ea"/>
                  <a:cs typeface="+mj-cs"/>
                </a:endParaRPr>
              </a:p>
            </p:txBody>
          </p:sp>
          <p:sp>
            <p:nvSpPr>
              <p:cNvPr id="8" name="Rectangle 2"/>
              <p:cNvSpPr txBox="1">
                <a:spLocks noChangeArrowheads="1"/>
              </p:cNvSpPr>
              <p:nvPr/>
            </p:nvSpPr>
            <p:spPr bwMode="auto">
              <a:xfrm>
                <a:off x="1678993" y="4016756"/>
                <a:ext cx="1535229" cy="526925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>
                  <a:defRPr/>
                </a:pPr>
                <a:r>
                  <a:rPr lang="cs-CZ" sz="2400" b="1" kern="0" dirty="0" err="1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u</a:t>
                </a:r>
                <a:r>
                  <a:rPr lang="cs-CZ" sz="2400" b="1" kern="0" baseline="-25000" dirty="0" err="1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SKUTEČNÉ</a:t>
                </a:r>
                <a:endParaRPr lang="cs-CZ" sz="1600" b="1" kern="0" baseline="-25000" dirty="0">
                  <a:solidFill>
                    <a:schemeClr val="tx2"/>
                  </a:solidFill>
                  <a:latin typeface="+mj-lt"/>
                  <a:ea typeface="+mj-ea"/>
                  <a:cs typeface="+mj-cs"/>
                </a:endParaRPr>
              </a:p>
            </p:txBody>
          </p:sp>
          <p:sp>
            <p:nvSpPr>
              <p:cNvPr id="15" name="Rectangle 2"/>
              <p:cNvSpPr txBox="1">
                <a:spLocks noChangeArrowheads="1"/>
              </p:cNvSpPr>
              <p:nvPr/>
            </p:nvSpPr>
            <p:spPr bwMode="auto">
              <a:xfrm>
                <a:off x="1078872" y="3077180"/>
                <a:ext cx="590594" cy="526925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>
                  <a:defRPr/>
                </a:pPr>
                <a:r>
                  <a:rPr lang="cs-CZ" sz="2400" b="1" kern="0" dirty="0" err="1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Uo</a:t>
                </a:r>
                <a:endParaRPr lang="cs-CZ" sz="1600" b="1" kern="0" baseline="-25000" dirty="0">
                  <a:solidFill>
                    <a:schemeClr val="tx2"/>
                  </a:solidFill>
                  <a:latin typeface="+mj-lt"/>
                  <a:ea typeface="+mj-ea"/>
                  <a:cs typeface="+mj-cs"/>
                </a:endParaRPr>
              </a:p>
            </p:txBody>
          </p:sp>
          <p:cxnSp>
            <p:nvCxnSpPr>
              <p:cNvPr id="23" name="Přímá spojovací čára 22"/>
              <p:cNvCxnSpPr/>
              <p:nvPr/>
            </p:nvCxnSpPr>
            <p:spPr>
              <a:xfrm rot="5400000" flipH="1" flipV="1">
                <a:off x="2349933" y="1155877"/>
                <a:ext cx="1091940" cy="589006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Přímá spojovací čára 24"/>
              <p:cNvCxnSpPr/>
              <p:nvPr/>
            </p:nvCxnSpPr>
            <p:spPr>
              <a:xfrm rot="5400000">
                <a:off x="2169090" y="1914613"/>
                <a:ext cx="2021994" cy="158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Přímá spojovací čára 25"/>
              <p:cNvCxnSpPr/>
              <p:nvPr/>
            </p:nvCxnSpPr>
            <p:spPr>
              <a:xfrm rot="5400000" flipH="1" flipV="1">
                <a:off x="2716816" y="1366887"/>
                <a:ext cx="2001361" cy="1076406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Přímá spojovací čára 26"/>
              <p:cNvCxnSpPr/>
              <p:nvPr/>
            </p:nvCxnSpPr>
            <p:spPr>
              <a:xfrm rot="5400000">
                <a:off x="3234383" y="1914613"/>
                <a:ext cx="2021994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Přímá spojovací čára 27"/>
              <p:cNvCxnSpPr/>
              <p:nvPr/>
            </p:nvCxnSpPr>
            <p:spPr>
              <a:xfrm rot="5400000" flipH="1" flipV="1">
                <a:off x="3785284" y="1366887"/>
                <a:ext cx="2001361" cy="1076406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ovací čára 28"/>
              <p:cNvCxnSpPr/>
              <p:nvPr/>
            </p:nvCxnSpPr>
            <p:spPr>
              <a:xfrm rot="5400000">
                <a:off x="4738516" y="1480536"/>
                <a:ext cx="11522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Přímá spojovací čára 34"/>
              <p:cNvCxnSpPr/>
              <p:nvPr/>
            </p:nvCxnSpPr>
            <p:spPr>
              <a:xfrm>
                <a:off x="2148928" y="1559891"/>
                <a:ext cx="2297286" cy="9523"/>
              </a:xfrm>
              <a:prstGeom prst="line">
                <a:avLst/>
              </a:prstGeom>
              <a:ln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ovací čára 39"/>
              <p:cNvCxnSpPr/>
              <p:nvPr/>
            </p:nvCxnSpPr>
            <p:spPr>
              <a:xfrm rot="5400000">
                <a:off x="3379605" y="3897722"/>
                <a:ext cx="1728376" cy="1587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ovací čára 41"/>
              <p:cNvCxnSpPr/>
              <p:nvPr/>
            </p:nvCxnSpPr>
            <p:spPr>
              <a:xfrm rot="5400000">
                <a:off x="2327801" y="3912799"/>
                <a:ext cx="1691872" cy="793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ovací čára 42"/>
              <p:cNvCxnSpPr/>
              <p:nvPr/>
            </p:nvCxnSpPr>
            <p:spPr>
              <a:xfrm rot="5400000">
                <a:off x="2389132" y="3250175"/>
                <a:ext cx="3017119" cy="793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Přímá spojovací čára 43"/>
              <p:cNvCxnSpPr/>
              <p:nvPr/>
            </p:nvCxnSpPr>
            <p:spPr>
              <a:xfrm rot="5400000">
                <a:off x="3447349" y="2989092"/>
                <a:ext cx="3451991" cy="19051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Přímá spojovací čára 48"/>
              <p:cNvCxnSpPr/>
              <p:nvPr/>
            </p:nvCxnSpPr>
            <p:spPr>
              <a:xfrm rot="10800000">
                <a:off x="1813941" y="3405715"/>
                <a:ext cx="3543567" cy="1587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Přímá spojovací čára 49"/>
              <p:cNvCxnSpPr/>
              <p:nvPr/>
            </p:nvCxnSpPr>
            <p:spPr>
              <a:xfrm rot="10800000">
                <a:off x="1813941" y="4618276"/>
                <a:ext cx="3543567" cy="1587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1" name="Rectangle 2"/>
              <p:cNvSpPr txBox="1">
                <a:spLocks noChangeArrowheads="1"/>
              </p:cNvSpPr>
              <p:nvPr/>
            </p:nvSpPr>
            <p:spPr bwMode="auto">
              <a:xfrm>
                <a:off x="980440" y="4305612"/>
                <a:ext cx="698553" cy="526925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>
                  <a:defRPr/>
                </a:pPr>
                <a:r>
                  <a:rPr lang="en-US" sz="2400" b="1" kern="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-</a:t>
                </a:r>
                <a:r>
                  <a:rPr lang="cs-CZ" sz="2400" b="1" kern="0" dirty="0" err="1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Uo</a:t>
                </a:r>
                <a:endParaRPr lang="cs-CZ" sz="1600" b="1" kern="0" baseline="-25000" dirty="0">
                  <a:solidFill>
                    <a:schemeClr val="tx2"/>
                  </a:solidFill>
                  <a:latin typeface="+mj-lt"/>
                  <a:ea typeface="+mj-ea"/>
                  <a:cs typeface="+mj-cs"/>
                </a:endParaRPr>
              </a:p>
            </p:txBody>
          </p:sp>
          <p:grpSp>
            <p:nvGrpSpPr>
              <p:cNvPr id="17440" name="Skupina 67"/>
              <p:cNvGrpSpPr>
                <a:grpSpLocks/>
              </p:cNvGrpSpPr>
              <p:nvPr/>
            </p:nvGrpSpPr>
            <p:grpSpPr bwMode="auto">
              <a:xfrm>
                <a:off x="2976282" y="3403759"/>
                <a:ext cx="2266166" cy="1224280"/>
                <a:chOff x="2976282" y="3403759"/>
                <a:chExt cx="2266166" cy="1224280"/>
              </a:xfrm>
            </p:grpSpPr>
            <p:cxnSp>
              <p:nvCxnSpPr>
                <p:cNvPr id="53" name="Přímá spojovací čára 52"/>
                <p:cNvCxnSpPr/>
                <p:nvPr/>
              </p:nvCxnSpPr>
              <p:spPr>
                <a:xfrm>
                  <a:off x="2976078" y="4616689"/>
                  <a:ext cx="206391" cy="1588"/>
                </a:xfrm>
                <a:prstGeom prst="line">
                  <a:avLst/>
                </a:prstGeom>
                <a:ln w="254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Přímá spojovací čára 54"/>
                <p:cNvCxnSpPr/>
                <p:nvPr/>
              </p:nvCxnSpPr>
              <p:spPr>
                <a:xfrm rot="5400000" flipH="1" flipV="1">
                  <a:off x="2559518" y="4012787"/>
                  <a:ext cx="1218910" cy="7939"/>
                </a:xfrm>
                <a:prstGeom prst="line">
                  <a:avLst/>
                </a:prstGeom>
                <a:ln w="254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Přímá spojovací čára 56"/>
                <p:cNvCxnSpPr/>
                <p:nvPr/>
              </p:nvCxnSpPr>
              <p:spPr>
                <a:xfrm>
                  <a:off x="3169768" y="3407301"/>
                  <a:ext cx="735067" cy="1588"/>
                </a:xfrm>
                <a:prstGeom prst="line">
                  <a:avLst/>
                </a:prstGeom>
                <a:ln w="254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Přímá spojovací čára 58"/>
                <p:cNvCxnSpPr/>
                <p:nvPr/>
              </p:nvCxnSpPr>
              <p:spPr>
                <a:xfrm rot="16200000" flipH="1">
                  <a:off x="3290617" y="4011995"/>
                  <a:ext cx="1214148" cy="1587"/>
                </a:xfrm>
                <a:prstGeom prst="line">
                  <a:avLst/>
                </a:prstGeom>
                <a:ln w="254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" name="Přímá spojovací čára 60"/>
                <p:cNvCxnSpPr/>
                <p:nvPr/>
              </p:nvCxnSpPr>
              <p:spPr>
                <a:xfrm>
                  <a:off x="3898485" y="4618276"/>
                  <a:ext cx="347689" cy="1587"/>
                </a:xfrm>
                <a:prstGeom prst="line">
                  <a:avLst/>
                </a:prstGeom>
                <a:ln w="254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Přímá spojovací čára 62"/>
                <p:cNvCxnSpPr/>
                <p:nvPr/>
              </p:nvCxnSpPr>
              <p:spPr>
                <a:xfrm rot="5400000" flipH="1" flipV="1">
                  <a:off x="3635131" y="4015169"/>
                  <a:ext cx="1223672" cy="1587"/>
                </a:xfrm>
                <a:prstGeom prst="line">
                  <a:avLst/>
                </a:prstGeom>
                <a:ln w="254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" name="Přímá spojovací čára 64"/>
                <p:cNvCxnSpPr/>
                <p:nvPr/>
              </p:nvCxnSpPr>
              <p:spPr>
                <a:xfrm>
                  <a:off x="4260462" y="3412063"/>
                  <a:ext cx="922408" cy="3174"/>
                </a:xfrm>
                <a:prstGeom prst="line">
                  <a:avLst/>
                </a:prstGeom>
                <a:ln w="254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Přímá spojovací čára 53"/>
                <p:cNvCxnSpPr/>
                <p:nvPr/>
              </p:nvCxnSpPr>
              <p:spPr>
                <a:xfrm rot="5400000" flipH="1" flipV="1">
                  <a:off x="4549600" y="4015169"/>
                  <a:ext cx="1223672" cy="1587"/>
                </a:xfrm>
                <a:prstGeom prst="line">
                  <a:avLst/>
                </a:prstGeom>
                <a:ln w="254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Přímá spojovací čára 55"/>
                <p:cNvCxnSpPr/>
                <p:nvPr/>
              </p:nvCxnSpPr>
              <p:spPr>
                <a:xfrm>
                  <a:off x="5162230" y="4618276"/>
                  <a:ext cx="80969" cy="1587"/>
                </a:xfrm>
                <a:prstGeom prst="line">
                  <a:avLst/>
                </a:prstGeom>
                <a:ln w="254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71" name="Rectangle 2"/>
              <p:cNvSpPr txBox="1">
                <a:spLocks noChangeArrowheads="1"/>
              </p:cNvSpPr>
              <p:nvPr/>
            </p:nvSpPr>
            <p:spPr bwMode="auto">
              <a:xfrm>
                <a:off x="5555960" y="629837"/>
                <a:ext cx="1004964" cy="5269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>
                  <a:defRPr/>
                </a:pPr>
                <a:r>
                  <a:rPr lang="cs-CZ" sz="2400" b="1" kern="0" dirty="0" err="1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u</a:t>
                </a:r>
                <a:r>
                  <a:rPr lang="cs-CZ" sz="2400" b="1" kern="0" baseline="-25000" dirty="0" err="1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řMax</a:t>
                </a:r>
                <a:endParaRPr lang="cs-CZ" sz="1600" b="1" kern="0" baseline="-25000" dirty="0">
                  <a:solidFill>
                    <a:schemeClr val="tx2"/>
                  </a:solidFill>
                  <a:latin typeface="+mj-lt"/>
                  <a:ea typeface="+mj-ea"/>
                  <a:cs typeface="+mj-cs"/>
                </a:endParaRPr>
              </a:p>
            </p:txBody>
          </p:sp>
          <p:sp>
            <p:nvSpPr>
              <p:cNvPr id="72" name="Rectangle 2"/>
              <p:cNvSpPr txBox="1">
                <a:spLocks noChangeArrowheads="1"/>
              </p:cNvSpPr>
              <p:nvPr/>
            </p:nvSpPr>
            <p:spPr bwMode="auto">
              <a:xfrm>
                <a:off x="5555960" y="2556604"/>
                <a:ext cx="1004964" cy="5285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>
                  <a:defRPr/>
                </a:pPr>
                <a:r>
                  <a:rPr lang="cs-CZ" sz="2400" b="1" kern="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-</a:t>
                </a:r>
                <a:r>
                  <a:rPr lang="cs-CZ" sz="2400" b="1" kern="0" dirty="0" err="1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u</a:t>
                </a:r>
                <a:r>
                  <a:rPr lang="cs-CZ" sz="2400" b="1" kern="0" baseline="-25000" dirty="0" err="1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řMax</a:t>
                </a:r>
                <a:endParaRPr lang="cs-CZ" sz="1600" b="1" kern="0" baseline="-25000" dirty="0">
                  <a:solidFill>
                    <a:schemeClr val="tx2"/>
                  </a:solidFill>
                  <a:latin typeface="+mj-lt"/>
                  <a:ea typeface="+mj-ea"/>
                  <a:cs typeface="+mj-cs"/>
                </a:endParaRPr>
              </a:p>
            </p:txBody>
          </p:sp>
          <p:cxnSp>
            <p:nvCxnSpPr>
              <p:cNvPr id="73" name="Přímá spojovací čára 72"/>
              <p:cNvCxnSpPr/>
              <p:nvPr/>
            </p:nvCxnSpPr>
            <p:spPr>
              <a:xfrm rot="10800000">
                <a:off x="3012593" y="896474"/>
                <a:ext cx="2514789" cy="9523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Přímá spojovací čára 74"/>
              <p:cNvCxnSpPr/>
              <p:nvPr/>
            </p:nvCxnSpPr>
            <p:spPr>
              <a:xfrm rot="10800000">
                <a:off x="3012593" y="2913707"/>
                <a:ext cx="2514789" cy="9523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Přímá spojovací čára 63"/>
              <p:cNvCxnSpPr/>
              <p:nvPr/>
            </p:nvCxnSpPr>
            <p:spPr>
              <a:xfrm rot="5400000">
                <a:off x="4030387" y="575873"/>
                <a:ext cx="826890" cy="11114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Přímá spojovací čára 66"/>
              <p:cNvCxnSpPr/>
              <p:nvPr/>
            </p:nvCxnSpPr>
            <p:spPr>
              <a:xfrm rot="5400000">
                <a:off x="4755929" y="575874"/>
                <a:ext cx="826890" cy="11113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4" name="Rectangle 2"/>
              <p:cNvSpPr txBox="1">
                <a:spLocks noChangeArrowheads="1"/>
              </p:cNvSpPr>
              <p:nvPr/>
            </p:nvSpPr>
            <p:spPr bwMode="auto">
              <a:xfrm>
                <a:off x="5322580" y="3321597"/>
                <a:ext cx="1736856" cy="526925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>
                  <a:defRPr/>
                </a:pPr>
                <a:r>
                  <a:rPr lang="cs-CZ" sz="2400" b="1" kern="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u z F</a:t>
                </a:r>
                <a:r>
                  <a:rPr lang="cs-CZ" sz="2400" b="1" kern="0" baseline="-250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MĚNIČE</a:t>
                </a:r>
                <a:endParaRPr lang="cs-CZ" sz="1600" b="1" kern="0" baseline="-25000" dirty="0">
                  <a:solidFill>
                    <a:schemeClr val="tx2"/>
                  </a:solidFill>
                  <a:latin typeface="+mj-lt"/>
                  <a:ea typeface="+mj-ea"/>
                  <a:cs typeface="+mj-cs"/>
                </a:endParaRPr>
              </a:p>
            </p:txBody>
          </p:sp>
        </p:grpSp>
        <p:cxnSp>
          <p:nvCxnSpPr>
            <p:cNvPr id="39" name="Přímá spojovací čára 38"/>
            <p:cNvCxnSpPr/>
            <p:nvPr/>
          </p:nvCxnSpPr>
          <p:spPr>
            <a:xfrm rot="5400000" flipH="1" flipV="1">
              <a:off x="3563564" y="1752537"/>
              <a:ext cx="403129" cy="1587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Přímá spojovací čára 46"/>
            <p:cNvCxnSpPr/>
            <p:nvPr/>
          </p:nvCxnSpPr>
          <p:spPr>
            <a:xfrm>
              <a:off x="3773861" y="1553354"/>
              <a:ext cx="1076406" cy="1587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9" name="Přímá spojovací čára 68"/>
          <p:cNvCxnSpPr/>
          <p:nvPr/>
        </p:nvCxnSpPr>
        <p:spPr>
          <a:xfrm>
            <a:off x="3675063" y="1577975"/>
            <a:ext cx="727075" cy="1588"/>
          </a:xfrm>
          <a:prstGeom prst="line">
            <a:avLst/>
          </a:prstGeom>
          <a:ln w="25400">
            <a:solidFill>
              <a:srgbClr val="FF0000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410" name="Object 5"/>
          <p:cNvGraphicFramePr>
            <a:graphicFrameLocks noChangeAspect="1"/>
          </p:cNvGraphicFramePr>
          <p:nvPr/>
        </p:nvGraphicFramePr>
        <p:xfrm>
          <a:off x="4516438" y="1160463"/>
          <a:ext cx="4397375" cy="762000"/>
        </p:xfrm>
        <a:graphic>
          <a:graphicData uri="http://schemas.openxmlformats.org/presentationml/2006/ole">
            <p:oleObj spid="_x0000_s17410" name="Rovnice" r:id="rId3" imgW="2489040" imgH="431640" progId="Equation.3">
              <p:embed/>
            </p:oleObj>
          </a:graphicData>
        </a:graphic>
      </p:graphicFrame>
      <p:graphicFrame>
        <p:nvGraphicFramePr>
          <p:cNvPr id="17411" name="Object 4"/>
          <p:cNvGraphicFramePr>
            <a:graphicFrameLocks noChangeAspect="1"/>
          </p:cNvGraphicFramePr>
          <p:nvPr/>
        </p:nvGraphicFramePr>
        <p:xfrm>
          <a:off x="5770563" y="2338388"/>
          <a:ext cx="3144837" cy="2246312"/>
        </p:xfrm>
        <a:graphic>
          <a:graphicData uri="http://schemas.openxmlformats.org/presentationml/2006/ole">
            <p:oleObj spid="_x0000_s17411" name="Rovnice" r:id="rId4" imgW="1777680" imgH="1269720" progId="Equation.3">
              <p:embed/>
            </p:oleObj>
          </a:graphicData>
        </a:graphic>
      </p:graphicFrame>
      <p:cxnSp>
        <p:nvCxnSpPr>
          <p:cNvPr id="46" name="Přímá spojovací čára 45"/>
          <p:cNvCxnSpPr/>
          <p:nvPr/>
        </p:nvCxnSpPr>
        <p:spPr>
          <a:xfrm rot="5400000">
            <a:off x="2605087" y="3903663"/>
            <a:ext cx="2087563" cy="1588"/>
          </a:xfrm>
          <a:prstGeom prst="line">
            <a:avLst/>
          </a:prstGeom>
          <a:ln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416" name="Skupina 69"/>
          <p:cNvGrpSpPr>
            <a:grpSpLocks/>
          </p:cNvGrpSpPr>
          <p:nvPr/>
        </p:nvGrpSpPr>
        <p:grpSpPr bwMode="auto">
          <a:xfrm>
            <a:off x="2249488" y="4822825"/>
            <a:ext cx="3363912" cy="442913"/>
            <a:chOff x="2250142" y="4823460"/>
            <a:chExt cx="3362623" cy="441960"/>
          </a:xfrm>
        </p:grpSpPr>
        <p:cxnSp>
          <p:nvCxnSpPr>
            <p:cNvPr id="58" name="Přímá spojovací čára 57"/>
            <p:cNvCxnSpPr/>
            <p:nvPr/>
          </p:nvCxnSpPr>
          <p:spPr>
            <a:xfrm rot="10800000" flipV="1">
              <a:off x="2250142" y="5029391"/>
              <a:ext cx="1398051" cy="26930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blouk 67"/>
            <p:cNvSpPr/>
            <p:nvPr/>
          </p:nvSpPr>
          <p:spPr>
            <a:xfrm flipH="1">
              <a:off x="3637085" y="4823460"/>
              <a:ext cx="1975680" cy="441960"/>
            </a:xfrm>
            <a:prstGeom prst="arc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Object 2"/>
          <p:cNvGraphicFramePr>
            <a:graphicFrameLocks noChangeAspect="1"/>
          </p:cNvGraphicFramePr>
          <p:nvPr/>
        </p:nvGraphicFramePr>
        <p:xfrm>
          <a:off x="5064125" y="1670050"/>
          <a:ext cx="3944938" cy="3382963"/>
        </p:xfrm>
        <a:graphic>
          <a:graphicData uri="http://schemas.openxmlformats.org/presentationml/2006/ole">
            <p:oleObj spid="_x0000_s18434" name="Rovnice" r:id="rId3" imgW="2044440" imgH="1752480" progId="Equation.3">
              <p:embed/>
            </p:oleObj>
          </a:graphicData>
        </a:graphic>
      </p:graphicFrame>
      <p:grpSp>
        <p:nvGrpSpPr>
          <p:cNvPr id="18436" name="Skupina 41"/>
          <p:cNvGrpSpPr>
            <a:grpSpLocks/>
          </p:cNvGrpSpPr>
          <p:nvPr/>
        </p:nvGrpSpPr>
        <p:grpSpPr bwMode="auto">
          <a:xfrm>
            <a:off x="0" y="642938"/>
            <a:ext cx="4845050" cy="963612"/>
            <a:chOff x="1413211" y="606235"/>
            <a:chExt cx="6087384" cy="1209675"/>
          </a:xfrm>
        </p:grpSpPr>
        <p:sp>
          <p:nvSpPr>
            <p:cNvPr id="47" name="Obdélník 46"/>
            <p:cNvSpPr/>
            <p:nvPr/>
          </p:nvSpPr>
          <p:spPr bwMode="auto">
            <a:xfrm>
              <a:off x="2149203" y="606235"/>
              <a:ext cx="4661276" cy="120967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grpSp>
          <p:nvGrpSpPr>
            <p:cNvPr id="18484" name="Skupina 45"/>
            <p:cNvGrpSpPr>
              <a:grpSpLocks/>
            </p:cNvGrpSpPr>
            <p:nvPr/>
          </p:nvGrpSpPr>
          <p:grpSpPr bwMode="auto">
            <a:xfrm>
              <a:off x="2734056" y="1044863"/>
              <a:ext cx="3950547" cy="490395"/>
              <a:chOff x="18207" y="1920819"/>
              <a:chExt cx="7317166" cy="577434"/>
            </a:xfrm>
          </p:grpSpPr>
          <p:grpSp>
            <p:nvGrpSpPr>
              <p:cNvPr id="18491" name="Skupina 42"/>
              <p:cNvGrpSpPr>
                <a:grpSpLocks/>
              </p:cNvGrpSpPr>
              <p:nvPr/>
            </p:nvGrpSpPr>
            <p:grpSpPr bwMode="auto">
              <a:xfrm>
                <a:off x="18207" y="1920819"/>
                <a:ext cx="4950860" cy="577434"/>
                <a:chOff x="-966071" y="1636630"/>
                <a:chExt cx="7469718" cy="871214"/>
              </a:xfrm>
            </p:grpSpPr>
            <p:cxnSp>
              <p:nvCxnSpPr>
                <p:cNvPr id="19" name="Přímá spojovací čára 18"/>
                <p:cNvCxnSpPr/>
                <p:nvPr/>
              </p:nvCxnSpPr>
              <p:spPr>
                <a:xfrm flipV="1">
                  <a:off x="1819601" y="2082379"/>
                  <a:ext cx="518370" cy="3539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8495" name="Skupina 21"/>
                <p:cNvGrpSpPr>
                  <a:grpSpLocks/>
                </p:cNvGrpSpPr>
                <p:nvPr/>
              </p:nvGrpSpPr>
              <p:grpSpPr bwMode="auto">
                <a:xfrm>
                  <a:off x="2338398" y="1636630"/>
                  <a:ext cx="882054" cy="871214"/>
                  <a:chOff x="3151198" y="1667110"/>
                  <a:chExt cx="882054" cy="871214"/>
                </a:xfrm>
              </p:grpSpPr>
              <p:sp>
                <p:nvSpPr>
                  <p:cNvPr id="20" name="Oblouk 19"/>
                  <p:cNvSpPr/>
                  <p:nvPr/>
                </p:nvSpPr>
                <p:spPr>
                  <a:xfrm rot="16200000">
                    <a:off x="3161200" y="1667479"/>
                    <a:ext cx="870951" cy="869519"/>
                  </a:xfrm>
                  <a:prstGeom prst="arc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cs-CZ"/>
                  </a:p>
                </p:txBody>
              </p:sp>
              <p:sp>
                <p:nvSpPr>
                  <p:cNvPr id="21" name="Oblouk 20"/>
                  <p:cNvSpPr/>
                  <p:nvPr/>
                </p:nvSpPr>
                <p:spPr>
                  <a:xfrm>
                    <a:off x="3150770" y="1666762"/>
                    <a:ext cx="869519" cy="870951"/>
                  </a:xfrm>
                  <a:prstGeom prst="arc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cs-CZ"/>
                  </a:p>
                </p:txBody>
              </p:sp>
            </p:grpSp>
            <p:grpSp>
              <p:nvGrpSpPr>
                <p:cNvPr id="18496" name="Skupina 22"/>
                <p:cNvGrpSpPr>
                  <a:grpSpLocks/>
                </p:cNvGrpSpPr>
                <p:nvPr/>
              </p:nvGrpSpPr>
              <p:grpSpPr bwMode="auto">
                <a:xfrm>
                  <a:off x="3209951" y="1636631"/>
                  <a:ext cx="875052" cy="871212"/>
                  <a:chOff x="3159151" y="1667111"/>
                  <a:chExt cx="875052" cy="871212"/>
                </a:xfrm>
              </p:grpSpPr>
              <p:sp>
                <p:nvSpPr>
                  <p:cNvPr id="24" name="Oblouk 23"/>
                  <p:cNvSpPr/>
                  <p:nvPr/>
                </p:nvSpPr>
                <p:spPr>
                  <a:xfrm rot="16200000">
                    <a:off x="3164333" y="1670267"/>
                    <a:ext cx="870951" cy="863946"/>
                  </a:xfrm>
                  <a:prstGeom prst="arc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cs-CZ"/>
                  </a:p>
                </p:txBody>
              </p:sp>
              <p:sp>
                <p:nvSpPr>
                  <p:cNvPr id="25" name="Oblouk 24"/>
                  <p:cNvSpPr/>
                  <p:nvPr/>
                </p:nvSpPr>
                <p:spPr>
                  <a:xfrm>
                    <a:off x="3156690" y="1666763"/>
                    <a:ext cx="863946" cy="870951"/>
                  </a:xfrm>
                  <a:prstGeom prst="arc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cs-CZ"/>
                  </a:p>
                </p:txBody>
              </p:sp>
            </p:grpSp>
            <p:grpSp>
              <p:nvGrpSpPr>
                <p:cNvPr id="18497" name="Skupina 25"/>
                <p:cNvGrpSpPr>
                  <a:grpSpLocks/>
                </p:cNvGrpSpPr>
                <p:nvPr/>
              </p:nvGrpSpPr>
              <p:grpSpPr bwMode="auto">
                <a:xfrm>
                  <a:off x="4074503" y="1636632"/>
                  <a:ext cx="892552" cy="871211"/>
                  <a:chOff x="3149943" y="1667112"/>
                  <a:chExt cx="892552" cy="871211"/>
                </a:xfrm>
              </p:grpSpPr>
              <p:sp>
                <p:nvSpPr>
                  <p:cNvPr id="27" name="Oblouk 26"/>
                  <p:cNvSpPr/>
                  <p:nvPr/>
                </p:nvSpPr>
                <p:spPr>
                  <a:xfrm rot="16200000">
                    <a:off x="3101573" y="1661903"/>
                    <a:ext cx="870950" cy="880667"/>
                  </a:xfrm>
                  <a:prstGeom prst="arc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cs-CZ"/>
                  </a:p>
                </p:txBody>
              </p:sp>
              <p:sp>
                <p:nvSpPr>
                  <p:cNvPr id="28" name="Oblouk 27"/>
                  <p:cNvSpPr/>
                  <p:nvPr/>
                </p:nvSpPr>
                <p:spPr>
                  <a:xfrm>
                    <a:off x="3085567" y="1666762"/>
                    <a:ext cx="880667" cy="870950"/>
                  </a:xfrm>
                  <a:prstGeom prst="arc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cs-CZ"/>
                  </a:p>
                </p:txBody>
              </p:sp>
            </p:grpSp>
            <p:grpSp>
              <p:nvGrpSpPr>
                <p:cNvPr id="18498" name="Skupina 28"/>
                <p:cNvGrpSpPr>
                  <a:grpSpLocks/>
                </p:cNvGrpSpPr>
                <p:nvPr/>
              </p:nvGrpSpPr>
              <p:grpSpPr bwMode="auto">
                <a:xfrm>
                  <a:off x="4939054" y="1636631"/>
                  <a:ext cx="892554" cy="871212"/>
                  <a:chOff x="3150894" y="1667111"/>
                  <a:chExt cx="892554" cy="871212"/>
                </a:xfrm>
              </p:grpSpPr>
              <p:sp>
                <p:nvSpPr>
                  <p:cNvPr id="30" name="Oblouk 29"/>
                  <p:cNvSpPr/>
                  <p:nvPr/>
                </p:nvSpPr>
                <p:spPr>
                  <a:xfrm rot="16200000">
                    <a:off x="3101917" y="1661904"/>
                    <a:ext cx="870951" cy="880669"/>
                  </a:xfrm>
                  <a:prstGeom prst="arc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cs-CZ"/>
                  </a:p>
                </p:txBody>
              </p:sp>
              <p:sp>
                <p:nvSpPr>
                  <p:cNvPr id="31" name="Oblouk 30"/>
                  <p:cNvSpPr/>
                  <p:nvPr/>
                </p:nvSpPr>
                <p:spPr>
                  <a:xfrm>
                    <a:off x="3085911" y="1666763"/>
                    <a:ext cx="880669" cy="870951"/>
                  </a:xfrm>
                  <a:prstGeom prst="arc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cs-CZ"/>
                  </a:p>
                </p:txBody>
              </p:sp>
            </p:grpSp>
            <p:cxnSp>
              <p:nvCxnSpPr>
                <p:cNvPr id="39" name="Přímá spojovací čára 38"/>
                <p:cNvCxnSpPr>
                  <a:stCxn id="31" idx="2"/>
                </p:cNvCxnSpPr>
                <p:nvPr/>
              </p:nvCxnSpPr>
              <p:spPr>
                <a:xfrm rot="5400000" flipH="1" flipV="1">
                  <a:off x="6147204" y="1717328"/>
                  <a:ext cx="17701" cy="691157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" name="Přímá spojovací čára 33"/>
                <p:cNvCxnSpPr/>
                <p:nvPr/>
              </p:nvCxnSpPr>
              <p:spPr>
                <a:xfrm flipV="1">
                  <a:off x="-967324" y="2082379"/>
                  <a:ext cx="518370" cy="3539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1" name="Obdélník 40"/>
              <p:cNvSpPr/>
              <p:nvPr/>
            </p:nvSpPr>
            <p:spPr>
              <a:xfrm>
                <a:off x="4956653" y="1941707"/>
                <a:ext cx="1706765" cy="483396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cxnSp>
            <p:nvCxnSpPr>
              <p:cNvPr id="45" name="Přímá spojovací čára 44"/>
              <p:cNvCxnSpPr>
                <a:stCxn id="41" idx="3"/>
              </p:cNvCxnSpPr>
              <p:nvPr/>
            </p:nvCxnSpPr>
            <p:spPr>
              <a:xfrm>
                <a:off x="6663418" y="2185752"/>
                <a:ext cx="672362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9" name="Přímá spojovací čára 48"/>
            <p:cNvCxnSpPr>
              <a:stCxn id="47" idx="1"/>
            </p:cNvCxnSpPr>
            <p:nvPr/>
          </p:nvCxnSpPr>
          <p:spPr bwMode="auto">
            <a:xfrm rot="10800000">
              <a:off x="1435152" y="1200112"/>
              <a:ext cx="714051" cy="9964"/>
            </a:xfrm>
            <a:prstGeom prst="line">
              <a:avLst/>
            </a:prstGeom>
            <a:ln w="19050">
              <a:solidFill>
                <a:schemeClr val="tx1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Přímá spojovací čára 50"/>
            <p:cNvCxnSpPr>
              <a:stCxn id="47" idx="3"/>
            </p:cNvCxnSpPr>
            <p:nvPr/>
          </p:nvCxnSpPr>
          <p:spPr bwMode="auto">
            <a:xfrm>
              <a:off x="6810479" y="1212069"/>
              <a:ext cx="690116" cy="0"/>
            </a:xfrm>
            <a:prstGeom prst="line">
              <a:avLst/>
            </a:prstGeom>
            <a:ln w="19050">
              <a:solidFill>
                <a:schemeClr val="tx1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487" name="TextovéPole 51"/>
            <p:cNvSpPr txBox="1">
              <a:spLocks noChangeArrowheads="1"/>
            </p:cNvSpPr>
            <p:nvPr/>
          </p:nvSpPr>
          <p:spPr bwMode="auto">
            <a:xfrm>
              <a:off x="1413211" y="639074"/>
              <a:ext cx="646411" cy="4619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sz="2400"/>
                <a:t>u(t)</a:t>
              </a:r>
            </a:p>
          </p:txBody>
        </p:sp>
        <p:sp>
          <p:nvSpPr>
            <p:cNvPr id="18488" name="TextovéPole 52"/>
            <p:cNvSpPr txBox="1">
              <a:spLocks noChangeArrowheads="1"/>
            </p:cNvSpPr>
            <p:nvPr/>
          </p:nvSpPr>
          <p:spPr bwMode="auto">
            <a:xfrm>
              <a:off x="6880389" y="650561"/>
              <a:ext cx="543805" cy="4619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sz="2400"/>
                <a:t>i(t)</a:t>
              </a:r>
            </a:p>
          </p:txBody>
        </p:sp>
        <p:sp>
          <p:nvSpPr>
            <p:cNvPr id="33" name="Elipsa 32"/>
            <p:cNvSpPr/>
            <p:nvPr/>
          </p:nvSpPr>
          <p:spPr>
            <a:xfrm>
              <a:off x="2925084" y="887230"/>
              <a:ext cx="795828" cy="795158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7" name="Rectangle 2"/>
            <p:cNvSpPr txBox="1">
              <a:spLocks noChangeArrowheads="1"/>
            </p:cNvSpPr>
            <p:nvPr/>
          </p:nvSpPr>
          <p:spPr bwMode="auto">
            <a:xfrm>
              <a:off x="2996888" y="1020753"/>
              <a:ext cx="690116" cy="5281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defRPr/>
              </a:pPr>
              <a:r>
                <a:rPr lang="cs-CZ" sz="2400" b="1" kern="0" dirty="0" err="1"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Ui</a:t>
              </a:r>
              <a:endParaRPr lang="cs-CZ" sz="1600" b="1" kern="0" baseline="-25000" dirty="0">
                <a:solidFill>
                  <a:schemeClr val="tx2"/>
                </a:solidFill>
                <a:latin typeface="+mj-lt"/>
                <a:ea typeface="+mj-ea"/>
                <a:cs typeface="+mj-cs"/>
              </a:endParaRPr>
            </a:p>
          </p:txBody>
        </p:sp>
      </p:grpSp>
      <p:sp>
        <p:nvSpPr>
          <p:cNvPr id="40" name="Nadpis 19"/>
          <p:cNvSpPr txBox="1">
            <a:spLocks/>
          </p:cNvSpPr>
          <p:nvPr/>
        </p:nvSpPr>
        <p:spPr bwMode="auto">
          <a:xfrm>
            <a:off x="517525" y="0"/>
            <a:ext cx="8229600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cs-CZ" sz="2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stejnosměrný, cize buzený motor</a:t>
            </a:r>
            <a:endParaRPr lang="cs-CZ" sz="24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8" name="Obdélník 47"/>
          <p:cNvSpPr/>
          <p:nvPr/>
        </p:nvSpPr>
        <p:spPr bwMode="auto">
          <a:xfrm>
            <a:off x="1533525" y="2517775"/>
            <a:ext cx="2763838" cy="96202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pSp>
        <p:nvGrpSpPr>
          <p:cNvPr id="18439" name="Skupina 42"/>
          <p:cNvGrpSpPr>
            <a:grpSpLocks/>
          </p:cNvGrpSpPr>
          <p:nvPr/>
        </p:nvGrpSpPr>
        <p:grpSpPr bwMode="auto">
          <a:xfrm>
            <a:off x="1828800" y="2867025"/>
            <a:ext cx="1350963" cy="390525"/>
            <a:chOff x="1762849" y="1636630"/>
            <a:chExt cx="4740800" cy="871214"/>
          </a:xfrm>
        </p:grpSpPr>
        <p:cxnSp>
          <p:nvCxnSpPr>
            <p:cNvPr id="61" name="Přímá spojovací čára 60"/>
            <p:cNvCxnSpPr/>
            <p:nvPr/>
          </p:nvCxnSpPr>
          <p:spPr>
            <a:xfrm>
              <a:off x="1762849" y="2050989"/>
              <a:ext cx="540375" cy="1062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470" name="Skupina 21"/>
            <p:cNvGrpSpPr>
              <a:grpSpLocks/>
            </p:cNvGrpSpPr>
            <p:nvPr/>
          </p:nvGrpSpPr>
          <p:grpSpPr bwMode="auto">
            <a:xfrm>
              <a:off x="2338398" y="1636630"/>
              <a:ext cx="882054" cy="871214"/>
              <a:chOff x="3151198" y="1667110"/>
              <a:chExt cx="882054" cy="871214"/>
            </a:xfrm>
          </p:grpSpPr>
          <p:sp>
            <p:nvSpPr>
              <p:cNvPr id="74" name="Oblouk 73"/>
              <p:cNvSpPr/>
              <p:nvPr/>
            </p:nvSpPr>
            <p:spPr>
              <a:xfrm rot="16200000">
                <a:off x="3162296" y="1665406"/>
                <a:ext cx="871214" cy="874622"/>
              </a:xfrm>
              <a:prstGeom prst="arc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75" name="Oblouk 74"/>
              <p:cNvSpPr/>
              <p:nvPr/>
            </p:nvSpPr>
            <p:spPr>
              <a:xfrm>
                <a:off x="3149450" y="1667110"/>
                <a:ext cx="874622" cy="871214"/>
              </a:xfrm>
              <a:prstGeom prst="arc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</p:grpSp>
        <p:grpSp>
          <p:nvGrpSpPr>
            <p:cNvPr id="18471" name="Skupina 22"/>
            <p:cNvGrpSpPr>
              <a:grpSpLocks/>
            </p:cNvGrpSpPr>
            <p:nvPr/>
          </p:nvGrpSpPr>
          <p:grpSpPr bwMode="auto">
            <a:xfrm>
              <a:off x="3209951" y="1636631"/>
              <a:ext cx="875052" cy="871212"/>
              <a:chOff x="3159151" y="1667111"/>
              <a:chExt cx="875052" cy="871212"/>
            </a:xfrm>
          </p:grpSpPr>
          <p:sp>
            <p:nvSpPr>
              <p:cNvPr id="72" name="Oblouk 71"/>
              <p:cNvSpPr/>
              <p:nvPr/>
            </p:nvSpPr>
            <p:spPr>
              <a:xfrm rot="16200000">
                <a:off x="3167748" y="1670975"/>
                <a:ext cx="871214" cy="863486"/>
              </a:xfrm>
              <a:prstGeom prst="arc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73" name="Oblouk 72"/>
              <p:cNvSpPr/>
              <p:nvPr/>
            </p:nvSpPr>
            <p:spPr>
              <a:xfrm>
                <a:off x="3160470" y="1667111"/>
                <a:ext cx="863486" cy="871214"/>
              </a:xfrm>
              <a:prstGeom prst="arc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</p:grpSp>
        <p:grpSp>
          <p:nvGrpSpPr>
            <p:cNvPr id="18472" name="Skupina 25"/>
            <p:cNvGrpSpPr>
              <a:grpSpLocks/>
            </p:cNvGrpSpPr>
            <p:nvPr/>
          </p:nvGrpSpPr>
          <p:grpSpPr bwMode="auto">
            <a:xfrm>
              <a:off x="4074503" y="1636632"/>
              <a:ext cx="892552" cy="871211"/>
              <a:chOff x="3149943" y="1667112"/>
              <a:chExt cx="892552" cy="871211"/>
            </a:xfrm>
          </p:grpSpPr>
          <p:sp>
            <p:nvSpPr>
              <p:cNvPr id="70" name="Oblouk 69"/>
              <p:cNvSpPr/>
              <p:nvPr/>
            </p:nvSpPr>
            <p:spPr>
              <a:xfrm rot="16200000">
                <a:off x="3165829" y="1662618"/>
                <a:ext cx="871213" cy="880196"/>
              </a:xfrm>
              <a:prstGeom prst="arc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71" name="Oblouk 70"/>
              <p:cNvSpPr/>
              <p:nvPr/>
            </p:nvSpPr>
            <p:spPr>
              <a:xfrm>
                <a:off x="3150196" y="1667110"/>
                <a:ext cx="880196" cy="871213"/>
              </a:xfrm>
              <a:prstGeom prst="arc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</p:grpSp>
        <p:grpSp>
          <p:nvGrpSpPr>
            <p:cNvPr id="18473" name="Skupina 28"/>
            <p:cNvGrpSpPr>
              <a:grpSpLocks/>
            </p:cNvGrpSpPr>
            <p:nvPr/>
          </p:nvGrpSpPr>
          <p:grpSpPr bwMode="auto">
            <a:xfrm>
              <a:off x="4939054" y="1636631"/>
              <a:ext cx="892554" cy="871212"/>
              <a:chOff x="3150894" y="1667111"/>
              <a:chExt cx="892554" cy="871212"/>
            </a:xfrm>
          </p:grpSpPr>
          <p:sp>
            <p:nvSpPr>
              <p:cNvPr id="68" name="Oblouk 67"/>
              <p:cNvSpPr/>
              <p:nvPr/>
            </p:nvSpPr>
            <p:spPr>
              <a:xfrm rot="16200000">
                <a:off x="3165708" y="1662621"/>
                <a:ext cx="871214" cy="880195"/>
              </a:xfrm>
              <a:prstGeom prst="arc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69" name="Oblouk 68"/>
              <p:cNvSpPr/>
              <p:nvPr/>
            </p:nvSpPr>
            <p:spPr>
              <a:xfrm>
                <a:off x="3150076" y="1667111"/>
                <a:ext cx="880195" cy="871214"/>
              </a:xfrm>
              <a:prstGeom prst="arc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</p:grpSp>
        <p:cxnSp>
          <p:nvCxnSpPr>
            <p:cNvPr id="66" name="Přímá spojovací čára 65"/>
            <p:cNvCxnSpPr>
              <a:stCxn id="69" idx="2"/>
            </p:cNvCxnSpPr>
            <p:nvPr/>
          </p:nvCxnSpPr>
          <p:spPr>
            <a:xfrm rot="5400000" flipH="1" flipV="1">
              <a:off x="6149402" y="1717991"/>
              <a:ext cx="17709" cy="69078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Obdélník 58"/>
          <p:cNvSpPr/>
          <p:nvPr/>
        </p:nvSpPr>
        <p:spPr bwMode="auto">
          <a:xfrm>
            <a:off x="3175000" y="2881313"/>
            <a:ext cx="733425" cy="3270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60" name="Přímá spojovací čára 59"/>
          <p:cNvCxnSpPr>
            <a:stCxn id="59" idx="3"/>
          </p:cNvCxnSpPr>
          <p:nvPr/>
        </p:nvCxnSpPr>
        <p:spPr bwMode="auto">
          <a:xfrm>
            <a:off x="3908425" y="3044825"/>
            <a:ext cx="28733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 bwMode="auto">
          <a:xfrm rot="10800000" flipV="1">
            <a:off x="17463" y="2987675"/>
            <a:ext cx="785812" cy="3175"/>
          </a:xfrm>
          <a:prstGeom prst="line">
            <a:avLst/>
          </a:prstGeom>
          <a:ln w="19050">
            <a:solidFill>
              <a:schemeClr val="tx1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>
            <a:stCxn id="48" idx="3"/>
          </p:cNvCxnSpPr>
          <p:nvPr/>
        </p:nvCxnSpPr>
        <p:spPr bwMode="auto">
          <a:xfrm>
            <a:off x="4297363" y="2998788"/>
            <a:ext cx="547687" cy="0"/>
          </a:xfrm>
          <a:prstGeom prst="line">
            <a:avLst/>
          </a:prstGeom>
          <a:ln w="1905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44" name="TextovéPole 51"/>
          <p:cNvSpPr txBox="1">
            <a:spLocks noChangeArrowheads="1"/>
          </p:cNvSpPr>
          <p:nvPr/>
        </p:nvSpPr>
        <p:spPr bwMode="auto">
          <a:xfrm>
            <a:off x="0" y="2543175"/>
            <a:ext cx="5143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/>
              <a:t>u(t)</a:t>
            </a:r>
          </a:p>
        </p:txBody>
      </p:sp>
      <p:sp>
        <p:nvSpPr>
          <p:cNvPr id="18445" name="TextovéPole 52"/>
          <p:cNvSpPr txBox="1">
            <a:spLocks noChangeArrowheads="1"/>
          </p:cNvSpPr>
          <p:nvPr/>
        </p:nvSpPr>
        <p:spPr bwMode="auto">
          <a:xfrm>
            <a:off x="4351338" y="2552700"/>
            <a:ext cx="4333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/>
              <a:t>i(t)</a:t>
            </a:r>
          </a:p>
        </p:txBody>
      </p:sp>
      <p:sp>
        <p:nvSpPr>
          <p:cNvPr id="56" name="Elipsa 55"/>
          <p:cNvSpPr/>
          <p:nvPr/>
        </p:nvSpPr>
        <p:spPr>
          <a:xfrm>
            <a:off x="790575" y="2787650"/>
            <a:ext cx="401638" cy="40163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57" name="Rectangle 2"/>
          <p:cNvSpPr txBox="1">
            <a:spLocks noChangeArrowheads="1"/>
          </p:cNvSpPr>
          <p:nvPr/>
        </p:nvSpPr>
        <p:spPr bwMode="auto">
          <a:xfrm>
            <a:off x="558800" y="1936750"/>
            <a:ext cx="547688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Ui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78" name="Přímá spojovací čára 77"/>
          <p:cNvCxnSpPr>
            <a:stCxn id="56" idx="1"/>
            <a:endCxn id="56" idx="5"/>
          </p:cNvCxnSpPr>
          <p:nvPr/>
        </p:nvCxnSpPr>
        <p:spPr>
          <a:xfrm rot="16200000" flipH="1">
            <a:off x="849313" y="2846388"/>
            <a:ext cx="284162" cy="2841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ovací čára 79"/>
          <p:cNvCxnSpPr>
            <a:stCxn id="56" idx="7"/>
            <a:endCxn id="56" idx="3"/>
          </p:cNvCxnSpPr>
          <p:nvPr/>
        </p:nvCxnSpPr>
        <p:spPr>
          <a:xfrm rot="16200000" flipH="1" flipV="1">
            <a:off x="849313" y="2846388"/>
            <a:ext cx="284162" cy="2841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Výseč 81"/>
          <p:cNvSpPr/>
          <p:nvPr/>
        </p:nvSpPr>
        <p:spPr>
          <a:xfrm rot="2700000">
            <a:off x="819150" y="2798763"/>
            <a:ext cx="342900" cy="342900"/>
          </a:xfrm>
          <a:prstGeom prst="pie">
            <a:avLst>
              <a:gd name="adj1" fmla="val 10916489"/>
              <a:gd name="adj2" fmla="val 16200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8451" name="TextovéPole 51"/>
          <p:cNvSpPr txBox="1">
            <a:spLocks noChangeArrowheads="1"/>
          </p:cNvSpPr>
          <p:nvPr/>
        </p:nvSpPr>
        <p:spPr bwMode="auto">
          <a:xfrm>
            <a:off x="1025525" y="2401888"/>
            <a:ext cx="6175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/>
              <a:t>u</a:t>
            </a:r>
            <a:r>
              <a:rPr lang="cs-CZ" sz="2400" baseline="-25000"/>
              <a:t>RL</a:t>
            </a:r>
          </a:p>
        </p:txBody>
      </p:sp>
      <p:cxnSp>
        <p:nvCxnSpPr>
          <p:cNvPr id="85" name="Přímá spojovací šipka 84"/>
          <p:cNvCxnSpPr>
            <a:endCxn id="56" idx="0"/>
          </p:cNvCxnSpPr>
          <p:nvPr/>
        </p:nvCxnSpPr>
        <p:spPr>
          <a:xfrm rot="16200000" flipH="1">
            <a:off x="606425" y="2401888"/>
            <a:ext cx="765175" cy="635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Šipka dolů 86"/>
          <p:cNvSpPr/>
          <p:nvPr/>
        </p:nvSpPr>
        <p:spPr>
          <a:xfrm>
            <a:off x="2112963" y="1736725"/>
            <a:ext cx="508000" cy="5794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95" name="Přímá spojovací čára 94"/>
          <p:cNvCxnSpPr>
            <a:endCxn id="56" idx="6"/>
          </p:cNvCxnSpPr>
          <p:nvPr/>
        </p:nvCxnSpPr>
        <p:spPr bwMode="auto">
          <a:xfrm rot="10800000" flipV="1">
            <a:off x="1192213" y="2987675"/>
            <a:ext cx="341312" cy="1588"/>
          </a:xfrm>
          <a:prstGeom prst="line">
            <a:avLst/>
          </a:prstGeom>
          <a:ln w="19050">
            <a:solidFill>
              <a:schemeClr val="tx1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Šipka dolů 96"/>
          <p:cNvSpPr/>
          <p:nvPr/>
        </p:nvSpPr>
        <p:spPr>
          <a:xfrm>
            <a:off x="2112963" y="3667125"/>
            <a:ext cx="508000" cy="5794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8" name="Obdélník 97"/>
          <p:cNvSpPr/>
          <p:nvPr/>
        </p:nvSpPr>
        <p:spPr bwMode="auto">
          <a:xfrm>
            <a:off x="1533525" y="4635500"/>
            <a:ext cx="2763838" cy="15176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116" name="Přímá spojovací čára 115"/>
          <p:cNvCxnSpPr/>
          <p:nvPr/>
        </p:nvCxnSpPr>
        <p:spPr bwMode="auto">
          <a:xfrm rot="10800000" flipV="1">
            <a:off x="17463" y="5383213"/>
            <a:ext cx="785812" cy="3175"/>
          </a:xfrm>
          <a:prstGeom prst="line">
            <a:avLst/>
          </a:prstGeom>
          <a:ln w="19050">
            <a:solidFill>
              <a:schemeClr val="tx1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Přímá spojovací čára 116"/>
          <p:cNvCxnSpPr>
            <a:stCxn id="98" idx="3"/>
          </p:cNvCxnSpPr>
          <p:nvPr/>
        </p:nvCxnSpPr>
        <p:spPr bwMode="auto">
          <a:xfrm>
            <a:off x="4297363" y="5394325"/>
            <a:ext cx="547687" cy="0"/>
          </a:xfrm>
          <a:prstGeom prst="line">
            <a:avLst/>
          </a:prstGeom>
          <a:ln w="1905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59" name="TextovéPole 51"/>
          <p:cNvSpPr txBox="1">
            <a:spLocks noChangeArrowheads="1"/>
          </p:cNvSpPr>
          <p:nvPr/>
        </p:nvSpPr>
        <p:spPr bwMode="auto">
          <a:xfrm>
            <a:off x="0" y="4938713"/>
            <a:ext cx="5143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/>
              <a:t>u(t)</a:t>
            </a:r>
          </a:p>
        </p:txBody>
      </p:sp>
      <p:sp>
        <p:nvSpPr>
          <p:cNvPr id="18460" name="TextovéPole 52"/>
          <p:cNvSpPr txBox="1">
            <a:spLocks noChangeArrowheads="1"/>
          </p:cNvSpPr>
          <p:nvPr/>
        </p:nvSpPr>
        <p:spPr bwMode="auto">
          <a:xfrm>
            <a:off x="4351338" y="4948238"/>
            <a:ext cx="4333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/>
              <a:t>i(t)</a:t>
            </a:r>
          </a:p>
        </p:txBody>
      </p:sp>
      <p:sp>
        <p:nvSpPr>
          <p:cNvPr id="120" name="Elipsa 119"/>
          <p:cNvSpPr/>
          <p:nvPr/>
        </p:nvSpPr>
        <p:spPr>
          <a:xfrm>
            <a:off x="790575" y="5183188"/>
            <a:ext cx="401638" cy="401637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21" name="Rectangle 2"/>
          <p:cNvSpPr txBox="1">
            <a:spLocks noChangeArrowheads="1"/>
          </p:cNvSpPr>
          <p:nvPr/>
        </p:nvSpPr>
        <p:spPr bwMode="auto">
          <a:xfrm>
            <a:off x="558800" y="4332288"/>
            <a:ext cx="547688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Ui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22" name="Přímá spojovací čára 121"/>
          <p:cNvCxnSpPr>
            <a:stCxn id="120" idx="1"/>
            <a:endCxn id="120" idx="5"/>
          </p:cNvCxnSpPr>
          <p:nvPr/>
        </p:nvCxnSpPr>
        <p:spPr>
          <a:xfrm rot="16200000" flipH="1">
            <a:off x="849312" y="5241926"/>
            <a:ext cx="284163" cy="2841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Přímá spojovací čára 122"/>
          <p:cNvCxnSpPr>
            <a:stCxn id="120" idx="7"/>
            <a:endCxn id="120" idx="3"/>
          </p:cNvCxnSpPr>
          <p:nvPr/>
        </p:nvCxnSpPr>
        <p:spPr>
          <a:xfrm rot="16200000" flipH="1" flipV="1">
            <a:off x="849312" y="5241926"/>
            <a:ext cx="284163" cy="2841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Výseč 123"/>
          <p:cNvSpPr/>
          <p:nvPr/>
        </p:nvSpPr>
        <p:spPr>
          <a:xfrm rot="2700000">
            <a:off x="819150" y="5194300"/>
            <a:ext cx="342900" cy="342900"/>
          </a:xfrm>
          <a:prstGeom prst="pie">
            <a:avLst>
              <a:gd name="adj1" fmla="val 10916489"/>
              <a:gd name="adj2" fmla="val 16200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8466" name="TextovéPole 51"/>
          <p:cNvSpPr txBox="1">
            <a:spLocks noChangeArrowheads="1"/>
          </p:cNvSpPr>
          <p:nvPr/>
        </p:nvSpPr>
        <p:spPr bwMode="auto">
          <a:xfrm>
            <a:off x="1025525" y="4797425"/>
            <a:ext cx="6175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/>
              <a:t>u</a:t>
            </a:r>
            <a:r>
              <a:rPr lang="cs-CZ" sz="2400" baseline="-25000"/>
              <a:t>RL</a:t>
            </a:r>
          </a:p>
        </p:txBody>
      </p:sp>
      <p:cxnSp>
        <p:nvCxnSpPr>
          <p:cNvPr id="126" name="Přímá spojovací šipka 125"/>
          <p:cNvCxnSpPr>
            <a:endCxn id="120" idx="0"/>
          </p:cNvCxnSpPr>
          <p:nvPr/>
        </p:nvCxnSpPr>
        <p:spPr>
          <a:xfrm rot="16200000" flipH="1">
            <a:off x="606425" y="4797426"/>
            <a:ext cx="765175" cy="635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Přímá spojovací čára 126"/>
          <p:cNvCxnSpPr>
            <a:endCxn id="120" idx="6"/>
          </p:cNvCxnSpPr>
          <p:nvPr/>
        </p:nvCxnSpPr>
        <p:spPr bwMode="auto">
          <a:xfrm rot="10800000" flipV="1">
            <a:off x="1192213" y="5383213"/>
            <a:ext cx="341312" cy="1587"/>
          </a:xfrm>
          <a:prstGeom prst="line">
            <a:avLst/>
          </a:prstGeom>
          <a:ln w="19050">
            <a:solidFill>
              <a:schemeClr val="tx1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435" name="Object 3"/>
          <p:cNvGraphicFramePr>
            <a:graphicFrameLocks noChangeAspect="1"/>
          </p:cNvGraphicFramePr>
          <p:nvPr/>
        </p:nvGraphicFramePr>
        <p:xfrm>
          <a:off x="2362200" y="4668838"/>
          <a:ext cx="1103313" cy="1422400"/>
        </p:xfrm>
        <a:graphic>
          <a:graphicData uri="http://schemas.openxmlformats.org/presentationml/2006/ole">
            <p:oleObj spid="_x0000_s18435" name="Rovnice" r:id="rId4" imgW="571320" imgH="7365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8" name="Object 2"/>
          <p:cNvGraphicFramePr>
            <a:graphicFrameLocks noChangeAspect="1"/>
          </p:cNvGraphicFramePr>
          <p:nvPr/>
        </p:nvGraphicFramePr>
        <p:xfrm>
          <a:off x="5076825" y="763588"/>
          <a:ext cx="4067175" cy="2990850"/>
        </p:xfrm>
        <a:graphic>
          <a:graphicData uri="http://schemas.openxmlformats.org/presentationml/2006/ole">
            <p:oleObj spid="_x0000_s19458" name="Rovnice" r:id="rId3" imgW="2108160" imgH="1549080" progId="Equation.3">
              <p:embed/>
            </p:oleObj>
          </a:graphicData>
        </a:graphic>
      </p:graphicFrame>
      <p:sp>
        <p:nvSpPr>
          <p:cNvPr id="40" name="Nadpis 19"/>
          <p:cNvSpPr txBox="1">
            <a:spLocks/>
          </p:cNvSpPr>
          <p:nvPr/>
        </p:nvSpPr>
        <p:spPr bwMode="auto">
          <a:xfrm>
            <a:off x="517525" y="0"/>
            <a:ext cx="8229600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cs-CZ" sz="2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stejnosměrný, cize buzený motor</a:t>
            </a:r>
            <a:endParaRPr lang="cs-CZ" sz="24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8" name="Obdélník 97"/>
          <p:cNvSpPr/>
          <p:nvPr/>
        </p:nvSpPr>
        <p:spPr bwMode="auto">
          <a:xfrm>
            <a:off x="1533525" y="4992688"/>
            <a:ext cx="2763838" cy="15176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116" name="Přímá spojovací čára 115"/>
          <p:cNvCxnSpPr/>
          <p:nvPr/>
        </p:nvCxnSpPr>
        <p:spPr bwMode="auto">
          <a:xfrm rot="10800000" flipV="1">
            <a:off x="17463" y="5738813"/>
            <a:ext cx="785812" cy="3175"/>
          </a:xfrm>
          <a:prstGeom prst="line">
            <a:avLst/>
          </a:prstGeom>
          <a:ln w="19050">
            <a:solidFill>
              <a:schemeClr val="tx1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Přímá spojovací čára 116"/>
          <p:cNvCxnSpPr>
            <a:stCxn id="98" idx="3"/>
          </p:cNvCxnSpPr>
          <p:nvPr/>
        </p:nvCxnSpPr>
        <p:spPr bwMode="auto">
          <a:xfrm>
            <a:off x="4297363" y="5751513"/>
            <a:ext cx="547687" cy="0"/>
          </a:xfrm>
          <a:prstGeom prst="line">
            <a:avLst/>
          </a:prstGeom>
          <a:ln w="1905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9" name="TextovéPole 51"/>
          <p:cNvSpPr txBox="1">
            <a:spLocks noChangeArrowheads="1"/>
          </p:cNvSpPr>
          <p:nvPr/>
        </p:nvSpPr>
        <p:spPr bwMode="auto">
          <a:xfrm>
            <a:off x="188913" y="5305425"/>
            <a:ext cx="3556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/>
              <a:t>u</a:t>
            </a:r>
          </a:p>
        </p:txBody>
      </p:sp>
      <p:sp>
        <p:nvSpPr>
          <p:cNvPr id="19470" name="TextovéPole 52"/>
          <p:cNvSpPr txBox="1">
            <a:spLocks noChangeArrowheads="1"/>
          </p:cNvSpPr>
          <p:nvPr/>
        </p:nvSpPr>
        <p:spPr bwMode="auto">
          <a:xfrm>
            <a:off x="8081963" y="5180013"/>
            <a:ext cx="5334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400"/>
              <a:t>ω</a:t>
            </a:r>
            <a:endParaRPr lang="cs-CZ" sz="2400"/>
          </a:p>
        </p:txBody>
      </p:sp>
      <p:sp>
        <p:nvSpPr>
          <p:cNvPr id="120" name="Elipsa 119"/>
          <p:cNvSpPr/>
          <p:nvPr/>
        </p:nvSpPr>
        <p:spPr>
          <a:xfrm>
            <a:off x="790575" y="5540375"/>
            <a:ext cx="401638" cy="40163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21" name="Rectangle 2"/>
          <p:cNvSpPr txBox="1">
            <a:spLocks noChangeArrowheads="1"/>
          </p:cNvSpPr>
          <p:nvPr/>
        </p:nvSpPr>
        <p:spPr bwMode="auto">
          <a:xfrm>
            <a:off x="558800" y="4689475"/>
            <a:ext cx="547688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Ui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22" name="Přímá spojovací čára 121"/>
          <p:cNvCxnSpPr>
            <a:stCxn id="120" idx="1"/>
            <a:endCxn id="120" idx="5"/>
          </p:cNvCxnSpPr>
          <p:nvPr/>
        </p:nvCxnSpPr>
        <p:spPr>
          <a:xfrm rot="16200000" flipH="1">
            <a:off x="849313" y="5599113"/>
            <a:ext cx="284162" cy="2841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Přímá spojovací čára 122"/>
          <p:cNvCxnSpPr>
            <a:stCxn id="120" idx="7"/>
            <a:endCxn id="120" idx="3"/>
          </p:cNvCxnSpPr>
          <p:nvPr/>
        </p:nvCxnSpPr>
        <p:spPr>
          <a:xfrm rot="16200000" flipH="1" flipV="1">
            <a:off x="849313" y="5599113"/>
            <a:ext cx="284162" cy="2841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Výseč 123"/>
          <p:cNvSpPr/>
          <p:nvPr/>
        </p:nvSpPr>
        <p:spPr>
          <a:xfrm rot="2700000">
            <a:off x="819150" y="5551488"/>
            <a:ext cx="342900" cy="342900"/>
          </a:xfrm>
          <a:prstGeom prst="pie">
            <a:avLst>
              <a:gd name="adj1" fmla="val 10916489"/>
              <a:gd name="adj2" fmla="val 16200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9476" name="TextovéPole 51"/>
          <p:cNvSpPr txBox="1">
            <a:spLocks noChangeArrowheads="1"/>
          </p:cNvSpPr>
          <p:nvPr/>
        </p:nvSpPr>
        <p:spPr bwMode="auto">
          <a:xfrm>
            <a:off x="1025525" y="5153025"/>
            <a:ext cx="6175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/>
              <a:t>u</a:t>
            </a:r>
            <a:r>
              <a:rPr lang="cs-CZ" sz="2400" baseline="-25000"/>
              <a:t>RL</a:t>
            </a:r>
          </a:p>
        </p:txBody>
      </p:sp>
      <p:cxnSp>
        <p:nvCxnSpPr>
          <p:cNvPr id="126" name="Přímá spojovací šipka 125"/>
          <p:cNvCxnSpPr>
            <a:endCxn id="120" idx="0"/>
          </p:cNvCxnSpPr>
          <p:nvPr/>
        </p:nvCxnSpPr>
        <p:spPr>
          <a:xfrm rot="16200000" flipH="1">
            <a:off x="438150" y="4986338"/>
            <a:ext cx="1093787" cy="142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Přímá spojovací čára 126"/>
          <p:cNvCxnSpPr>
            <a:endCxn id="120" idx="6"/>
          </p:cNvCxnSpPr>
          <p:nvPr/>
        </p:nvCxnSpPr>
        <p:spPr bwMode="auto">
          <a:xfrm rot="10800000" flipV="1">
            <a:off x="1192213" y="5738813"/>
            <a:ext cx="341312" cy="1587"/>
          </a:xfrm>
          <a:prstGeom prst="line">
            <a:avLst/>
          </a:prstGeom>
          <a:ln w="19050">
            <a:solidFill>
              <a:schemeClr val="tx1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459" name="Object 3"/>
          <p:cNvGraphicFramePr>
            <a:graphicFrameLocks noChangeAspect="1"/>
          </p:cNvGraphicFramePr>
          <p:nvPr/>
        </p:nvGraphicFramePr>
        <p:xfrm>
          <a:off x="2362200" y="5026025"/>
          <a:ext cx="1103313" cy="1422400"/>
        </p:xfrm>
        <a:graphic>
          <a:graphicData uri="http://schemas.openxmlformats.org/presentationml/2006/ole">
            <p:oleObj spid="_x0000_s19459" name="Rovnice" r:id="rId4" imgW="571320" imgH="736560" progId="Equation.3">
              <p:embed/>
            </p:oleObj>
          </a:graphicData>
        </a:graphic>
      </p:graphicFrame>
      <p:graphicFrame>
        <p:nvGraphicFramePr>
          <p:cNvPr id="19460" name="Object 4"/>
          <p:cNvGraphicFramePr>
            <a:graphicFrameLocks noChangeAspect="1"/>
          </p:cNvGraphicFramePr>
          <p:nvPr/>
        </p:nvGraphicFramePr>
        <p:xfrm>
          <a:off x="4691063" y="6249988"/>
          <a:ext cx="1298575" cy="342900"/>
        </p:xfrm>
        <a:graphic>
          <a:graphicData uri="http://schemas.openxmlformats.org/presentationml/2006/ole">
            <p:oleObj spid="_x0000_s19460" name="Rovnice" r:id="rId5" imgW="672840" imgH="177480" progId="Equation.3">
              <p:embed/>
            </p:oleObj>
          </a:graphicData>
        </a:graphic>
      </p:graphicFrame>
      <p:graphicFrame>
        <p:nvGraphicFramePr>
          <p:cNvPr id="19461" name="Object 5"/>
          <p:cNvGraphicFramePr>
            <a:graphicFrameLocks noChangeAspect="1"/>
          </p:cNvGraphicFramePr>
          <p:nvPr/>
        </p:nvGraphicFramePr>
        <p:xfrm>
          <a:off x="2974975" y="3811588"/>
          <a:ext cx="1397000" cy="342900"/>
        </p:xfrm>
        <a:graphic>
          <a:graphicData uri="http://schemas.openxmlformats.org/presentationml/2006/ole">
            <p:oleObj spid="_x0000_s19461" name="Rovnice" r:id="rId6" imgW="723600" imgH="177480" progId="Equation.3">
              <p:embed/>
            </p:oleObj>
          </a:graphicData>
        </a:graphic>
      </p:graphicFrame>
      <p:sp>
        <p:nvSpPr>
          <p:cNvPr id="81" name="Obdélník 80"/>
          <p:cNvSpPr/>
          <p:nvPr/>
        </p:nvSpPr>
        <p:spPr bwMode="auto">
          <a:xfrm>
            <a:off x="4851400" y="5407025"/>
            <a:ext cx="769938" cy="6889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aphicFrame>
        <p:nvGraphicFramePr>
          <p:cNvPr id="19462" name="Object 6"/>
          <p:cNvGraphicFramePr>
            <a:graphicFrameLocks noChangeAspect="1"/>
          </p:cNvGraphicFramePr>
          <p:nvPr/>
        </p:nvGraphicFramePr>
        <p:xfrm>
          <a:off x="4991100" y="5524500"/>
          <a:ext cx="465138" cy="342900"/>
        </p:xfrm>
        <a:graphic>
          <a:graphicData uri="http://schemas.openxmlformats.org/presentationml/2006/ole">
            <p:oleObj spid="_x0000_s19462" name="Rovnice" r:id="rId7" imgW="241200" imgH="177480" progId="Equation.3">
              <p:embed/>
            </p:oleObj>
          </a:graphicData>
        </a:graphic>
      </p:graphicFrame>
      <p:cxnSp>
        <p:nvCxnSpPr>
          <p:cNvPr id="86" name="Přímá spojovací čára 85"/>
          <p:cNvCxnSpPr/>
          <p:nvPr/>
        </p:nvCxnSpPr>
        <p:spPr bwMode="auto">
          <a:xfrm>
            <a:off x="5632450" y="5751513"/>
            <a:ext cx="549275" cy="0"/>
          </a:xfrm>
          <a:prstGeom prst="line">
            <a:avLst/>
          </a:prstGeom>
          <a:ln w="1905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81" name="TextovéPole 52"/>
          <p:cNvSpPr txBox="1">
            <a:spLocks noChangeArrowheads="1"/>
          </p:cNvSpPr>
          <p:nvPr/>
        </p:nvSpPr>
        <p:spPr bwMode="auto">
          <a:xfrm>
            <a:off x="5678488" y="5295900"/>
            <a:ext cx="4413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/>
              <a:t>M</a:t>
            </a:r>
          </a:p>
        </p:txBody>
      </p:sp>
      <p:sp>
        <p:nvSpPr>
          <p:cNvPr id="89" name="Elipsa 88"/>
          <p:cNvSpPr/>
          <p:nvPr/>
        </p:nvSpPr>
        <p:spPr>
          <a:xfrm>
            <a:off x="6169025" y="5540375"/>
            <a:ext cx="401638" cy="40163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0" name="Rectangle 2"/>
          <p:cNvSpPr txBox="1">
            <a:spLocks noChangeArrowheads="1"/>
          </p:cNvSpPr>
          <p:nvPr/>
        </p:nvSpPr>
        <p:spPr bwMode="auto">
          <a:xfrm>
            <a:off x="5835650" y="4689475"/>
            <a:ext cx="650875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24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Mz</a:t>
            </a:r>
            <a:endParaRPr lang="cs-CZ" sz="1600" b="1" kern="0" baseline="-2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91" name="Přímá spojovací čára 90"/>
          <p:cNvCxnSpPr>
            <a:stCxn id="89" idx="1"/>
            <a:endCxn id="89" idx="5"/>
          </p:cNvCxnSpPr>
          <p:nvPr/>
        </p:nvCxnSpPr>
        <p:spPr>
          <a:xfrm rot="16200000" flipH="1">
            <a:off x="6227763" y="5599113"/>
            <a:ext cx="284162" cy="2841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ovací čára 91"/>
          <p:cNvCxnSpPr>
            <a:stCxn id="89" idx="7"/>
            <a:endCxn id="89" idx="3"/>
          </p:cNvCxnSpPr>
          <p:nvPr/>
        </p:nvCxnSpPr>
        <p:spPr>
          <a:xfrm rot="16200000" flipH="1" flipV="1">
            <a:off x="6227763" y="5599113"/>
            <a:ext cx="284162" cy="2841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Výseč 92"/>
          <p:cNvSpPr/>
          <p:nvPr/>
        </p:nvSpPr>
        <p:spPr>
          <a:xfrm rot="2700000">
            <a:off x="6199188" y="5551488"/>
            <a:ext cx="342900" cy="342900"/>
          </a:xfrm>
          <a:prstGeom prst="pie">
            <a:avLst>
              <a:gd name="adj1" fmla="val 10916489"/>
              <a:gd name="adj2" fmla="val 16200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9487" name="TextovéPole 51"/>
          <p:cNvSpPr txBox="1">
            <a:spLocks noChangeArrowheads="1"/>
          </p:cNvSpPr>
          <p:nvPr/>
        </p:nvSpPr>
        <p:spPr bwMode="auto">
          <a:xfrm>
            <a:off x="6369050" y="5145088"/>
            <a:ext cx="5778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/>
              <a:t>M</a:t>
            </a:r>
            <a:r>
              <a:rPr lang="cs-CZ" sz="2400" baseline="-25000"/>
              <a:t>A</a:t>
            </a:r>
          </a:p>
        </p:txBody>
      </p:sp>
      <p:cxnSp>
        <p:nvCxnSpPr>
          <p:cNvPr id="96" name="Přímá spojovací šipka 95"/>
          <p:cNvCxnSpPr>
            <a:endCxn id="89" idx="0"/>
          </p:cNvCxnSpPr>
          <p:nvPr/>
        </p:nvCxnSpPr>
        <p:spPr>
          <a:xfrm rot="16200000" flipH="1">
            <a:off x="5984082" y="5153819"/>
            <a:ext cx="766762" cy="635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Přímá spojovací čára 98"/>
          <p:cNvCxnSpPr>
            <a:endCxn id="89" idx="6"/>
          </p:cNvCxnSpPr>
          <p:nvPr/>
        </p:nvCxnSpPr>
        <p:spPr bwMode="auto">
          <a:xfrm rot="10800000" flipV="1">
            <a:off x="6570663" y="5738813"/>
            <a:ext cx="342900" cy="1587"/>
          </a:xfrm>
          <a:prstGeom prst="line">
            <a:avLst/>
          </a:prstGeom>
          <a:ln w="19050">
            <a:solidFill>
              <a:schemeClr val="tx1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Obdélník 99"/>
          <p:cNvSpPr/>
          <p:nvPr/>
        </p:nvSpPr>
        <p:spPr bwMode="auto">
          <a:xfrm>
            <a:off x="6904038" y="5191125"/>
            <a:ext cx="831850" cy="1120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aphicFrame>
        <p:nvGraphicFramePr>
          <p:cNvPr id="19463" name="Object 7"/>
          <p:cNvGraphicFramePr>
            <a:graphicFrameLocks noChangeAspect="1"/>
          </p:cNvGraphicFramePr>
          <p:nvPr/>
        </p:nvGraphicFramePr>
        <p:xfrm>
          <a:off x="7032625" y="5341938"/>
          <a:ext cx="490538" cy="808037"/>
        </p:xfrm>
        <a:graphic>
          <a:graphicData uri="http://schemas.openxmlformats.org/presentationml/2006/ole">
            <p:oleObj spid="_x0000_s19463" name="Rovnice" r:id="rId8" imgW="253800" imgH="419040" progId="Equation.3">
              <p:embed/>
            </p:oleObj>
          </a:graphicData>
        </a:graphic>
      </p:graphicFrame>
      <p:cxnSp>
        <p:nvCxnSpPr>
          <p:cNvPr id="102" name="Přímá spojovací čára 101"/>
          <p:cNvCxnSpPr/>
          <p:nvPr/>
        </p:nvCxnSpPr>
        <p:spPr bwMode="auto">
          <a:xfrm rot="10800000" flipV="1">
            <a:off x="7735888" y="5719763"/>
            <a:ext cx="977900" cy="20637"/>
          </a:xfrm>
          <a:prstGeom prst="line">
            <a:avLst/>
          </a:prstGeom>
          <a:ln w="19050">
            <a:solidFill>
              <a:schemeClr val="tx1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Přímá spojovací čára 104"/>
          <p:cNvCxnSpPr/>
          <p:nvPr/>
        </p:nvCxnSpPr>
        <p:spPr>
          <a:xfrm rot="5400000" flipH="1" flipV="1">
            <a:off x="7271544" y="5091906"/>
            <a:ext cx="13081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Přímá spojovací čára 107"/>
          <p:cNvCxnSpPr>
            <a:stCxn id="109" idx="3"/>
          </p:cNvCxnSpPr>
          <p:nvPr/>
        </p:nvCxnSpPr>
        <p:spPr bwMode="auto">
          <a:xfrm flipV="1">
            <a:off x="5199063" y="4459288"/>
            <a:ext cx="2735262" cy="36512"/>
          </a:xfrm>
          <a:prstGeom prst="line">
            <a:avLst/>
          </a:prstGeom>
          <a:ln w="19050">
            <a:solidFill>
              <a:schemeClr val="tx1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Obdélník 108"/>
          <p:cNvSpPr/>
          <p:nvPr/>
        </p:nvSpPr>
        <p:spPr bwMode="auto">
          <a:xfrm>
            <a:off x="4429125" y="4151313"/>
            <a:ext cx="769938" cy="6889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aphicFrame>
        <p:nvGraphicFramePr>
          <p:cNvPr id="19464" name="Object 8"/>
          <p:cNvGraphicFramePr>
            <a:graphicFrameLocks noChangeAspect="1"/>
          </p:cNvGraphicFramePr>
          <p:nvPr/>
        </p:nvGraphicFramePr>
        <p:xfrm>
          <a:off x="4568825" y="4270375"/>
          <a:ext cx="465138" cy="342900"/>
        </p:xfrm>
        <a:graphic>
          <a:graphicData uri="http://schemas.openxmlformats.org/presentationml/2006/ole">
            <p:oleObj spid="_x0000_s19464" name="Rovnice" r:id="rId9" imgW="241200" imgH="177480" progId="Equation.3">
              <p:embed/>
            </p:oleObj>
          </a:graphicData>
        </a:graphic>
      </p:graphicFrame>
      <p:cxnSp>
        <p:nvCxnSpPr>
          <p:cNvPr id="112" name="Přímá spojovací čára 111"/>
          <p:cNvCxnSpPr/>
          <p:nvPr/>
        </p:nvCxnSpPr>
        <p:spPr>
          <a:xfrm flipV="1">
            <a:off x="985838" y="4438650"/>
            <a:ext cx="3435350" cy="1746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96" name="TextovéPole 52"/>
          <p:cNvSpPr txBox="1">
            <a:spLocks noChangeArrowheads="1"/>
          </p:cNvSpPr>
          <p:nvPr/>
        </p:nvSpPr>
        <p:spPr bwMode="auto">
          <a:xfrm>
            <a:off x="4343400" y="5180013"/>
            <a:ext cx="5334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/>
              <a:t>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19050" y="3521075"/>
            <a:ext cx="9117013" cy="2532063"/>
          </a:xfrm>
          <a:noFill/>
        </p:spPr>
      </p:pic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841375"/>
          </a:xfrm>
        </p:spPr>
        <p:txBody>
          <a:bodyPr/>
          <a:lstStyle/>
          <a:p>
            <a:pPr eaLnBrk="1" hangingPunct="1"/>
            <a:r>
              <a:rPr lang="cs-CZ" sz="2800" smtClean="0"/>
              <a:t>př.: regulace budícího měniče pro měření frekvenčních charek trakčního pohonu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fch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063"/>
            <a:ext cx="9144000" cy="581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538162"/>
          </a:xfrm>
        </p:spPr>
        <p:txBody>
          <a:bodyPr/>
          <a:lstStyle/>
          <a:p>
            <a:pPr eaLnBrk="1" hangingPunct="1"/>
            <a:r>
              <a:rPr lang="cs-CZ" sz="2800" smtClean="0"/>
              <a:t>př.: regulace budícího měniče pro měření frekvenčních charek trakčního pohonu </a:t>
            </a:r>
          </a:p>
        </p:txBody>
      </p:sp>
      <p:sp>
        <p:nvSpPr>
          <p:cNvPr id="35844" name="Obdélník 22"/>
          <p:cNvSpPr>
            <a:spLocks noChangeArrowheads="1"/>
          </p:cNvSpPr>
          <p:nvPr/>
        </p:nvSpPr>
        <p:spPr bwMode="auto">
          <a:xfrm>
            <a:off x="388938" y="5776913"/>
            <a:ext cx="6316662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/>
              <a:t>na fs=0 samotné vstupní LC ss obvodu</a:t>
            </a:r>
          </a:p>
          <a:p>
            <a:pPr>
              <a:buFont typeface="Arial" charset="0"/>
              <a:buChar char="•"/>
            </a:pPr>
            <a:r>
              <a:rPr lang="cs-CZ"/>
              <a:t>trakční pohon má mnohem jakostnější resonanci → mohou mezi sebou kmitat jen jednotky se stejným průměrem kol</a:t>
            </a:r>
          </a:p>
          <a:p>
            <a:endParaRPr lang="cs-CZ" baseline="-25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538162"/>
          </a:xfrm>
        </p:spPr>
        <p:txBody>
          <a:bodyPr/>
          <a:lstStyle/>
          <a:p>
            <a:pPr eaLnBrk="1" hangingPunct="1"/>
            <a:r>
              <a:rPr lang="cs-CZ" sz="2800" smtClean="0"/>
              <a:t>př.: regulace budícího měniče pro měření frekvenčních charek trakčního pohonu </a:t>
            </a:r>
          </a:p>
        </p:txBody>
      </p:sp>
      <p:sp>
        <p:nvSpPr>
          <p:cNvPr id="36867" name="Obdélník 22"/>
          <p:cNvSpPr>
            <a:spLocks noChangeArrowheads="1"/>
          </p:cNvSpPr>
          <p:nvPr/>
        </p:nvSpPr>
        <p:spPr bwMode="auto">
          <a:xfrm>
            <a:off x="0" y="4995863"/>
            <a:ext cx="859313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/>
              <a:t>IzAC chceme pro měření frekvenčních charek</a:t>
            </a:r>
          </a:p>
          <a:p>
            <a:pPr>
              <a:buFont typeface="Arial" charset="0"/>
              <a:buChar char="•"/>
            </a:pPr>
            <a:r>
              <a:rPr lang="cs-CZ"/>
              <a:t>IzDC stabilizuje Uc</a:t>
            </a:r>
          </a:p>
          <a:p>
            <a:pPr>
              <a:buFont typeface="Arial" charset="0"/>
              <a:buChar char="•"/>
            </a:pPr>
            <a:r>
              <a:rPr lang="cs-CZ"/>
              <a:t>IzAC zvlní Uc → dokonalý Ruc pomocí IzDC vykompenzuje IzAC („poruchu“)</a:t>
            </a:r>
          </a:p>
          <a:p>
            <a:r>
              <a:rPr lang="cs-CZ"/>
              <a:t>→ fvz Ruc musí být perioda IzAC – pak Ruc reguluje Uc(AV)</a:t>
            </a:r>
          </a:p>
          <a:p>
            <a:endParaRPr lang="cs-CZ" baseline="-25000"/>
          </a:p>
        </p:txBody>
      </p:sp>
      <p:grpSp>
        <p:nvGrpSpPr>
          <p:cNvPr id="36868" name="Skupina 108"/>
          <p:cNvGrpSpPr>
            <a:grpSpLocks/>
          </p:cNvGrpSpPr>
          <p:nvPr/>
        </p:nvGrpSpPr>
        <p:grpSpPr bwMode="auto">
          <a:xfrm>
            <a:off x="803275" y="809625"/>
            <a:ext cx="6443663" cy="3976688"/>
            <a:chOff x="527050" y="1257300"/>
            <a:chExt cx="6444456" cy="3976688"/>
          </a:xfrm>
        </p:grpSpPr>
        <p:grpSp>
          <p:nvGrpSpPr>
            <p:cNvPr id="36869" name="Skupina 17"/>
            <p:cNvGrpSpPr>
              <a:grpSpLocks/>
            </p:cNvGrpSpPr>
            <p:nvPr/>
          </p:nvGrpSpPr>
          <p:grpSpPr bwMode="auto">
            <a:xfrm>
              <a:off x="1543051" y="3329061"/>
              <a:ext cx="2451693" cy="359718"/>
              <a:chOff x="387351" y="2008261"/>
              <a:chExt cx="2451693" cy="359718"/>
            </a:xfrm>
          </p:grpSpPr>
          <p:sp>
            <p:nvSpPr>
              <p:cNvPr id="5" name="Elipsa 4"/>
              <p:cNvSpPr/>
              <p:nvPr/>
            </p:nvSpPr>
            <p:spPr>
              <a:xfrm>
                <a:off x="1435354" y="2008188"/>
                <a:ext cx="358819" cy="358775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grpSp>
            <p:nvGrpSpPr>
              <p:cNvPr id="36918" name="Skupina 9"/>
              <p:cNvGrpSpPr>
                <a:grpSpLocks/>
              </p:cNvGrpSpPr>
              <p:nvPr/>
            </p:nvGrpSpPr>
            <p:grpSpPr bwMode="auto">
              <a:xfrm rot="2700000">
                <a:off x="1435693" y="2009055"/>
                <a:ext cx="358924" cy="358924"/>
                <a:chOff x="1435693" y="2009056"/>
                <a:chExt cx="358924" cy="358924"/>
              </a:xfrm>
            </p:grpSpPr>
            <p:cxnSp>
              <p:nvCxnSpPr>
                <p:cNvPr id="7" name="Přímá spojovací čára 6"/>
                <p:cNvCxnSpPr>
                  <a:stCxn id="5" idx="0"/>
                  <a:endCxn id="5" idx="4"/>
                </p:cNvCxnSpPr>
                <p:nvPr/>
              </p:nvCxnSpPr>
              <p:spPr>
                <a:xfrm rot="16200000" flipH="1">
                  <a:off x="1435925" y="2189252"/>
                  <a:ext cx="358819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" name="Přímá spojovací čára 8"/>
                <p:cNvCxnSpPr>
                  <a:stCxn id="5" idx="2"/>
                  <a:endCxn id="5" idx="6"/>
                </p:cNvCxnSpPr>
                <p:nvPr/>
              </p:nvCxnSpPr>
              <p:spPr>
                <a:xfrm rot="10800000" flipH="1">
                  <a:off x="1428884" y="2192948"/>
                  <a:ext cx="357187" cy="1587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2" name="Přímá spojovací šipka 11"/>
              <p:cNvCxnSpPr/>
              <p:nvPr/>
            </p:nvCxnSpPr>
            <p:spPr>
              <a:xfrm rot="10800000" flipH="1" flipV="1">
                <a:off x="387475" y="2187575"/>
                <a:ext cx="1047879" cy="3175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Přímá spojovací šipka 12"/>
              <p:cNvCxnSpPr/>
              <p:nvPr/>
            </p:nvCxnSpPr>
            <p:spPr>
              <a:xfrm rot="10800000" flipH="1" flipV="1">
                <a:off x="1790998" y="2187575"/>
                <a:ext cx="1047879" cy="3175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" name="Obdélník 18"/>
            <p:cNvSpPr/>
            <p:nvPr/>
          </p:nvSpPr>
          <p:spPr>
            <a:xfrm>
              <a:off x="4000927" y="3206750"/>
              <a:ext cx="857355" cy="6286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21" name="Pravoúhlá spojovací čára 20"/>
            <p:cNvCxnSpPr/>
            <p:nvPr/>
          </p:nvCxnSpPr>
          <p:spPr>
            <a:xfrm flipH="1">
              <a:off x="4293063" y="3365500"/>
              <a:ext cx="387398" cy="342900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ravoúhlá spojovací čára 23"/>
            <p:cNvCxnSpPr/>
            <p:nvPr/>
          </p:nvCxnSpPr>
          <p:spPr>
            <a:xfrm flipH="1">
              <a:off x="4159697" y="3365500"/>
              <a:ext cx="387398" cy="342900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873" name="Skupina 73"/>
            <p:cNvGrpSpPr>
              <a:grpSpLocks/>
            </p:cNvGrpSpPr>
            <p:nvPr/>
          </p:nvGrpSpPr>
          <p:grpSpPr bwMode="auto">
            <a:xfrm>
              <a:off x="2838450" y="4448512"/>
              <a:ext cx="3727452" cy="785476"/>
              <a:chOff x="4521200" y="2422862"/>
              <a:chExt cx="3727452" cy="785476"/>
            </a:xfrm>
          </p:grpSpPr>
          <p:pic>
            <p:nvPicPr>
              <p:cNvPr id="77826" name="Picture 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6465888" y="2455863"/>
                <a:ext cx="733425" cy="752475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190500" cap="sq">
                <a:solidFill>
                  <a:srgbClr val="FFFFFF"/>
                </a:solidFill>
                <a:miter lim="800000"/>
              </a:ln>
              <a:effectLst>
                <a:outerShdw blurRad="55000" dist="18000" dir="54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twoPt" dir="t">
                  <a:rot lat="0" lon="0" rev="7200000"/>
                </a:lightRig>
              </a:scene3d>
              <a:sp3d>
                <a:bevelT w="25400" h="19050"/>
                <a:contourClr>
                  <a:srgbClr val="FFFFFF"/>
                </a:contourClr>
              </a:sp3d>
            </p:spPr>
          </p:pic>
          <p:cxnSp>
            <p:nvCxnSpPr>
              <p:cNvPr id="40" name="Přímá spojovací čára 39"/>
              <p:cNvCxnSpPr/>
              <p:nvPr/>
            </p:nvCxnSpPr>
            <p:spPr>
              <a:xfrm rot="5400000">
                <a:off x="7723882" y="2630487"/>
                <a:ext cx="247650" cy="3175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ovací čára 40"/>
              <p:cNvCxnSpPr/>
              <p:nvPr/>
            </p:nvCxnSpPr>
            <p:spPr>
              <a:xfrm>
                <a:off x="7496825" y="2763838"/>
                <a:ext cx="744630" cy="1587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ovací čára 42"/>
              <p:cNvCxnSpPr/>
              <p:nvPr/>
            </p:nvCxnSpPr>
            <p:spPr>
              <a:xfrm rot="16200000" flipV="1">
                <a:off x="7753251" y="2977357"/>
                <a:ext cx="204787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Přímá spojovací čára 43"/>
              <p:cNvCxnSpPr/>
              <p:nvPr/>
            </p:nvCxnSpPr>
            <p:spPr>
              <a:xfrm flipV="1">
                <a:off x="7506352" y="2865438"/>
                <a:ext cx="743041" cy="1587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Přímá spojovací čára 64"/>
              <p:cNvCxnSpPr/>
              <p:nvPr/>
            </p:nvCxnSpPr>
            <p:spPr>
              <a:xfrm rot="10800000">
                <a:off x="7296776" y="2508250"/>
                <a:ext cx="546167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Přímá spojovací čára 65"/>
              <p:cNvCxnSpPr/>
              <p:nvPr/>
            </p:nvCxnSpPr>
            <p:spPr>
              <a:xfrm rot="10800000">
                <a:off x="7296776" y="3079750"/>
                <a:ext cx="546167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6903" name="Skupina 69"/>
              <p:cNvGrpSpPr>
                <a:grpSpLocks/>
              </p:cNvGrpSpPr>
              <p:nvPr/>
            </p:nvGrpSpPr>
            <p:grpSpPr bwMode="auto">
              <a:xfrm>
                <a:off x="4527550" y="2422862"/>
                <a:ext cx="1835150" cy="321822"/>
                <a:chOff x="3315947" y="3929343"/>
                <a:chExt cx="3021353" cy="529841"/>
              </a:xfrm>
            </p:grpSpPr>
            <p:cxnSp>
              <p:nvCxnSpPr>
                <p:cNvPr id="30" name="Přímá spojovací čára 29"/>
                <p:cNvCxnSpPr/>
                <p:nvPr/>
              </p:nvCxnSpPr>
              <p:spPr>
                <a:xfrm>
                  <a:off x="5266422" y="4203220"/>
                  <a:ext cx="397320" cy="784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3" name="Oblouk 32"/>
                <p:cNvSpPr/>
                <p:nvPr/>
              </p:nvSpPr>
              <p:spPr>
                <a:xfrm flipH="1">
                  <a:off x="3716351" y="3928788"/>
                  <a:ext cx="530631" cy="530567"/>
                </a:xfrm>
                <a:prstGeom prst="arc">
                  <a:avLst/>
                </a:prstGeom>
                <a:noFill/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cs-CZ">
                    <a:ln>
                      <a:solidFill>
                        <a:schemeClr val="tx1"/>
                      </a:solidFill>
                    </a:ln>
                  </a:endParaRPr>
                </a:p>
              </p:txBody>
            </p:sp>
            <p:sp>
              <p:nvSpPr>
                <p:cNvPr id="34" name="Oblouk 33"/>
                <p:cNvSpPr/>
                <p:nvPr/>
              </p:nvSpPr>
              <p:spPr>
                <a:xfrm>
                  <a:off x="3708509" y="3928788"/>
                  <a:ext cx="530632" cy="530567"/>
                </a:xfrm>
                <a:prstGeom prst="arc">
                  <a:avLst/>
                </a:prstGeom>
                <a:noFill/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cs-CZ">
                    <a:ln>
                      <a:solidFill>
                        <a:schemeClr val="tx1"/>
                      </a:solidFill>
                    </a:ln>
                  </a:endParaRPr>
                </a:p>
              </p:txBody>
            </p:sp>
            <p:sp>
              <p:nvSpPr>
                <p:cNvPr id="35" name="Oblouk 34"/>
                <p:cNvSpPr/>
                <p:nvPr/>
              </p:nvSpPr>
              <p:spPr>
                <a:xfrm flipH="1">
                  <a:off x="4228685" y="3928788"/>
                  <a:ext cx="530631" cy="530567"/>
                </a:xfrm>
                <a:prstGeom prst="arc">
                  <a:avLst/>
                </a:prstGeom>
                <a:noFill/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cs-CZ">
                    <a:ln>
                      <a:solidFill>
                        <a:schemeClr val="tx1"/>
                      </a:solidFill>
                    </a:ln>
                  </a:endParaRPr>
                </a:p>
              </p:txBody>
            </p:sp>
            <p:sp>
              <p:nvSpPr>
                <p:cNvPr id="36" name="Oblouk 35"/>
                <p:cNvSpPr/>
                <p:nvPr/>
              </p:nvSpPr>
              <p:spPr>
                <a:xfrm>
                  <a:off x="4220843" y="3928788"/>
                  <a:ext cx="530632" cy="530567"/>
                </a:xfrm>
                <a:prstGeom prst="arc">
                  <a:avLst/>
                </a:prstGeom>
                <a:noFill/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cs-CZ">
                    <a:ln>
                      <a:solidFill>
                        <a:schemeClr val="tx1"/>
                      </a:solidFill>
                    </a:ln>
                  </a:endParaRPr>
                </a:p>
              </p:txBody>
            </p:sp>
            <p:sp>
              <p:nvSpPr>
                <p:cNvPr id="37" name="Oblouk 36"/>
                <p:cNvSpPr/>
                <p:nvPr/>
              </p:nvSpPr>
              <p:spPr>
                <a:xfrm flipH="1">
                  <a:off x="4751475" y="3928788"/>
                  <a:ext cx="528018" cy="530567"/>
                </a:xfrm>
                <a:prstGeom prst="arc">
                  <a:avLst/>
                </a:prstGeom>
                <a:noFill/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cs-CZ">
                    <a:ln>
                      <a:solidFill>
                        <a:schemeClr val="tx1"/>
                      </a:solidFill>
                    </a:ln>
                  </a:endParaRPr>
                </a:p>
              </p:txBody>
            </p:sp>
            <p:sp>
              <p:nvSpPr>
                <p:cNvPr id="38" name="Oblouk 37"/>
                <p:cNvSpPr/>
                <p:nvPr/>
              </p:nvSpPr>
              <p:spPr>
                <a:xfrm>
                  <a:off x="4741019" y="3928788"/>
                  <a:ext cx="530631" cy="530567"/>
                </a:xfrm>
                <a:prstGeom prst="arc">
                  <a:avLst/>
                </a:prstGeom>
                <a:noFill/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cs-CZ">
                    <a:ln>
                      <a:solidFill>
                        <a:schemeClr val="tx1"/>
                      </a:solidFill>
                    </a:ln>
                  </a:endParaRPr>
                </a:p>
              </p:txBody>
            </p:sp>
            <p:sp>
              <p:nvSpPr>
                <p:cNvPr id="52" name="Oblouk 51"/>
                <p:cNvSpPr/>
                <p:nvPr/>
              </p:nvSpPr>
              <p:spPr>
                <a:xfrm flipH="1" flipV="1">
                  <a:off x="5653287" y="4056857"/>
                  <a:ext cx="287534" cy="287499"/>
                </a:xfrm>
                <a:prstGeom prst="arc">
                  <a:avLst/>
                </a:prstGeom>
                <a:noFill/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cs-CZ">
                    <a:ln>
                      <a:solidFill>
                        <a:schemeClr val="tx1"/>
                      </a:solidFill>
                    </a:ln>
                  </a:endParaRPr>
                </a:p>
              </p:txBody>
            </p:sp>
            <p:sp>
              <p:nvSpPr>
                <p:cNvPr id="53" name="Oblouk 52"/>
                <p:cNvSpPr/>
                <p:nvPr/>
              </p:nvSpPr>
              <p:spPr>
                <a:xfrm flipV="1">
                  <a:off x="5642831" y="4056857"/>
                  <a:ext cx="287534" cy="287499"/>
                </a:xfrm>
                <a:prstGeom prst="arc">
                  <a:avLst/>
                </a:prstGeom>
                <a:noFill/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cs-CZ">
                    <a:ln>
                      <a:solidFill>
                        <a:schemeClr val="tx1"/>
                      </a:solidFill>
                    </a:ln>
                  </a:endParaRPr>
                </a:p>
              </p:txBody>
            </p:sp>
            <p:cxnSp>
              <p:nvCxnSpPr>
                <p:cNvPr id="54" name="Přímá spojovací čára 53"/>
                <p:cNvCxnSpPr/>
                <p:nvPr/>
              </p:nvCxnSpPr>
              <p:spPr>
                <a:xfrm>
                  <a:off x="3316416" y="4203220"/>
                  <a:ext cx="399935" cy="784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Přímá spojovací čára 54"/>
                <p:cNvCxnSpPr/>
                <p:nvPr/>
              </p:nvCxnSpPr>
              <p:spPr>
                <a:xfrm>
                  <a:off x="5938208" y="4203220"/>
                  <a:ext cx="399933" cy="784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9" name="Elipsa 68"/>
                <p:cNvSpPr/>
                <p:nvPr/>
              </p:nvSpPr>
              <p:spPr>
                <a:xfrm flipV="1">
                  <a:off x="5742161" y="4153560"/>
                  <a:ext cx="107173" cy="107160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cs-CZ"/>
                </a:p>
              </p:txBody>
            </p:sp>
          </p:grpSp>
          <p:cxnSp>
            <p:nvCxnSpPr>
              <p:cNvPr id="72" name="Přímá spojovací čára 71"/>
              <p:cNvCxnSpPr/>
              <p:nvPr/>
            </p:nvCxnSpPr>
            <p:spPr>
              <a:xfrm rot="10800000">
                <a:off x="4521484" y="3092450"/>
                <a:ext cx="1835376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6" name="Přímá spojovací šipka 75"/>
            <p:cNvCxnSpPr/>
            <p:nvPr/>
          </p:nvCxnSpPr>
          <p:spPr>
            <a:xfrm rot="16200000" flipV="1">
              <a:off x="3969220" y="4203700"/>
              <a:ext cx="755650" cy="6351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Přímá spojovací čára 77"/>
            <p:cNvCxnSpPr>
              <a:stCxn id="19" idx="3"/>
            </p:cNvCxnSpPr>
            <p:nvPr/>
          </p:nvCxnSpPr>
          <p:spPr>
            <a:xfrm>
              <a:off x="4858283" y="3521075"/>
              <a:ext cx="222277" cy="952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Přímá spojovací šipka 79"/>
            <p:cNvCxnSpPr/>
            <p:nvPr/>
          </p:nvCxnSpPr>
          <p:spPr>
            <a:xfrm rot="5400000">
              <a:off x="4657491" y="3964781"/>
              <a:ext cx="831850" cy="15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877" name="TextovéPole 80"/>
            <p:cNvSpPr txBox="1">
              <a:spLocks noChangeArrowheads="1"/>
            </p:cNvSpPr>
            <p:nvPr/>
          </p:nvSpPr>
          <p:spPr bwMode="auto">
            <a:xfrm>
              <a:off x="4152900" y="2800350"/>
              <a:ext cx="6794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/>
                <a:t>Riz</a:t>
              </a:r>
            </a:p>
          </p:txBody>
        </p:sp>
        <p:sp>
          <p:nvSpPr>
            <p:cNvPr id="83" name="Elipsa 82"/>
            <p:cNvSpPr/>
            <p:nvPr/>
          </p:nvSpPr>
          <p:spPr>
            <a:xfrm>
              <a:off x="2591054" y="1538288"/>
              <a:ext cx="358819" cy="35877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grpSp>
          <p:nvGrpSpPr>
            <p:cNvPr id="36879" name="Skupina 83"/>
            <p:cNvGrpSpPr>
              <a:grpSpLocks/>
            </p:cNvGrpSpPr>
            <p:nvPr/>
          </p:nvGrpSpPr>
          <p:grpSpPr bwMode="auto">
            <a:xfrm rot="2700000">
              <a:off x="2591394" y="1539154"/>
              <a:ext cx="358924" cy="358924"/>
              <a:chOff x="1435693" y="2009055"/>
              <a:chExt cx="358924" cy="358924"/>
            </a:xfrm>
          </p:grpSpPr>
          <p:cxnSp>
            <p:nvCxnSpPr>
              <p:cNvPr id="87" name="Přímá spojovací čára 86"/>
              <p:cNvCxnSpPr>
                <a:stCxn id="83" idx="0"/>
                <a:endCxn id="83" idx="4"/>
              </p:cNvCxnSpPr>
              <p:nvPr/>
            </p:nvCxnSpPr>
            <p:spPr>
              <a:xfrm rot="16200000" flipH="1">
                <a:off x="1435925" y="2189252"/>
                <a:ext cx="358819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Přímá spojovací čára 87"/>
              <p:cNvCxnSpPr>
                <a:stCxn id="83" idx="2"/>
                <a:endCxn id="83" idx="6"/>
              </p:cNvCxnSpPr>
              <p:nvPr/>
            </p:nvCxnSpPr>
            <p:spPr>
              <a:xfrm rot="10800000" flipH="1">
                <a:off x="1435947" y="2189252"/>
                <a:ext cx="358775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85" name="Přímá spojovací šipka 84"/>
            <p:cNvCxnSpPr/>
            <p:nvPr/>
          </p:nvCxnSpPr>
          <p:spPr>
            <a:xfrm rot="10800000" flipH="1" flipV="1">
              <a:off x="1543175" y="1717675"/>
              <a:ext cx="1047879" cy="317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Pravá složená závorka 88"/>
            <p:cNvSpPr/>
            <p:nvPr/>
          </p:nvSpPr>
          <p:spPr>
            <a:xfrm>
              <a:off x="6674606" y="4648200"/>
              <a:ext cx="114314" cy="406400"/>
            </a:xfrm>
            <a:prstGeom prst="rightBrac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91" name="Přímá spojovací čára 90"/>
            <p:cNvCxnSpPr>
              <a:stCxn id="89" idx="1"/>
            </p:cNvCxnSpPr>
            <p:nvPr/>
          </p:nvCxnSpPr>
          <p:spPr>
            <a:xfrm rot="10800000" flipH="1">
              <a:off x="6788921" y="4851400"/>
              <a:ext cx="16512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Přímá spojovací čára 92"/>
            <p:cNvCxnSpPr/>
            <p:nvPr/>
          </p:nvCxnSpPr>
          <p:spPr>
            <a:xfrm rot="16200000" flipV="1">
              <a:off x="5397499" y="3283742"/>
              <a:ext cx="3136900" cy="1111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Přímá spojovací šipka 94"/>
            <p:cNvCxnSpPr/>
            <p:nvPr/>
          </p:nvCxnSpPr>
          <p:spPr>
            <a:xfrm rot="10800000">
              <a:off x="2949873" y="1720850"/>
              <a:ext cx="4010519" cy="635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Výseč 97"/>
            <p:cNvSpPr/>
            <p:nvPr/>
          </p:nvSpPr>
          <p:spPr>
            <a:xfrm rot="7983343">
              <a:off x="2632354" y="1560493"/>
              <a:ext cx="319087" cy="319127"/>
            </a:xfrm>
            <a:prstGeom prst="pie">
              <a:avLst>
                <a:gd name="adj1" fmla="val 10943157"/>
                <a:gd name="adj2" fmla="val 16200000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99" name="Obdélník 98"/>
            <p:cNvSpPr/>
            <p:nvPr/>
          </p:nvSpPr>
          <p:spPr>
            <a:xfrm>
              <a:off x="2349724" y="2273300"/>
              <a:ext cx="857355" cy="6286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101" name="Přímá spojovací šipka 100"/>
            <p:cNvCxnSpPr>
              <a:stCxn id="83" idx="4"/>
              <a:endCxn id="99" idx="0"/>
            </p:cNvCxnSpPr>
            <p:nvPr/>
          </p:nvCxnSpPr>
          <p:spPr>
            <a:xfrm rot="16200000" flipH="1">
              <a:off x="2586315" y="2081213"/>
              <a:ext cx="376237" cy="793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Přímá spojovací šipka 102"/>
            <p:cNvCxnSpPr>
              <a:stCxn id="99" idx="2"/>
              <a:endCxn id="5" idx="0"/>
            </p:cNvCxnSpPr>
            <p:nvPr/>
          </p:nvCxnSpPr>
          <p:spPr>
            <a:xfrm rot="5400000">
              <a:off x="2560915" y="3111500"/>
              <a:ext cx="427038" cy="793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889" name="TextovéPole 103"/>
            <p:cNvSpPr txBox="1">
              <a:spLocks noChangeArrowheads="1"/>
            </p:cNvSpPr>
            <p:nvPr/>
          </p:nvSpPr>
          <p:spPr bwMode="auto">
            <a:xfrm>
              <a:off x="2514600" y="2419350"/>
              <a:ext cx="6286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/>
                <a:t>Ruc</a:t>
              </a:r>
            </a:p>
          </p:txBody>
        </p:sp>
        <p:sp>
          <p:nvSpPr>
            <p:cNvPr id="36890" name="TextovéPole 104"/>
            <p:cNvSpPr txBox="1">
              <a:spLocks noChangeArrowheads="1"/>
            </p:cNvSpPr>
            <p:nvPr/>
          </p:nvSpPr>
          <p:spPr bwMode="auto">
            <a:xfrm>
              <a:off x="527050" y="3092450"/>
              <a:ext cx="21399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/>
                <a:t>I</a:t>
              </a:r>
              <a:r>
                <a:rPr lang="cs-CZ" baseline="-25000"/>
                <a:t>zAC</a:t>
              </a:r>
              <a:r>
                <a:rPr lang="cs-CZ"/>
                <a:t>*=∆Iz∙sin(</a:t>
              </a:r>
              <a:r>
                <a:rPr lang="el-GR"/>
                <a:t>ω</a:t>
              </a:r>
              <a:r>
                <a:rPr lang="cs-CZ" baseline="-25000"/>
                <a:t>B</a:t>
              </a:r>
              <a:r>
                <a:rPr lang="cs-CZ"/>
                <a:t>∙t)</a:t>
              </a:r>
            </a:p>
          </p:txBody>
        </p:sp>
        <p:sp>
          <p:nvSpPr>
            <p:cNvPr id="36891" name="TextovéPole 105"/>
            <p:cNvSpPr txBox="1">
              <a:spLocks noChangeArrowheads="1"/>
            </p:cNvSpPr>
            <p:nvPr/>
          </p:nvSpPr>
          <p:spPr bwMode="auto">
            <a:xfrm>
              <a:off x="527050" y="1257300"/>
              <a:ext cx="14668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/>
                <a:t>Uc*=800V</a:t>
              </a:r>
            </a:p>
          </p:txBody>
        </p:sp>
        <p:sp>
          <p:nvSpPr>
            <p:cNvPr id="36892" name="TextovéPole 106"/>
            <p:cNvSpPr txBox="1">
              <a:spLocks noChangeArrowheads="1"/>
            </p:cNvSpPr>
            <p:nvPr/>
          </p:nvSpPr>
          <p:spPr bwMode="auto">
            <a:xfrm>
              <a:off x="2825750" y="2927350"/>
              <a:ext cx="6921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/>
                <a:t>I</a:t>
              </a:r>
              <a:r>
                <a:rPr lang="cs-CZ" baseline="-25000"/>
                <a:t>zDC</a:t>
              </a:r>
              <a:r>
                <a:rPr lang="cs-CZ"/>
                <a:t>*</a:t>
              </a:r>
            </a:p>
          </p:txBody>
        </p:sp>
        <p:sp>
          <p:nvSpPr>
            <p:cNvPr id="36893" name="TextovéPole 107"/>
            <p:cNvSpPr txBox="1">
              <a:spLocks noChangeArrowheads="1"/>
            </p:cNvSpPr>
            <p:nvPr/>
          </p:nvSpPr>
          <p:spPr bwMode="auto">
            <a:xfrm>
              <a:off x="3530600" y="3105150"/>
              <a:ext cx="4635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/>
                <a:t>I</a:t>
              </a:r>
              <a:r>
                <a:rPr lang="cs-CZ" baseline="-25000"/>
                <a:t>z</a:t>
              </a:r>
              <a:r>
                <a:rPr lang="cs-CZ"/>
                <a:t>*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538162"/>
          </a:xfrm>
        </p:spPr>
        <p:txBody>
          <a:bodyPr/>
          <a:lstStyle/>
          <a:p>
            <a:pPr eaLnBrk="1" hangingPunct="1"/>
            <a:r>
              <a:rPr lang="cs-CZ" sz="2800" smtClean="0"/>
              <a:t>př.: regulace budícího měniče pro měření frekvenčních charek trakčního pohonu </a:t>
            </a:r>
          </a:p>
        </p:txBody>
      </p:sp>
      <p:graphicFrame>
        <p:nvGraphicFramePr>
          <p:cNvPr id="20482" name="Object 3"/>
          <p:cNvGraphicFramePr>
            <a:graphicFrameLocks noChangeAspect="1"/>
          </p:cNvGraphicFramePr>
          <p:nvPr/>
        </p:nvGraphicFramePr>
        <p:xfrm>
          <a:off x="169863" y="776288"/>
          <a:ext cx="6148387" cy="1851025"/>
        </p:xfrm>
        <a:graphic>
          <a:graphicData uri="http://schemas.openxmlformats.org/presentationml/2006/ole">
            <p:oleObj spid="_x0000_s20482" name="Rovnice" r:id="rId4" imgW="3416040" imgH="1091880" progId="Equation.3">
              <p:embed/>
            </p:oleObj>
          </a:graphicData>
        </a:graphic>
      </p:graphicFrame>
      <p:grpSp>
        <p:nvGrpSpPr>
          <p:cNvPr id="20486" name="Skupina 173"/>
          <p:cNvGrpSpPr>
            <a:grpSpLocks/>
          </p:cNvGrpSpPr>
          <p:nvPr/>
        </p:nvGrpSpPr>
        <p:grpSpPr bwMode="auto">
          <a:xfrm>
            <a:off x="488950" y="4981575"/>
            <a:ext cx="7356475" cy="1527175"/>
            <a:chOff x="488950" y="4981575"/>
            <a:chExt cx="7357110" cy="1526579"/>
          </a:xfrm>
        </p:grpSpPr>
        <p:cxnSp>
          <p:nvCxnSpPr>
            <p:cNvPr id="77" name="Přímá spojovací šipka 76"/>
            <p:cNvCxnSpPr/>
            <p:nvPr/>
          </p:nvCxnSpPr>
          <p:spPr>
            <a:xfrm rot="10800000" flipH="1" flipV="1">
              <a:off x="895385" y="5419554"/>
              <a:ext cx="1047840" cy="317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489" name="Skupina 139"/>
            <p:cNvGrpSpPr>
              <a:grpSpLocks/>
            </p:cNvGrpSpPr>
            <p:nvPr/>
          </p:nvGrpSpPr>
          <p:grpSpPr bwMode="auto">
            <a:xfrm rot="5400000">
              <a:off x="1943693" y="5239776"/>
              <a:ext cx="359878" cy="359717"/>
              <a:chOff x="3124793" y="2824236"/>
              <a:chExt cx="359878" cy="359717"/>
            </a:xfrm>
          </p:grpSpPr>
          <p:sp>
            <p:nvSpPr>
              <p:cNvPr id="74" name="Elipsa 73"/>
              <p:cNvSpPr/>
              <p:nvPr/>
            </p:nvSpPr>
            <p:spPr>
              <a:xfrm>
                <a:off x="3125334" y="2812995"/>
                <a:ext cx="358634" cy="358806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grpSp>
            <p:nvGrpSpPr>
              <p:cNvPr id="20509" name="Skupina 83"/>
              <p:cNvGrpSpPr>
                <a:grpSpLocks/>
              </p:cNvGrpSpPr>
              <p:nvPr/>
            </p:nvGrpSpPr>
            <p:grpSpPr bwMode="auto">
              <a:xfrm rot="2700000">
                <a:off x="3124794" y="2825029"/>
                <a:ext cx="358924" cy="358924"/>
                <a:chOff x="1435693" y="2009055"/>
                <a:chExt cx="358924" cy="358924"/>
              </a:xfrm>
            </p:grpSpPr>
            <p:cxnSp>
              <p:nvCxnSpPr>
                <p:cNvPr id="111" name="Přímá spojovací čára 110"/>
                <p:cNvCxnSpPr>
                  <a:stCxn id="74" idx="0"/>
                  <a:endCxn id="74" idx="4"/>
                </p:cNvCxnSpPr>
                <p:nvPr/>
              </p:nvCxnSpPr>
              <p:spPr>
                <a:xfrm rot="16200000" flipH="1">
                  <a:off x="1440185" y="2187546"/>
                  <a:ext cx="349113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2" name="Přímá spojovací čára 111"/>
                <p:cNvCxnSpPr>
                  <a:stCxn id="74" idx="2"/>
                  <a:endCxn id="74" idx="6"/>
                </p:cNvCxnSpPr>
                <p:nvPr/>
              </p:nvCxnSpPr>
              <p:spPr>
                <a:xfrm rot="10800000" flipH="1">
                  <a:off x="1435339" y="2187545"/>
                  <a:ext cx="358806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0" name="Výseč 89"/>
              <p:cNvSpPr/>
              <p:nvPr/>
            </p:nvSpPr>
            <p:spPr>
              <a:xfrm rot="7983343">
                <a:off x="3165723" y="2836092"/>
                <a:ext cx="320703" cy="318962"/>
              </a:xfrm>
              <a:prstGeom prst="pie">
                <a:avLst>
                  <a:gd name="adj1" fmla="val 10943157"/>
                  <a:gd name="adj2" fmla="val 16200000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92" name="Obdélník 91"/>
            <p:cNvSpPr/>
            <p:nvPr/>
          </p:nvSpPr>
          <p:spPr>
            <a:xfrm>
              <a:off x="2752920" y="5113287"/>
              <a:ext cx="857324" cy="62840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0491" name="TextovéPole 96"/>
            <p:cNvSpPr txBox="1">
              <a:spLocks noChangeArrowheads="1"/>
            </p:cNvSpPr>
            <p:nvPr/>
          </p:nvSpPr>
          <p:spPr bwMode="auto">
            <a:xfrm>
              <a:off x="2918460" y="5259705"/>
              <a:ext cx="6286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/>
                <a:t>Ruc</a:t>
              </a:r>
            </a:p>
          </p:txBody>
        </p:sp>
        <p:sp>
          <p:nvSpPr>
            <p:cNvPr id="20492" name="TextovéPole 101"/>
            <p:cNvSpPr txBox="1">
              <a:spLocks noChangeArrowheads="1"/>
            </p:cNvSpPr>
            <p:nvPr/>
          </p:nvSpPr>
          <p:spPr bwMode="auto">
            <a:xfrm>
              <a:off x="488950" y="4981575"/>
              <a:ext cx="14668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/>
                <a:t>Uc*=800V</a:t>
              </a:r>
            </a:p>
          </p:txBody>
        </p:sp>
        <p:sp>
          <p:nvSpPr>
            <p:cNvPr id="20493" name="TextovéPole 108"/>
            <p:cNvSpPr txBox="1">
              <a:spLocks noChangeArrowheads="1"/>
            </p:cNvSpPr>
            <p:nvPr/>
          </p:nvSpPr>
          <p:spPr bwMode="auto">
            <a:xfrm>
              <a:off x="3740150" y="4990465"/>
              <a:ext cx="6921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/>
                <a:t>I</a:t>
              </a:r>
              <a:r>
                <a:rPr lang="cs-CZ" baseline="-25000"/>
                <a:t>zDC</a:t>
              </a:r>
              <a:r>
                <a:rPr lang="cs-CZ"/>
                <a:t>*</a:t>
              </a:r>
            </a:p>
          </p:txBody>
        </p:sp>
        <p:cxnSp>
          <p:nvCxnSpPr>
            <p:cNvPr id="144" name="Přímá spojovací šipka 143"/>
            <p:cNvCxnSpPr>
              <a:endCxn id="92" idx="1"/>
            </p:cNvCxnSpPr>
            <p:nvPr/>
          </p:nvCxnSpPr>
          <p:spPr>
            <a:xfrm>
              <a:off x="2303620" y="5419554"/>
              <a:ext cx="449301" cy="793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Přímá spojovací šipka 145"/>
            <p:cNvCxnSpPr>
              <a:stCxn id="92" idx="3"/>
            </p:cNvCxnSpPr>
            <p:nvPr/>
          </p:nvCxnSpPr>
          <p:spPr>
            <a:xfrm flipV="1">
              <a:off x="3610244" y="5417968"/>
              <a:ext cx="741427" cy="9521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0" name="Obdélník 149"/>
            <p:cNvSpPr/>
            <p:nvPr/>
          </p:nvSpPr>
          <p:spPr>
            <a:xfrm>
              <a:off x="4369135" y="5113287"/>
              <a:ext cx="1201842" cy="62840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0497" name="TextovéPole 150"/>
            <p:cNvSpPr txBox="1">
              <a:spLocks noChangeArrowheads="1"/>
            </p:cNvSpPr>
            <p:nvPr/>
          </p:nvSpPr>
          <p:spPr bwMode="auto">
            <a:xfrm>
              <a:off x="4290060" y="5130165"/>
              <a:ext cx="1348740" cy="6155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700"/>
                <a:t>Fwi</a:t>
              </a:r>
            </a:p>
            <a:p>
              <a:pPr algn="ctr"/>
              <a:r>
                <a:rPr lang="en-US" sz="1700"/>
                <a:t>(</a:t>
              </a:r>
              <a:r>
                <a:rPr lang="cs-CZ" sz="1700"/>
                <a:t>Riz</a:t>
              </a:r>
              <a:r>
                <a:rPr lang="en-US" sz="1700"/>
                <a:t>+</a:t>
              </a:r>
              <a:r>
                <a:rPr lang="cs-CZ" sz="1700"/>
                <a:t>měnič</a:t>
              </a:r>
              <a:r>
                <a:rPr lang="en-US" sz="1700"/>
                <a:t>)</a:t>
              </a:r>
              <a:endParaRPr lang="cs-CZ" sz="1700"/>
            </a:p>
          </p:txBody>
        </p:sp>
        <p:cxnSp>
          <p:nvCxnSpPr>
            <p:cNvPr id="152" name="Přímá spojovací šipka 151"/>
            <p:cNvCxnSpPr>
              <a:stCxn id="150" idx="3"/>
            </p:cNvCxnSpPr>
            <p:nvPr/>
          </p:nvCxnSpPr>
          <p:spPr>
            <a:xfrm flipV="1">
              <a:off x="5570977" y="5410033"/>
              <a:ext cx="669983" cy="1745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499" name="TextovéPole 153"/>
            <p:cNvSpPr txBox="1">
              <a:spLocks noChangeArrowheads="1"/>
            </p:cNvSpPr>
            <p:nvPr/>
          </p:nvSpPr>
          <p:spPr bwMode="auto">
            <a:xfrm>
              <a:off x="5637530" y="4990465"/>
              <a:ext cx="6921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/>
                <a:t>I</a:t>
              </a:r>
              <a:r>
                <a:rPr lang="cs-CZ" baseline="-25000"/>
                <a:t>zDC</a:t>
              </a:r>
              <a:endParaRPr lang="cs-CZ"/>
            </a:p>
          </p:txBody>
        </p:sp>
        <p:sp>
          <p:nvSpPr>
            <p:cNvPr id="158" name="Obdélník 157"/>
            <p:cNvSpPr/>
            <p:nvPr/>
          </p:nvSpPr>
          <p:spPr>
            <a:xfrm>
              <a:off x="6242547" y="5113287"/>
              <a:ext cx="857324" cy="62840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159" name="Přímá spojovací šipka 158"/>
            <p:cNvCxnSpPr/>
            <p:nvPr/>
          </p:nvCxnSpPr>
          <p:spPr>
            <a:xfrm flipV="1">
              <a:off x="7109396" y="5410033"/>
              <a:ext cx="669983" cy="1745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502" name="TextovéPole 159"/>
            <p:cNvSpPr txBox="1">
              <a:spLocks noChangeArrowheads="1"/>
            </p:cNvSpPr>
            <p:nvPr/>
          </p:nvSpPr>
          <p:spPr bwMode="auto">
            <a:xfrm>
              <a:off x="7153910" y="4990465"/>
              <a:ext cx="6921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/>
                <a:t>Uc</a:t>
              </a:r>
            </a:p>
          </p:txBody>
        </p:sp>
        <p:cxnSp>
          <p:nvCxnSpPr>
            <p:cNvPr id="162" name="Přímá spojovací čára 161"/>
            <p:cNvCxnSpPr/>
            <p:nvPr/>
          </p:nvCxnSpPr>
          <p:spPr>
            <a:xfrm rot="5400000">
              <a:off x="6998445" y="5801992"/>
              <a:ext cx="769637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3" name="Obdélník 162"/>
            <p:cNvSpPr/>
            <p:nvPr/>
          </p:nvSpPr>
          <p:spPr>
            <a:xfrm>
              <a:off x="4559651" y="5868642"/>
              <a:ext cx="857324" cy="62840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165" name="Přímá spojovací šipka 164"/>
            <p:cNvCxnSpPr/>
            <p:nvPr/>
          </p:nvCxnSpPr>
          <p:spPr>
            <a:xfrm flipH="1">
              <a:off x="5416975" y="6182844"/>
              <a:ext cx="1967083" cy="476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Přímá spojovací šipka 166"/>
            <p:cNvCxnSpPr/>
            <p:nvPr/>
          </p:nvCxnSpPr>
          <p:spPr>
            <a:xfrm rot="16200000" flipV="1">
              <a:off x="1837780" y="5890062"/>
              <a:ext cx="555408" cy="7939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Přímá spojovací čára 168"/>
            <p:cNvCxnSpPr>
              <a:stCxn id="163" idx="1"/>
            </p:cNvCxnSpPr>
            <p:nvPr/>
          </p:nvCxnSpPr>
          <p:spPr>
            <a:xfrm rot="10800000">
              <a:off x="2117866" y="6171735"/>
              <a:ext cx="2441786" cy="1110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0483" name="Object 3"/>
            <p:cNvGraphicFramePr>
              <a:graphicFrameLocks noChangeAspect="1"/>
            </p:cNvGraphicFramePr>
            <p:nvPr/>
          </p:nvGraphicFramePr>
          <p:xfrm>
            <a:off x="4587240" y="5876723"/>
            <a:ext cx="822960" cy="631431"/>
          </p:xfrm>
          <a:graphic>
            <a:graphicData uri="http://schemas.openxmlformats.org/presentationml/2006/ole">
              <p:oleObj spid="_x0000_s20483" name="Rovnice" r:id="rId5" imgW="761760" imgH="622080" progId="Equation.3">
                <p:embed/>
              </p:oleObj>
            </a:graphicData>
          </a:graphic>
        </p:graphicFrame>
        <p:graphicFrame>
          <p:nvGraphicFramePr>
            <p:cNvPr id="20484" name="Object 4"/>
            <p:cNvGraphicFramePr>
              <a:graphicFrameLocks noChangeAspect="1"/>
            </p:cNvGraphicFramePr>
            <p:nvPr/>
          </p:nvGraphicFramePr>
          <p:xfrm>
            <a:off x="6420803" y="5153025"/>
            <a:ext cx="492125" cy="547688"/>
          </p:xfrm>
          <a:graphic>
            <a:graphicData uri="http://schemas.openxmlformats.org/presentationml/2006/ole">
              <p:oleObj spid="_x0000_s20484" name="Rovnice" r:id="rId6" imgW="355320" imgH="419040" progId="Equation.3">
                <p:embed/>
              </p:oleObj>
            </a:graphicData>
          </a:graphic>
        </p:graphicFrame>
      </p:grpSp>
      <p:sp>
        <p:nvSpPr>
          <p:cNvPr id="175" name="Oválný popisek 174"/>
          <p:cNvSpPr/>
          <p:nvPr/>
        </p:nvSpPr>
        <p:spPr>
          <a:xfrm>
            <a:off x="4106863" y="2582863"/>
            <a:ext cx="4557712" cy="2225675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>
                <a:solidFill>
                  <a:schemeClr val="tx1"/>
                </a:solidFill>
              </a:rPr>
              <a:t>f</a:t>
            </a:r>
            <a:r>
              <a:rPr lang="cs-CZ" baseline="-25000" dirty="0" err="1">
                <a:solidFill>
                  <a:schemeClr val="tx1"/>
                </a:solidFill>
              </a:rPr>
              <a:t>SPINACI</a:t>
            </a:r>
            <a:r>
              <a:rPr lang="en-US" dirty="0">
                <a:solidFill>
                  <a:schemeClr val="tx1"/>
                </a:solidFill>
              </a:rPr>
              <a:t>&gt;15kHz → </a:t>
            </a:r>
            <a:r>
              <a:rPr lang="cs-CZ" dirty="0">
                <a:solidFill>
                  <a:schemeClr val="tx1"/>
                </a:solidFill>
              </a:rPr>
              <a:t>můžeme uvažovat F</a:t>
            </a:r>
            <a:r>
              <a:rPr lang="en-US" dirty="0" err="1">
                <a:solidFill>
                  <a:schemeClr val="tx1"/>
                </a:solidFill>
              </a:rPr>
              <a:t>wi</a:t>
            </a:r>
            <a:r>
              <a:rPr lang="cs-CZ" dirty="0">
                <a:solidFill>
                  <a:schemeClr val="tx1"/>
                </a:solidFill>
              </a:rPr>
              <a:t>=1 proti pomalému zbytku (vzorkování + integrace posune fázi o </a:t>
            </a:r>
            <a:r>
              <a:rPr lang="cs-CZ" dirty="0" smtClean="0">
                <a:solidFill>
                  <a:schemeClr val="tx1"/>
                </a:solidFill>
              </a:rPr>
              <a:t>180</a:t>
            </a:r>
            <a:r>
              <a:rPr lang="en-US" dirty="0" smtClean="0">
                <a:solidFill>
                  <a:schemeClr val="tx1"/>
                </a:solidFill>
              </a:rPr>
              <a:t> a </a:t>
            </a:r>
            <a:r>
              <a:rPr lang="en-US" dirty="0" err="1" smtClean="0">
                <a:solidFill>
                  <a:schemeClr val="tx1"/>
                </a:solidFill>
              </a:rPr>
              <a:t>dela</a:t>
            </a:r>
            <a:r>
              <a:rPr lang="en-US" dirty="0" smtClean="0">
                <a:solidFill>
                  <a:schemeClr val="tx1"/>
                </a:solidFill>
              </a:rPr>
              <a:t> problem s fib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>
                <a:solidFill>
                  <a:schemeClr val="tx1"/>
                </a:solidFill>
              </a:rPr>
              <a:t>jinak by nebylo možné se na tento přenos </a:t>
            </a:r>
            <a:r>
              <a:rPr lang="en-US" dirty="0">
                <a:solidFill>
                  <a:schemeClr val="tx1"/>
                </a:solidFill>
              </a:rPr>
              <a:t>…</a:t>
            </a:r>
            <a:r>
              <a:rPr lang="cs-CZ" dirty="0">
                <a:solidFill>
                  <a:schemeClr val="tx1"/>
                </a:solidFill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5" y="381000"/>
            <a:ext cx="7515225" cy="563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538162"/>
          </a:xfrm>
        </p:spPr>
        <p:txBody>
          <a:bodyPr/>
          <a:lstStyle/>
          <a:p>
            <a:pPr eaLnBrk="1" hangingPunct="1"/>
            <a:r>
              <a:rPr lang="cs-CZ" sz="2800" smtClean="0"/>
              <a:t>př.: regulace budícího měniče pro měření frekvenčních charek trakčního pohonu </a:t>
            </a:r>
          </a:p>
        </p:txBody>
      </p:sp>
      <p:sp>
        <p:nvSpPr>
          <p:cNvPr id="34" name="Oválný popisek 33"/>
          <p:cNvSpPr/>
          <p:nvPr/>
        </p:nvSpPr>
        <p:spPr>
          <a:xfrm>
            <a:off x="5238750" y="781050"/>
            <a:ext cx="1009650" cy="695325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1/C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6" name="Oválný popisek 35"/>
          <p:cNvSpPr/>
          <p:nvPr/>
        </p:nvSpPr>
        <p:spPr>
          <a:xfrm>
            <a:off x="3409950" y="1714500"/>
            <a:ext cx="1381125" cy="695325"/>
          </a:xfrm>
          <a:prstGeom prst="wedgeEllipseCallout">
            <a:avLst>
              <a:gd name="adj1" fmla="val 24396"/>
              <a:gd name="adj2" fmla="val -6352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2fvz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7894" name="Obdélník 36"/>
          <p:cNvSpPr>
            <a:spLocks noChangeArrowheads="1"/>
          </p:cNvSpPr>
          <p:nvPr/>
        </p:nvSpPr>
        <p:spPr bwMode="auto">
          <a:xfrm>
            <a:off x="425450" y="5678488"/>
            <a:ext cx="6316663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chceme </a:t>
            </a:r>
            <a:r>
              <a:rPr lang="el-GR"/>
              <a:t>φ</a:t>
            </a:r>
            <a:r>
              <a:rPr lang="en-US"/>
              <a:t>b=45</a:t>
            </a:r>
            <a:r>
              <a:rPr lang="cs-CZ"/>
              <a:t>° (stejně bude potřeba hodně ladit)</a:t>
            </a:r>
            <a:endParaRPr lang="cs-CZ" baseline="-25000"/>
          </a:p>
          <a:p>
            <a:r>
              <a:rPr lang="cs-CZ"/>
              <a:t>C=7,2mF</a:t>
            </a:r>
          </a:p>
          <a:p>
            <a:r>
              <a:rPr lang="el-GR"/>
              <a:t>ω</a:t>
            </a:r>
            <a:r>
              <a:rPr lang="cs-CZ"/>
              <a:t>řezu</a:t>
            </a:r>
            <a:r>
              <a:rPr lang="en-US"/>
              <a:t>[rad/s]</a:t>
            </a:r>
            <a:r>
              <a:rPr lang="cs-CZ"/>
              <a:t>=2∙fvz</a:t>
            </a:r>
            <a:r>
              <a:rPr lang="en-US"/>
              <a:t>[Hz]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538162"/>
          </a:xfrm>
        </p:spPr>
        <p:txBody>
          <a:bodyPr/>
          <a:lstStyle/>
          <a:p>
            <a:pPr eaLnBrk="1" hangingPunct="1"/>
            <a:r>
              <a:rPr lang="cs-CZ" sz="2800" smtClean="0"/>
              <a:t>př.: regulace budícího měniče pro měření frekvenčních charek trakčního pohonu </a:t>
            </a:r>
          </a:p>
        </p:txBody>
      </p:sp>
      <p:sp>
        <p:nvSpPr>
          <p:cNvPr id="21510" name="Obdélník 36"/>
          <p:cNvSpPr>
            <a:spLocks noChangeArrowheads="1"/>
          </p:cNvSpPr>
          <p:nvPr/>
        </p:nvSpPr>
        <p:spPr bwMode="auto">
          <a:xfrm>
            <a:off x="454025" y="1220788"/>
            <a:ext cx="6316663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chceme </a:t>
            </a:r>
            <a:r>
              <a:rPr lang="el-GR"/>
              <a:t>φ</a:t>
            </a:r>
            <a:r>
              <a:rPr lang="en-US"/>
              <a:t>b=45</a:t>
            </a:r>
            <a:r>
              <a:rPr lang="cs-CZ"/>
              <a:t>° (stejně bude potřeba hodně ladit)</a:t>
            </a:r>
            <a:endParaRPr lang="cs-CZ" baseline="-25000"/>
          </a:p>
          <a:p>
            <a:r>
              <a:rPr lang="cs-CZ"/>
              <a:t>C=7,2mF</a:t>
            </a:r>
          </a:p>
          <a:p>
            <a:r>
              <a:rPr lang="el-GR"/>
              <a:t>ω</a:t>
            </a:r>
            <a:r>
              <a:rPr lang="cs-CZ" baseline="-25000"/>
              <a:t>řezu</a:t>
            </a:r>
            <a:r>
              <a:rPr lang="en-US"/>
              <a:t>[rad/s]</a:t>
            </a:r>
            <a:r>
              <a:rPr lang="cs-CZ"/>
              <a:t>=2∙fvz</a:t>
            </a:r>
            <a:r>
              <a:rPr lang="en-US"/>
              <a:t>[Hz]</a:t>
            </a:r>
            <a:r>
              <a:rPr lang="cs-CZ"/>
              <a:t>= 2∙fb</a:t>
            </a:r>
            <a:r>
              <a:rPr lang="en-US"/>
              <a:t> (pod zlomem)</a:t>
            </a:r>
          </a:p>
          <a:p>
            <a:endParaRPr lang="en-US"/>
          </a:p>
          <a:p>
            <a:r>
              <a:rPr lang="el-GR"/>
              <a:t>ω</a:t>
            </a:r>
            <a:r>
              <a:rPr lang="cs-CZ" baseline="-25000"/>
              <a:t>řezu</a:t>
            </a:r>
            <a:r>
              <a:rPr lang="en-US"/>
              <a:t>  je </a:t>
            </a:r>
            <a:r>
              <a:rPr lang="cs-CZ" b="1"/>
              <a:t>za</a:t>
            </a:r>
            <a:r>
              <a:rPr lang="en-US"/>
              <a:t>			</a:t>
            </a:r>
            <a:r>
              <a:rPr lang="cs-CZ"/>
              <a:t>          </a:t>
            </a:r>
            <a:r>
              <a:rPr lang="en-US"/>
              <a:t>dek</a:t>
            </a:r>
            <a:r>
              <a:rPr lang="cs-CZ"/>
              <a:t>ád</a:t>
            </a:r>
          </a:p>
          <a:p>
            <a:endParaRPr lang="cs-CZ"/>
          </a:p>
          <a:p>
            <a:r>
              <a:rPr lang="cs-CZ"/>
              <a:t>Fo bez regulátoru má v </a:t>
            </a:r>
            <a:r>
              <a:rPr lang="el-GR"/>
              <a:t>ω</a:t>
            </a:r>
            <a:r>
              <a:rPr lang="cs-CZ" baseline="-25000"/>
              <a:t>řezu</a:t>
            </a:r>
            <a:r>
              <a:rPr lang="en-US"/>
              <a:t> </a:t>
            </a:r>
            <a:r>
              <a:rPr lang="cs-CZ"/>
              <a:t>zesílení </a:t>
            </a:r>
          </a:p>
          <a:p>
            <a:endParaRPr lang="cs-CZ"/>
          </a:p>
          <a:p>
            <a:endParaRPr lang="cs-CZ"/>
          </a:p>
        </p:txBody>
      </p:sp>
      <p:graphicFrame>
        <p:nvGraphicFramePr>
          <p:cNvPr id="21506" name="Object 2"/>
          <p:cNvGraphicFramePr>
            <a:graphicFrameLocks noChangeAspect="1"/>
          </p:cNvGraphicFramePr>
          <p:nvPr/>
        </p:nvGraphicFramePr>
        <p:xfrm>
          <a:off x="1847850" y="2212975"/>
          <a:ext cx="2881313" cy="644525"/>
        </p:xfrm>
        <a:graphic>
          <a:graphicData uri="http://schemas.openxmlformats.org/presentationml/2006/ole">
            <p:oleObj spid="_x0000_s21506" name="Rovnice" r:id="rId3" imgW="1930320" imgH="431640" progId="Equation.3">
              <p:embed/>
            </p:oleObj>
          </a:graphicData>
        </a:graphic>
      </p:graphicFrame>
      <p:graphicFrame>
        <p:nvGraphicFramePr>
          <p:cNvPr id="21507" name="Object 3"/>
          <p:cNvGraphicFramePr>
            <a:graphicFrameLocks noChangeAspect="1"/>
          </p:cNvGraphicFramePr>
          <p:nvPr/>
        </p:nvGraphicFramePr>
        <p:xfrm>
          <a:off x="4311650" y="2887663"/>
          <a:ext cx="1725613" cy="322262"/>
        </p:xfrm>
        <a:graphic>
          <a:graphicData uri="http://schemas.openxmlformats.org/presentationml/2006/ole">
            <p:oleObj spid="_x0000_s21507" name="Rovnice" r:id="rId4" imgW="1155600" imgH="215640" progId="Equation.3">
              <p:embed/>
            </p:oleObj>
          </a:graphicData>
        </a:graphic>
      </p:graphicFrame>
      <p:graphicFrame>
        <p:nvGraphicFramePr>
          <p:cNvPr id="21508" name="Object 4"/>
          <p:cNvGraphicFramePr>
            <a:graphicFrameLocks noChangeAspect="1"/>
          </p:cNvGraphicFramePr>
          <p:nvPr/>
        </p:nvGraphicFramePr>
        <p:xfrm>
          <a:off x="1493838" y="3498850"/>
          <a:ext cx="3717925" cy="1720850"/>
        </p:xfrm>
        <a:graphic>
          <a:graphicData uri="http://schemas.openxmlformats.org/presentationml/2006/ole">
            <p:oleObj spid="_x0000_s21508" name="Rovnice" r:id="rId5" imgW="1701720" imgH="78732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538162"/>
          </a:xfrm>
        </p:spPr>
        <p:txBody>
          <a:bodyPr/>
          <a:lstStyle/>
          <a:p>
            <a:pPr eaLnBrk="1" hangingPunct="1"/>
            <a:r>
              <a:rPr lang="cs-CZ" sz="2800" smtClean="0"/>
              <a:t>př.: regulace budícího měniče pro měření frekvenčních charek trakčního pohonu </a:t>
            </a:r>
          </a:p>
        </p:txBody>
      </p:sp>
      <p:pic>
        <p:nvPicPr>
          <p:cNvPr id="3891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775" y="1009650"/>
            <a:ext cx="6905625" cy="517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52450"/>
          </a:xfrm>
        </p:spPr>
        <p:txBody>
          <a:bodyPr/>
          <a:lstStyle/>
          <a:p>
            <a:pPr eaLnBrk="1" hangingPunct="1"/>
            <a:r>
              <a:rPr lang="cs-CZ" sz="2800" smtClean="0"/>
              <a:t>př.: regulace napětí v meziobvodu hybridního autobusu</a:t>
            </a:r>
          </a:p>
        </p:txBody>
      </p:sp>
      <p:grpSp>
        <p:nvGrpSpPr>
          <p:cNvPr id="39939" name="Skupina 45"/>
          <p:cNvGrpSpPr>
            <a:grpSpLocks/>
          </p:cNvGrpSpPr>
          <p:nvPr/>
        </p:nvGrpSpPr>
        <p:grpSpPr bwMode="auto">
          <a:xfrm>
            <a:off x="1800225" y="600075"/>
            <a:ext cx="5334000" cy="5600700"/>
            <a:chOff x="1714500" y="1257300"/>
            <a:chExt cx="5334000" cy="5600700"/>
          </a:xfrm>
        </p:grpSpPr>
        <p:sp>
          <p:nvSpPr>
            <p:cNvPr id="30" name="Zaoblený obdélník 29"/>
            <p:cNvSpPr/>
            <p:nvPr/>
          </p:nvSpPr>
          <p:spPr>
            <a:xfrm>
              <a:off x="3629025" y="5610225"/>
              <a:ext cx="1533525" cy="1247775"/>
            </a:xfrm>
            <a:prstGeom prst="roundRect">
              <a:avLst/>
            </a:prstGeom>
            <a:solidFill>
              <a:schemeClr val="bg2">
                <a:lumMod val="20000"/>
                <a:lumOff val="80000"/>
              </a:schemeClr>
            </a:solidFill>
            <a:ln>
              <a:solidFill>
                <a:schemeClr val="bg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6" name="Zaoblený obdélník 5"/>
            <p:cNvSpPr/>
            <p:nvPr/>
          </p:nvSpPr>
          <p:spPr>
            <a:xfrm>
              <a:off x="3648075" y="1266825"/>
              <a:ext cx="1485900" cy="9525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9943" name="TextovéPole 6"/>
            <p:cNvSpPr txBox="1">
              <a:spLocks noChangeArrowheads="1"/>
            </p:cNvSpPr>
            <p:nvPr/>
          </p:nvSpPr>
          <p:spPr bwMode="auto">
            <a:xfrm>
              <a:off x="3790950" y="1428750"/>
              <a:ext cx="1209675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/>
                <a:t>Trakční Motor</a:t>
              </a:r>
            </a:p>
          </p:txBody>
        </p:sp>
        <p:sp>
          <p:nvSpPr>
            <p:cNvPr id="8" name="Obousměrná vodorovná šipka 7"/>
            <p:cNvSpPr/>
            <p:nvPr/>
          </p:nvSpPr>
          <p:spPr>
            <a:xfrm>
              <a:off x="5153025" y="1609725"/>
              <a:ext cx="1171575" cy="219075"/>
            </a:xfrm>
            <a:prstGeom prst="left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9" name="Obousměrná vodorovná šipka 8"/>
            <p:cNvSpPr/>
            <p:nvPr/>
          </p:nvSpPr>
          <p:spPr>
            <a:xfrm>
              <a:off x="2447925" y="1609725"/>
              <a:ext cx="1171575" cy="219075"/>
            </a:xfrm>
            <a:prstGeom prst="left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4" name="Zaoblený obdélník 13"/>
            <p:cNvSpPr/>
            <p:nvPr/>
          </p:nvSpPr>
          <p:spPr>
            <a:xfrm>
              <a:off x="3648075" y="2352675"/>
              <a:ext cx="1485900" cy="9525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9947" name="TextovéPole 14"/>
            <p:cNvSpPr txBox="1">
              <a:spLocks noChangeArrowheads="1"/>
            </p:cNvSpPr>
            <p:nvPr/>
          </p:nvSpPr>
          <p:spPr bwMode="auto">
            <a:xfrm>
              <a:off x="3790950" y="2514600"/>
              <a:ext cx="120967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/>
                <a:t>Baterie</a:t>
              </a:r>
            </a:p>
          </p:txBody>
        </p:sp>
        <p:sp>
          <p:nvSpPr>
            <p:cNvPr id="16" name="Obousměrná vodorovná šipka 15"/>
            <p:cNvSpPr/>
            <p:nvPr/>
          </p:nvSpPr>
          <p:spPr>
            <a:xfrm>
              <a:off x="5153025" y="2695575"/>
              <a:ext cx="1171575" cy="219075"/>
            </a:xfrm>
            <a:prstGeom prst="left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7" name="Obousměrná vodorovná šipka 16"/>
            <p:cNvSpPr/>
            <p:nvPr/>
          </p:nvSpPr>
          <p:spPr>
            <a:xfrm>
              <a:off x="2447925" y="2695575"/>
              <a:ext cx="1171575" cy="219075"/>
            </a:xfrm>
            <a:prstGeom prst="left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8" name="Zaoblený obdélník 17"/>
            <p:cNvSpPr/>
            <p:nvPr/>
          </p:nvSpPr>
          <p:spPr>
            <a:xfrm>
              <a:off x="3648075" y="3457575"/>
              <a:ext cx="1485900" cy="9525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9951" name="TextovéPole 18"/>
            <p:cNvSpPr txBox="1">
              <a:spLocks noChangeArrowheads="1"/>
            </p:cNvSpPr>
            <p:nvPr/>
          </p:nvSpPr>
          <p:spPr bwMode="auto">
            <a:xfrm>
              <a:off x="3790950" y="3619500"/>
              <a:ext cx="1209675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/>
                <a:t>Super Capacitor</a:t>
              </a:r>
            </a:p>
          </p:txBody>
        </p:sp>
        <p:sp>
          <p:nvSpPr>
            <p:cNvPr id="20" name="Obousměrná vodorovná šipka 19"/>
            <p:cNvSpPr/>
            <p:nvPr/>
          </p:nvSpPr>
          <p:spPr>
            <a:xfrm>
              <a:off x="5153025" y="3800475"/>
              <a:ext cx="1171575" cy="219075"/>
            </a:xfrm>
            <a:prstGeom prst="left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1" name="Obousměrná vodorovná šipka 20"/>
            <p:cNvSpPr/>
            <p:nvPr/>
          </p:nvSpPr>
          <p:spPr>
            <a:xfrm>
              <a:off x="2447925" y="3800475"/>
              <a:ext cx="1171575" cy="219075"/>
            </a:xfrm>
            <a:prstGeom prst="left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2" name="Zaoblený obdélník 21"/>
            <p:cNvSpPr/>
            <p:nvPr/>
          </p:nvSpPr>
          <p:spPr>
            <a:xfrm>
              <a:off x="3648075" y="4543425"/>
              <a:ext cx="1485900" cy="9525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9955" name="TextovéPole 22"/>
            <p:cNvSpPr txBox="1">
              <a:spLocks noChangeArrowheads="1"/>
            </p:cNvSpPr>
            <p:nvPr/>
          </p:nvSpPr>
          <p:spPr bwMode="auto">
            <a:xfrm>
              <a:off x="3743326" y="4705350"/>
              <a:ext cx="135255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/>
                <a:t>Diesel Generator</a:t>
              </a:r>
            </a:p>
          </p:txBody>
        </p:sp>
        <p:sp>
          <p:nvSpPr>
            <p:cNvPr id="24" name="Obousměrná vodorovná šipka 23"/>
            <p:cNvSpPr/>
            <p:nvPr/>
          </p:nvSpPr>
          <p:spPr>
            <a:xfrm>
              <a:off x="5153025" y="4886325"/>
              <a:ext cx="1171575" cy="219075"/>
            </a:xfrm>
            <a:prstGeom prst="left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5" name="Obousměrná vodorovná šipka 24"/>
            <p:cNvSpPr/>
            <p:nvPr/>
          </p:nvSpPr>
          <p:spPr>
            <a:xfrm>
              <a:off x="2447925" y="4886325"/>
              <a:ext cx="1171575" cy="219075"/>
            </a:xfrm>
            <a:prstGeom prst="left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9958" name="TextovéPole 26"/>
            <p:cNvSpPr txBox="1">
              <a:spLocks noChangeArrowheads="1"/>
            </p:cNvSpPr>
            <p:nvPr/>
          </p:nvSpPr>
          <p:spPr bwMode="auto">
            <a:xfrm>
              <a:off x="3743326" y="5657671"/>
              <a:ext cx="1352550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/>
                <a:t>Pomocné Pohony, odporník …</a:t>
              </a:r>
            </a:p>
          </p:txBody>
        </p:sp>
        <p:sp>
          <p:nvSpPr>
            <p:cNvPr id="28" name="Obousměrná vodorovná šipka 27"/>
            <p:cNvSpPr/>
            <p:nvPr/>
          </p:nvSpPr>
          <p:spPr>
            <a:xfrm>
              <a:off x="5172075" y="6096000"/>
              <a:ext cx="1171575" cy="219075"/>
            </a:xfrm>
            <a:prstGeom prst="leftRightArrow">
              <a:avLst/>
            </a:prstGeom>
            <a:solidFill>
              <a:schemeClr val="bg2">
                <a:lumMod val="20000"/>
                <a:lumOff val="80000"/>
              </a:schemeClr>
            </a:solidFill>
            <a:ln>
              <a:solidFill>
                <a:schemeClr val="bg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9" name="Obousměrná vodorovná šipka 28"/>
            <p:cNvSpPr/>
            <p:nvPr/>
          </p:nvSpPr>
          <p:spPr>
            <a:xfrm>
              <a:off x="2447925" y="6105525"/>
              <a:ext cx="1171575" cy="219075"/>
            </a:xfrm>
            <a:prstGeom prst="leftRightArrow">
              <a:avLst/>
            </a:prstGeom>
            <a:solidFill>
              <a:schemeClr val="bg2">
                <a:lumMod val="20000"/>
                <a:lumOff val="80000"/>
              </a:schemeClr>
            </a:solidFill>
            <a:ln>
              <a:solidFill>
                <a:schemeClr val="bg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1" name="Zaoblený obdélník 30"/>
            <p:cNvSpPr/>
            <p:nvPr/>
          </p:nvSpPr>
          <p:spPr>
            <a:xfrm>
              <a:off x="1714500" y="1257300"/>
              <a:ext cx="704850" cy="54864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2" name="Zaoblený obdélník 31"/>
            <p:cNvSpPr/>
            <p:nvPr/>
          </p:nvSpPr>
          <p:spPr>
            <a:xfrm>
              <a:off x="6343650" y="1257300"/>
              <a:ext cx="704850" cy="54864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9963" name="TextovéPole 32"/>
            <p:cNvSpPr txBox="1">
              <a:spLocks noChangeArrowheads="1"/>
            </p:cNvSpPr>
            <p:nvPr/>
          </p:nvSpPr>
          <p:spPr bwMode="auto">
            <a:xfrm rot="-5400000">
              <a:off x="3995739" y="3825358"/>
              <a:ext cx="541019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/>
                <a:t>ss meziobvod (kondenzátory měničů) – napětí Udc</a:t>
              </a:r>
            </a:p>
          </p:txBody>
        </p:sp>
        <p:sp>
          <p:nvSpPr>
            <p:cNvPr id="39964" name="TextovéPole 33"/>
            <p:cNvSpPr txBox="1">
              <a:spLocks noChangeArrowheads="1"/>
            </p:cNvSpPr>
            <p:nvPr/>
          </p:nvSpPr>
          <p:spPr bwMode="auto">
            <a:xfrm rot="-5400000">
              <a:off x="761999" y="3752852"/>
              <a:ext cx="260032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/>
                <a:t>Power management</a:t>
              </a:r>
            </a:p>
          </p:txBody>
        </p:sp>
        <p:sp>
          <p:nvSpPr>
            <p:cNvPr id="39965" name="TextovéPole 34"/>
            <p:cNvSpPr txBox="1">
              <a:spLocks noChangeArrowheads="1"/>
            </p:cNvSpPr>
            <p:nvPr/>
          </p:nvSpPr>
          <p:spPr bwMode="auto">
            <a:xfrm>
              <a:off x="5181600" y="1257300"/>
              <a:ext cx="120967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/>
                <a:t>Ptm</a:t>
              </a:r>
            </a:p>
          </p:txBody>
        </p:sp>
        <p:sp>
          <p:nvSpPr>
            <p:cNvPr id="39966" name="TextovéPole 35"/>
            <p:cNvSpPr txBox="1">
              <a:spLocks noChangeArrowheads="1"/>
            </p:cNvSpPr>
            <p:nvPr/>
          </p:nvSpPr>
          <p:spPr bwMode="auto">
            <a:xfrm>
              <a:off x="5162550" y="2324100"/>
              <a:ext cx="120967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/>
                <a:t>Pb</a:t>
              </a:r>
            </a:p>
          </p:txBody>
        </p:sp>
        <p:sp>
          <p:nvSpPr>
            <p:cNvPr id="39967" name="TextovéPole 36"/>
            <p:cNvSpPr txBox="1">
              <a:spLocks noChangeArrowheads="1"/>
            </p:cNvSpPr>
            <p:nvPr/>
          </p:nvSpPr>
          <p:spPr bwMode="auto">
            <a:xfrm>
              <a:off x="5162550" y="3419475"/>
              <a:ext cx="120967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/>
                <a:t>Psc</a:t>
              </a:r>
            </a:p>
          </p:txBody>
        </p:sp>
        <p:sp>
          <p:nvSpPr>
            <p:cNvPr id="39968" name="TextovéPole 37"/>
            <p:cNvSpPr txBox="1">
              <a:spLocks noChangeArrowheads="1"/>
            </p:cNvSpPr>
            <p:nvPr/>
          </p:nvSpPr>
          <p:spPr bwMode="auto">
            <a:xfrm>
              <a:off x="5162550" y="4495800"/>
              <a:ext cx="120967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/>
                <a:t>Pdg</a:t>
              </a:r>
            </a:p>
          </p:txBody>
        </p:sp>
        <p:sp>
          <p:nvSpPr>
            <p:cNvPr id="39969" name="TextovéPole 38"/>
            <p:cNvSpPr txBox="1">
              <a:spLocks noChangeArrowheads="1"/>
            </p:cNvSpPr>
            <p:nvPr/>
          </p:nvSpPr>
          <p:spPr bwMode="auto">
            <a:xfrm>
              <a:off x="5162550" y="5715000"/>
              <a:ext cx="120967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/>
                <a:t>Postatni</a:t>
              </a:r>
            </a:p>
          </p:txBody>
        </p:sp>
        <p:sp>
          <p:nvSpPr>
            <p:cNvPr id="39970" name="TextovéPole 40"/>
            <p:cNvSpPr txBox="1">
              <a:spLocks noChangeArrowheads="1"/>
            </p:cNvSpPr>
            <p:nvPr/>
          </p:nvSpPr>
          <p:spPr bwMode="auto">
            <a:xfrm>
              <a:off x="2457450" y="1257300"/>
              <a:ext cx="120967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/>
                <a:t>Ptm*</a:t>
              </a:r>
            </a:p>
          </p:txBody>
        </p:sp>
        <p:sp>
          <p:nvSpPr>
            <p:cNvPr id="39971" name="TextovéPole 41"/>
            <p:cNvSpPr txBox="1">
              <a:spLocks noChangeArrowheads="1"/>
            </p:cNvSpPr>
            <p:nvPr/>
          </p:nvSpPr>
          <p:spPr bwMode="auto">
            <a:xfrm>
              <a:off x="2438400" y="2324100"/>
              <a:ext cx="120967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/>
                <a:t>Pb*</a:t>
              </a:r>
            </a:p>
          </p:txBody>
        </p:sp>
        <p:sp>
          <p:nvSpPr>
            <p:cNvPr id="39972" name="TextovéPole 42"/>
            <p:cNvSpPr txBox="1">
              <a:spLocks noChangeArrowheads="1"/>
            </p:cNvSpPr>
            <p:nvPr/>
          </p:nvSpPr>
          <p:spPr bwMode="auto">
            <a:xfrm>
              <a:off x="2438400" y="3419475"/>
              <a:ext cx="120967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/>
                <a:t>Psc*</a:t>
              </a:r>
            </a:p>
          </p:txBody>
        </p:sp>
        <p:sp>
          <p:nvSpPr>
            <p:cNvPr id="39973" name="TextovéPole 43"/>
            <p:cNvSpPr txBox="1">
              <a:spLocks noChangeArrowheads="1"/>
            </p:cNvSpPr>
            <p:nvPr/>
          </p:nvSpPr>
          <p:spPr bwMode="auto">
            <a:xfrm>
              <a:off x="2438400" y="4495800"/>
              <a:ext cx="120967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/>
                <a:t>Pdg*</a:t>
              </a:r>
            </a:p>
          </p:txBody>
        </p:sp>
        <p:sp>
          <p:nvSpPr>
            <p:cNvPr id="39974" name="TextovéPole 44"/>
            <p:cNvSpPr txBox="1">
              <a:spLocks noChangeArrowheads="1"/>
            </p:cNvSpPr>
            <p:nvPr/>
          </p:nvSpPr>
          <p:spPr bwMode="auto">
            <a:xfrm>
              <a:off x="2438400" y="5191125"/>
              <a:ext cx="1209675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/>
                <a:t>Postatni*</a:t>
              </a:r>
            </a:p>
            <a:p>
              <a:pPr algn="ctr"/>
              <a:r>
                <a:rPr lang="cs-CZ"/>
                <a:t>(resp zap/vyp)</a:t>
              </a:r>
            </a:p>
          </p:txBody>
        </p:sp>
      </p:grpSp>
      <p:sp>
        <p:nvSpPr>
          <p:cNvPr id="39940" name="Obdélník 47"/>
          <p:cNvSpPr>
            <a:spLocks noChangeArrowheads="1"/>
          </p:cNvSpPr>
          <p:nvPr/>
        </p:nvSpPr>
        <p:spPr bwMode="auto">
          <a:xfrm>
            <a:off x="692150" y="6211888"/>
            <a:ext cx="74517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teoreticky ∑P=0 → Udc=konst, prakticky potřeba ∆P pro řízeni Udc kvůli nepřesnostem (cca 10</a:t>
            </a:r>
            <a:r>
              <a:rPr lang="en-US"/>
              <a:t>% v</a:t>
            </a:r>
            <a:r>
              <a:rPr lang="cs-CZ"/>
              <a:t>ýkonu tekoucího přes DC obvod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52450"/>
          </a:xfrm>
        </p:spPr>
        <p:txBody>
          <a:bodyPr/>
          <a:lstStyle/>
          <a:p>
            <a:pPr eaLnBrk="1" hangingPunct="1"/>
            <a:r>
              <a:rPr lang="cs-CZ" sz="2800" smtClean="0"/>
              <a:t>př.: regulace napětí v meziobvodu hybridního autobusu</a:t>
            </a:r>
          </a:p>
        </p:txBody>
      </p:sp>
      <p:grpSp>
        <p:nvGrpSpPr>
          <p:cNvPr id="22536" name="Skupina 39"/>
          <p:cNvGrpSpPr>
            <a:grpSpLocks/>
          </p:cNvGrpSpPr>
          <p:nvPr/>
        </p:nvGrpSpPr>
        <p:grpSpPr bwMode="auto">
          <a:xfrm>
            <a:off x="727075" y="1581150"/>
            <a:ext cx="7356475" cy="1520825"/>
            <a:chOff x="488950" y="4981575"/>
            <a:chExt cx="7357110" cy="1520825"/>
          </a:xfrm>
        </p:grpSpPr>
        <p:cxnSp>
          <p:nvCxnSpPr>
            <p:cNvPr id="46" name="Přímá spojovací šipka 45"/>
            <p:cNvCxnSpPr/>
            <p:nvPr/>
          </p:nvCxnSpPr>
          <p:spPr>
            <a:xfrm rot="10800000" flipH="1" flipV="1">
              <a:off x="895385" y="5419725"/>
              <a:ext cx="1047840" cy="317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541" name="Skupina 139"/>
            <p:cNvGrpSpPr>
              <a:grpSpLocks/>
            </p:cNvGrpSpPr>
            <p:nvPr/>
          </p:nvGrpSpPr>
          <p:grpSpPr bwMode="auto">
            <a:xfrm rot="5400000">
              <a:off x="1943697" y="5239780"/>
              <a:ext cx="359878" cy="359717"/>
              <a:chOff x="3124793" y="2824236"/>
              <a:chExt cx="359878" cy="359717"/>
            </a:xfrm>
          </p:grpSpPr>
          <p:sp>
            <p:nvSpPr>
              <p:cNvPr id="69" name="Elipsa 68"/>
              <p:cNvSpPr/>
              <p:nvPr/>
            </p:nvSpPr>
            <p:spPr>
              <a:xfrm>
                <a:off x="3125431" y="2812998"/>
                <a:ext cx="357187" cy="358806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grpSp>
            <p:nvGrpSpPr>
              <p:cNvPr id="22561" name="Skupina 83"/>
              <p:cNvGrpSpPr>
                <a:grpSpLocks/>
              </p:cNvGrpSpPr>
              <p:nvPr/>
            </p:nvGrpSpPr>
            <p:grpSpPr bwMode="auto">
              <a:xfrm rot="2700000">
                <a:off x="3124794" y="2825029"/>
                <a:ext cx="358924" cy="358924"/>
                <a:chOff x="1435693" y="2009055"/>
                <a:chExt cx="358924" cy="358924"/>
              </a:xfrm>
            </p:grpSpPr>
            <p:cxnSp>
              <p:nvCxnSpPr>
                <p:cNvPr id="72" name="Přímá spojovací čára 71"/>
                <p:cNvCxnSpPr>
                  <a:stCxn id="69" idx="0"/>
                  <a:endCxn id="69" idx="4"/>
                </p:cNvCxnSpPr>
                <p:nvPr/>
              </p:nvCxnSpPr>
              <p:spPr>
                <a:xfrm rot="16200000" flipH="1">
                  <a:off x="1441592" y="2187990"/>
                  <a:ext cx="347663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" name="Přímá spojovací čára 72"/>
                <p:cNvCxnSpPr>
                  <a:stCxn id="69" idx="2"/>
                  <a:endCxn id="69" idx="6"/>
                </p:cNvCxnSpPr>
                <p:nvPr/>
              </p:nvCxnSpPr>
              <p:spPr>
                <a:xfrm rot="10800000" flipH="1">
                  <a:off x="1436020" y="2187196"/>
                  <a:ext cx="358806" cy="1587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71" name="Výseč 70"/>
              <p:cNvSpPr/>
              <p:nvPr/>
            </p:nvSpPr>
            <p:spPr>
              <a:xfrm rot="7983343">
                <a:off x="3164311" y="2836032"/>
                <a:ext cx="320703" cy="319088"/>
              </a:xfrm>
              <a:prstGeom prst="pie">
                <a:avLst>
                  <a:gd name="adj1" fmla="val 10943157"/>
                  <a:gd name="adj2" fmla="val 16200000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49" name="Obdélník 48"/>
            <p:cNvSpPr/>
            <p:nvPr/>
          </p:nvSpPr>
          <p:spPr>
            <a:xfrm>
              <a:off x="2752920" y="5113338"/>
              <a:ext cx="857324" cy="6286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2543" name="TextovéPole 49"/>
            <p:cNvSpPr txBox="1">
              <a:spLocks noChangeArrowheads="1"/>
            </p:cNvSpPr>
            <p:nvPr/>
          </p:nvSpPr>
          <p:spPr bwMode="auto">
            <a:xfrm>
              <a:off x="2918460" y="5259705"/>
              <a:ext cx="6286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/>
                <a:t>Ruc</a:t>
              </a:r>
            </a:p>
          </p:txBody>
        </p:sp>
        <p:sp>
          <p:nvSpPr>
            <p:cNvPr id="22544" name="TextovéPole 50"/>
            <p:cNvSpPr txBox="1">
              <a:spLocks noChangeArrowheads="1"/>
            </p:cNvSpPr>
            <p:nvPr/>
          </p:nvSpPr>
          <p:spPr bwMode="auto">
            <a:xfrm>
              <a:off x="488950" y="4981575"/>
              <a:ext cx="14668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/>
                <a:t>Udc*=700V</a:t>
              </a:r>
            </a:p>
          </p:txBody>
        </p:sp>
        <p:sp>
          <p:nvSpPr>
            <p:cNvPr id="22545" name="TextovéPole 51"/>
            <p:cNvSpPr txBox="1">
              <a:spLocks noChangeArrowheads="1"/>
            </p:cNvSpPr>
            <p:nvPr/>
          </p:nvSpPr>
          <p:spPr bwMode="auto">
            <a:xfrm>
              <a:off x="3740150" y="4990465"/>
              <a:ext cx="6921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/>
                <a:t>∆P</a:t>
              </a:r>
            </a:p>
          </p:txBody>
        </p:sp>
        <p:cxnSp>
          <p:nvCxnSpPr>
            <p:cNvPr id="53" name="Přímá spojovací šipka 52"/>
            <p:cNvCxnSpPr>
              <a:endCxn id="49" idx="1"/>
            </p:cNvCxnSpPr>
            <p:nvPr/>
          </p:nvCxnSpPr>
          <p:spPr>
            <a:xfrm>
              <a:off x="2303620" y="5419725"/>
              <a:ext cx="449301" cy="793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Přímá spojovací šipka 53"/>
            <p:cNvCxnSpPr>
              <a:stCxn id="49" idx="3"/>
            </p:cNvCxnSpPr>
            <p:nvPr/>
          </p:nvCxnSpPr>
          <p:spPr>
            <a:xfrm flipV="1">
              <a:off x="3610244" y="5418138"/>
              <a:ext cx="741427" cy="952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Obdélník 54"/>
            <p:cNvSpPr/>
            <p:nvPr/>
          </p:nvSpPr>
          <p:spPr>
            <a:xfrm>
              <a:off x="4369135" y="5113338"/>
              <a:ext cx="1201842" cy="6286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2549" name="TextovéPole 55"/>
            <p:cNvSpPr txBox="1">
              <a:spLocks noChangeArrowheads="1"/>
            </p:cNvSpPr>
            <p:nvPr/>
          </p:nvSpPr>
          <p:spPr bwMode="auto">
            <a:xfrm>
              <a:off x="4290060" y="5130165"/>
              <a:ext cx="1348740" cy="6155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 sz="1700"/>
                <a:t>Power</a:t>
              </a:r>
            </a:p>
            <a:p>
              <a:pPr algn="ctr"/>
              <a:r>
                <a:rPr lang="cs-CZ" sz="1700"/>
                <a:t>man.</a:t>
              </a:r>
            </a:p>
          </p:txBody>
        </p:sp>
        <p:cxnSp>
          <p:nvCxnSpPr>
            <p:cNvPr id="57" name="Přímá spojovací šipka 56"/>
            <p:cNvCxnSpPr>
              <a:stCxn id="55" idx="3"/>
            </p:cNvCxnSpPr>
            <p:nvPr/>
          </p:nvCxnSpPr>
          <p:spPr>
            <a:xfrm flipV="1">
              <a:off x="5570977" y="5410200"/>
              <a:ext cx="669983" cy="17463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551" name="TextovéPole 57"/>
            <p:cNvSpPr txBox="1">
              <a:spLocks noChangeArrowheads="1"/>
            </p:cNvSpPr>
            <p:nvPr/>
          </p:nvSpPr>
          <p:spPr bwMode="auto">
            <a:xfrm>
              <a:off x="5637530" y="4990465"/>
              <a:ext cx="6921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/>
                <a:t>∆P</a:t>
              </a:r>
            </a:p>
          </p:txBody>
        </p:sp>
        <p:sp>
          <p:nvSpPr>
            <p:cNvPr id="59" name="Obdélník 58"/>
            <p:cNvSpPr/>
            <p:nvPr/>
          </p:nvSpPr>
          <p:spPr>
            <a:xfrm>
              <a:off x="6242547" y="5113338"/>
              <a:ext cx="857324" cy="6286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60" name="Přímá spojovací šipka 59"/>
            <p:cNvCxnSpPr/>
            <p:nvPr/>
          </p:nvCxnSpPr>
          <p:spPr>
            <a:xfrm flipV="1">
              <a:off x="7109396" y="5410200"/>
              <a:ext cx="669983" cy="17463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554" name="TextovéPole 60"/>
            <p:cNvSpPr txBox="1">
              <a:spLocks noChangeArrowheads="1"/>
            </p:cNvSpPr>
            <p:nvPr/>
          </p:nvSpPr>
          <p:spPr bwMode="auto">
            <a:xfrm>
              <a:off x="7153910" y="4990465"/>
              <a:ext cx="6921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/>
                <a:t>Udc</a:t>
              </a:r>
            </a:p>
          </p:txBody>
        </p:sp>
        <p:cxnSp>
          <p:nvCxnSpPr>
            <p:cNvPr id="62" name="Přímá spojovací čára 61"/>
            <p:cNvCxnSpPr/>
            <p:nvPr/>
          </p:nvCxnSpPr>
          <p:spPr>
            <a:xfrm rot="5400000">
              <a:off x="6998295" y="5802313"/>
              <a:ext cx="769937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Obdélník 62"/>
            <p:cNvSpPr/>
            <p:nvPr/>
          </p:nvSpPr>
          <p:spPr>
            <a:xfrm>
              <a:off x="4559651" y="5867400"/>
              <a:ext cx="857324" cy="6286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64" name="Přímá spojovací šipka 63"/>
            <p:cNvCxnSpPr/>
            <p:nvPr/>
          </p:nvCxnSpPr>
          <p:spPr>
            <a:xfrm flipH="1">
              <a:off x="5416975" y="6181725"/>
              <a:ext cx="1967083" cy="635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Přímá spojovací šipka 64"/>
            <p:cNvCxnSpPr/>
            <p:nvPr/>
          </p:nvCxnSpPr>
          <p:spPr>
            <a:xfrm rot="16200000" flipV="1">
              <a:off x="1837671" y="5890419"/>
              <a:ext cx="555625" cy="7939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Přímá spojovací čára 65"/>
            <p:cNvCxnSpPr>
              <a:stCxn id="63" idx="1"/>
            </p:cNvCxnSpPr>
            <p:nvPr/>
          </p:nvCxnSpPr>
          <p:spPr>
            <a:xfrm rot="10800000">
              <a:off x="2117866" y="6172200"/>
              <a:ext cx="2441786" cy="952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2533" name="Object 2"/>
            <p:cNvGraphicFramePr>
              <a:graphicFrameLocks noChangeAspect="1"/>
            </p:cNvGraphicFramePr>
            <p:nvPr/>
          </p:nvGraphicFramePr>
          <p:xfrm>
            <a:off x="4560888" y="5883275"/>
            <a:ext cx="877887" cy="619125"/>
          </p:xfrm>
          <a:graphic>
            <a:graphicData uri="http://schemas.openxmlformats.org/presentationml/2006/ole">
              <p:oleObj spid="_x0000_s22533" name="Rovnice" r:id="rId3" imgW="812520" imgH="609480" progId="Equation.3">
                <p:embed/>
              </p:oleObj>
            </a:graphicData>
          </a:graphic>
        </p:graphicFrame>
        <p:graphicFrame>
          <p:nvGraphicFramePr>
            <p:cNvPr id="22534" name="Object 6"/>
            <p:cNvGraphicFramePr>
              <a:graphicFrameLocks noChangeAspect="1"/>
            </p:cNvGraphicFramePr>
            <p:nvPr/>
          </p:nvGraphicFramePr>
          <p:xfrm>
            <a:off x="6457951" y="5101827"/>
            <a:ext cx="428624" cy="632111"/>
          </p:xfrm>
          <a:graphic>
            <a:graphicData uri="http://schemas.openxmlformats.org/presentationml/2006/ole">
              <p:oleObj spid="_x0000_s22534" name="Rovnice" r:id="rId4" imgW="114120" imgH="177480" progId="Equation.3">
                <p:embed/>
              </p:oleObj>
            </a:graphicData>
          </a:graphic>
        </p:graphicFrame>
      </p:grpSp>
      <p:sp>
        <p:nvSpPr>
          <p:cNvPr id="74" name="Oválný popisek 73"/>
          <p:cNvSpPr/>
          <p:nvPr/>
        </p:nvSpPr>
        <p:spPr>
          <a:xfrm>
            <a:off x="5572125" y="3105150"/>
            <a:ext cx="2343150" cy="971550"/>
          </a:xfrm>
          <a:prstGeom prst="wedgeEllipseCallout">
            <a:avLst>
              <a:gd name="adj1" fmla="val -47025"/>
              <a:gd name="adj2" fmla="val -503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/>
              <a:t>Tvz</a:t>
            </a:r>
            <a:r>
              <a:rPr lang="cs-CZ" dirty="0"/>
              <a:t>=min 5ms (CAN)</a:t>
            </a:r>
          </a:p>
        </p:txBody>
      </p:sp>
      <p:sp>
        <p:nvSpPr>
          <p:cNvPr id="75" name="Oválný popisek 74"/>
          <p:cNvSpPr/>
          <p:nvPr/>
        </p:nvSpPr>
        <p:spPr>
          <a:xfrm>
            <a:off x="5019675" y="552450"/>
            <a:ext cx="2743200" cy="971550"/>
          </a:xfrm>
          <a:prstGeom prst="wedgeEllipseCallout">
            <a:avLst>
              <a:gd name="adj1" fmla="val -31231"/>
              <a:gd name="adj2" fmla="val 6636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jen výběr komponenty pro dodávku, F≈1</a:t>
            </a:r>
          </a:p>
        </p:txBody>
      </p:sp>
      <p:graphicFrame>
        <p:nvGraphicFramePr>
          <p:cNvPr id="22530" name="Object 3"/>
          <p:cNvGraphicFramePr>
            <a:graphicFrameLocks noChangeAspect="1"/>
          </p:cNvGraphicFramePr>
          <p:nvPr/>
        </p:nvGraphicFramePr>
        <p:xfrm>
          <a:off x="269875" y="3268663"/>
          <a:ext cx="4822825" cy="731837"/>
        </p:xfrm>
        <a:graphic>
          <a:graphicData uri="http://schemas.openxmlformats.org/presentationml/2006/ole">
            <p:oleObj spid="_x0000_s22530" name="Rovnice" r:id="rId5" imgW="2679480" imgH="431640" progId="Equation.3">
              <p:embed/>
            </p:oleObj>
          </a:graphicData>
        </a:graphic>
      </p:graphicFrame>
      <p:sp>
        <p:nvSpPr>
          <p:cNvPr id="22539" name="Obdélník 75"/>
          <p:cNvSpPr>
            <a:spLocks noChangeArrowheads="1"/>
          </p:cNvSpPr>
          <p:nvPr/>
        </p:nvSpPr>
        <p:spPr bwMode="auto">
          <a:xfrm>
            <a:off x="273050" y="3983038"/>
            <a:ext cx="854710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při zapínání po připojení baterie v meziobvodu Ub=cca 300V, při provozu ±700V → linearizace po částech</a:t>
            </a:r>
          </a:p>
          <a:p>
            <a:endParaRPr lang="cs-CZ"/>
          </a:p>
          <a:p>
            <a:pPr>
              <a:buFont typeface="Arial" charset="0"/>
              <a:buChar char="•"/>
            </a:pPr>
            <a:r>
              <a:rPr lang="cs-CZ"/>
              <a:t>na začátku nabíjení předpokládáme</a:t>
            </a:r>
          </a:p>
          <a:p>
            <a:pPr>
              <a:buFont typeface="Arial" charset="0"/>
              <a:buChar char="•"/>
            </a:pPr>
            <a:endParaRPr lang="cs-CZ"/>
          </a:p>
          <a:p>
            <a:pPr>
              <a:buFont typeface="Arial" charset="0"/>
              <a:buChar char="•"/>
            </a:pPr>
            <a:r>
              <a:rPr lang="cs-CZ"/>
              <a:t>při provozu</a:t>
            </a:r>
          </a:p>
          <a:p>
            <a:pPr>
              <a:buFont typeface="Arial" charset="0"/>
              <a:buChar char="•"/>
            </a:pPr>
            <a:endParaRPr lang="cs-CZ"/>
          </a:p>
          <a:p>
            <a:pPr>
              <a:buFont typeface="Arial" charset="0"/>
              <a:buChar char="•"/>
            </a:pPr>
            <a:r>
              <a:rPr lang="cs-CZ"/>
              <a:t>správně by mělo být více bodů, pro každý navrhnout regulátor, tj. kr=f(Udc) obdobně jako minule bylo kr=f(fb), prakticky (v tomto případě) funguje s jedním nastavením   </a:t>
            </a:r>
          </a:p>
        </p:txBody>
      </p:sp>
      <p:graphicFrame>
        <p:nvGraphicFramePr>
          <p:cNvPr id="22531" name="Object 5"/>
          <p:cNvGraphicFramePr>
            <a:graphicFrameLocks noChangeAspect="1"/>
          </p:cNvGraphicFramePr>
          <p:nvPr/>
        </p:nvGraphicFramePr>
        <p:xfrm>
          <a:off x="4129088" y="4660900"/>
          <a:ext cx="4456112" cy="709613"/>
        </p:xfrm>
        <a:graphic>
          <a:graphicData uri="http://schemas.openxmlformats.org/presentationml/2006/ole">
            <p:oleObj spid="_x0000_s22531" name="Rovnice" r:id="rId6" imgW="2476440" imgH="419040" progId="Equation.3">
              <p:embed/>
            </p:oleObj>
          </a:graphicData>
        </a:graphic>
      </p:graphicFrame>
      <p:graphicFrame>
        <p:nvGraphicFramePr>
          <p:cNvPr id="22532" name="Object 6"/>
          <p:cNvGraphicFramePr>
            <a:graphicFrameLocks noChangeAspect="1"/>
          </p:cNvGraphicFramePr>
          <p:nvPr/>
        </p:nvGraphicFramePr>
        <p:xfrm>
          <a:off x="1716088" y="5251450"/>
          <a:ext cx="1965325" cy="709613"/>
        </p:xfrm>
        <a:graphic>
          <a:graphicData uri="http://schemas.openxmlformats.org/presentationml/2006/ole">
            <p:oleObj spid="_x0000_s22532" name="Rovnice" r:id="rId7" imgW="1091880" imgH="419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02725" cy="673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Oválný popisek 39"/>
          <p:cNvSpPr/>
          <p:nvPr/>
        </p:nvSpPr>
        <p:spPr>
          <a:xfrm>
            <a:off x="4867275" y="1162050"/>
            <a:ext cx="981075" cy="64770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>
                <a:solidFill>
                  <a:schemeClr val="tx1"/>
                </a:solidFill>
              </a:rPr>
              <a:t>Udc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1" name="Oválný popisek 40"/>
          <p:cNvSpPr/>
          <p:nvPr/>
        </p:nvSpPr>
        <p:spPr>
          <a:xfrm>
            <a:off x="3810000" y="1285875"/>
            <a:ext cx="981075" cy="64770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>
                <a:solidFill>
                  <a:schemeClr val="tx1"/>
                </a:solidFill>
              </a:rPr>
              <a:t>Udc</a:t>
            </a:r>
            <a:r>
              <a:rPr lang="cs-CZ" dirty="0">
                <a:solidFill>
                  <a:schemeClr val="tx1"/>
                </a:solidFill>
              </a:rPr>
              <a:t>*</a:t>
            </a:r>
          </a:p>
        </p:txBody>
      </p:sp>
      <p:sp>
        <p:nvSpPr>
          <p:cNvPr id="42" name="Oválný popisek 41"/>
          <p:cNvSpPr/>
          <p:nvPr/>
        </p:nvSpPr>
        <p:spPr>
          <a:xfrm>
            <a:off x="6810375" y="3257550"/>
            <a:ext cx="981075" cy="64770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</a:rPr>
              <a:t>v</a:t>
            </a:r>
          </a:p>
        </p:txBody>
      </p:sp>
      <p:sp>
        <p:nvSpPr>
          <p:cNvPr id="43" name="Oválný popisek 42"/>
          <p:cNvSpPr/>
          <p:nvPr/>
        </p:nvSpPr>
        <p:spPr>
          <a:xfrm>
            <a:off x="7667625" y="3924300"/>
            <a:ext cx="1114425" cy="64770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>
                <a:solidFill>
                  <a:schemeClr val="tx1"/>
                </a:solidFill>
              </a:rPr>
              <a:t>pedal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4" name="Oválný popisek 43"/>
          <p:cNvSpPr/>
          <p:nvPr/>
        </p:nvSpPr>
        <p:spPr>
          <a:xfrm>
            <a:off x="4562475" y="5095875"/>
            <a:ext cx="981075" cy="647700"/>
          </a:xfrm>
          <a:prstGeom prst="wedgeEllipseCallout">
            <a:avLst>
              <a:gd name="adj1" fmla="val -12096"/>
              <a:gd name="adj2" fmla="val -904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>
                <a:solidFill>
                  <a:schemeClr val="tx1"/>
                </a:solidFill>
              </a:rPr>
              <a:t>Ppp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5" name="Oválný popisek 44"/>
          <p:cNvSpPr/>
          <p:nvPr/>
        </p:nvSpPr>
        <p:spPr>
          <a:xfrm>
            <a:off x="6048375" y="2819400"/>
            <a:ext cx="981075" cy="647700"/>
          </a:xfrm>
          <a:prstGeom prst="wedgeEllipseCallout">
            <a:avLst>
              <a:gd name="adj1" fmla="val 51011"/>
              <a:gd name="adj2" fmla="val -7426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>
                <a:solidFill>
                  <a:schemeClr val="tx1"/>
                </a:solidFill>
              </a:rPr>
              <a:t>Ptm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7" name="Oválný popisek 46"/>
          <p:cNvSpPr/>
          <p:nvPr/>
        </p:nvSpPr>
        <p:spPr>
          <a:xfrm>
            <a:off x="4962525" y="2867025"/>
            <a:ext cx="981075" cy="647700"/>
          </a:xfrm>
          <a:prstGeom prst="wedgeEllipseCallout">
            <a:avLst>
              <a:gd name="adj1" fmla="val -50931"/>
              <a:gd name="adj2" fmla="val -7426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>
                <a:solidFill>
                  <a:schemeClr val="tx1"/>
                </a:solidFill>
              </a:rPr>
              <a:t>Pb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8" name="Oválný popisek 47"/>
          <p:cNvSpPr/>
          <p:nvPr/>
        </p:nvSpPr>
        <p:spPr>
          <a:xfrm>
            <a:off x="2876550" y="2495550"/>
            <a:ext cx="981075" cy="647700"/>
          </a:xfrm>
          <a:prstGeom prst="wedgeEllipseCallout">
            <a:avLst>
              <a:gd name="adj1" fmla="val 86933"/>
              <a:gd name="adj2" fmla="val -2867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>
                <a:solidFill>
                  <a:schemeClr val="tx1"/>
                </a:solidFill>
              </a:rPr>
              <a:t>Psc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4198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50350" cy="6743700"/>
          </a:xfrm>
        </p:spPr>
      </p:pic>
      <p:sp>
        <p:nvSpPr>
          <p:cNvPr id="6" name="Oválný popisek 5"/>
          <p:cNvSpPr/>
          <p:nvPr/>
        </p:nvSpPr>
        <p:spPr>
          <a:xfrm>
            <a:off x="2914650" y="4638675"/>
            <a:ext cx="981075" cy="647700"/>
          </a:xfrm>
          <a:prstGeom prst="wedgeEllipseCallout">
            <a:avLst>
              <a:gd name="adj1" fmla="val -22775"/>
              <a:gd name="adj2" fmla="val -10220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>
                <a:solidFill>
                  <a:schemeClr val="tx1"/>
                </a:solidFill>
              </a:rPr>
              <a:t>Udc</a:t>
            </a:r>
            <a:r>
              <a:rPr lang="cs-CZ" dirty="0">
                <a:solidFill>
                  <a:schemeClr val="tx1"/>
                </a:solidFill>
              </a:rPr>
              <a:t>*</a:t>
            </a:r>
          </a:p>
        </p:txBody>
      </p:sp>
      <p:sp>
        <p:nvSpPr>
          <p:cNvPr id="7" name="Oválný popisek 6"/>
          <p:cNvSpPr/>
          <p:nvPr/>
        </p:nvSpPr>
        <p:spPr>
          <a:xfrm>
            <a:off x="5362575" y="1133475"/>
            <a:ext cx="1171575" cy="647700"/>
          </a:xfrm>
          <a:prstGeom prst="wedgeEllipseCallout">
            <a:avLst>
              <a:gd name="adj1" fmla="val -60639"/>
              <a:gd name="adj2" fmla="val 7720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>
                <a:solidFill>
                  <a:schemeClr val="tx1"/>
                </a:solidFill>
              </a:rPr>
              <a:t>ot</a:t>
            </a:r>
            <a:r>
              <a:rPr lang="cs-CZ" dirty="0">
                <a:solidFill>
                  <a:schemeClr val="tx1"/>
                </a:solidFill>
              </a:rPr>
              <a:t> DG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52450"/>
          </a:xfrm>
        </p:spPr>
        <p:txBody>
          <a:bodyPr/>
          <a:lstStyle/>
          <a:p>
            <a:pPr eaLnBrk="1" hangingPunct="1"/>
            <a:r>
              <a:rPr lang="cs-CZ" sz="2800" smtClean="0"/>
              <a:t>př.: „skalární“ řízení asynchronního motoru</a:t>
            </a:r>
          </a:p>
        </p:txBody>
      </p:sp>
      <p:pic>
        <p:nvPicPr>
          <p:cNvPr id="43011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" y="542925"/>
            <a:ext cx="75438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2" name="Obdélník 38"/>
          <p:cNvSpPr>
            <a:spLocks noChangeArrowheads="1"/>
          </p:cNvSpPr>
          <p:nvPr/>
        </p:nvSpPr>
        <p:spPr bwMode="auto">
          <a:xfrm>
            <a:off x="273050" y="3441700"/>
            <a:ext cx="85471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/>
              <a:t>kdo má doma asynchronní motor?</a:t>
            </a:r>
          </a:p>
          <a:p>
            <a:pPr>
              <a:buFont typeface="Arial" charset="0"/>
              <a:buChar char="•"/>
            </a:pPr>
            <a:endParaRPr lang="cs-CZ"/>
          </a:p>
          <a:p>
            <a:pPr>
              <a:buFont typeface="Arial" charset="0"/>
              <a:buChar char="•"/>
            </a:pPr>
            <a:r>
              <a:rPr lang="cs-CZ"/>
              <a:t>f statorová – pouští střídač do statoru</a:t>
            </a:r>
          </a:p>
          <a:p>
            <a:pPr>
              <a:buFont typeface="Arial" charset="0"/>
              <a:buChar char="•"/>
            </a:pPr>
            <a:r>
              <a:rPr lang="cs-CZ"/>
              <a:t>f mechanická – tou se točí rotor (pro jednoduchost dále předpokládán dvoupólový motor, tj. na prázdno má 3000ot/min)</a:t>
            </a:r>
          </a:p>
          <a:p>
            <a:pPr>
              <a:buFont typeface="Arial" charset="0"/>
              <a:buChar char="•"/>
            </a:pPr>
            <a:r>
              <a:rPr lang="cs-CZ"/>
              <a:t>f rotorová – relativní rychlost rotoru proti statoru, s touto frekvencí se ve skutečnosti indukuje do rotoru (náhradní schéma je přepočtené na fs)</a:t>
            </a:r>
          </a:p>
          <a:p>
            <a:pPr>
              <a:buFont typeface="Arial" charset="0"/>
              <a:buChar char="•"/>
            </a:pPr>
            <a:endParaRPr lang="cs-CZ"/>
          </a:p>
          <a:p>
            <a:pPr>
              <a:buFont typeface="Arial" charset="0"/>
              <a:buChar char="•"/>
            </a:pPr>
            <a:r>
              <a:rPr lang="cs-CZ"/>
              <a:t>fr je při napájení proměnnou frekvencí lepší na popis než skluz (při různých napájecích f je Mzvratu stále při stejné fr_kritická, charky se jen posouvají a nedeformují</a:t>
            </a:r>
          </a:p>
          <a:p>
            <a:pPr>
              <a:buFont typeface="Arial" charset="0"/>
              <a:buChar char="•"/>
            </a:pPr>
            <a:r>
              <a:rPr lang="cs-CZ"/>
              <a:t>Us/fs=konst … I</a:t>
            </a:r>
            <a:r>
              <a:rPr lang="el-GR"/>
              <a:t>μ</a:t>
            </a:r>
            <a:r>
              <a:rPr lang="cs-CZ"/>
              <a:t> ≈konst → tok≈konst – viz náhradní schéma bez Rs, L</a:t>
            </a:r>
            <a:r>
              <a:rPr lang="el-GR"/>
              <a:t>σ</a:t>
            </a:r>
            <a:r>
              <a:rPr lang="cs-CZ"/>
              <a:t>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52450"/>
          </a:xfrm>
        </p:spPr>
        <p:txBody>
          <a:bodyPr/>
          <a:lstStyle/>
          <a:p>
            <a:pPr eaLnBrk="1" hangingPunct="1"/>
            <a:r>
              <a:rPr lang="cs-CZ" sz="2800" smtClean="0"/>
              <a:t>př.: „skalární“ řízení asynchronního motoru</a:t>
            </a:r>
          </a:p>
        </p:txBody>
      </p:sp>
      <p:sp>
        <p:nvSpPr>
          <p:cNvPr id="44035" name="Obdélník 38"/>
          <p:cNvSpPr>
            <a:spLocks noChangeArrowheads="1"/>
          </p:cNvSpPr>
          <p:nvPr/>
        </p:nvSpPr>
        <p:spPr bwMode="auto">
          <a:xfrm>
            <a:off x="244475" y="5067300"/>
            <a:ext cx="88995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/>
              <a:t>fyzikálně logický výstup R</a:t>
            </a:r>
            <a:r>
              <a:rPr lang="el-GR"/>
              <a:t>ω</a:t>
            </a:r>
            <a:r>
              <a:rPr lang="cs-CZ"/>
              <a:t> by byl M, viz pohybová rovnice</a:t>
            </a:r>
          </a:p>
          <a:p>
            <a:pPr>
              <a:buFont typeface="Arial" charset="0"/>
              <a:buChar char="•"/>
            </a:pPr>
            <a:r>
              <a:rPr lang="cs-CZ"/>
              <a:t>v lineární části momentové charakteristiky M=k∙fr (Obdobně jako u ss motoru M=k∙Ik, k schováme do kr)</a:t>
            </a:r>
          </a:p>
        </p:txBody>
      </p:sp>
      <p:pic>
        <p:nvPicPr>
          <p:cNvPr id="4403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" y="442913"/>
            <a:ext cx="7972425" cy="391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52450"/>
          </a:xfrm>
        </p:spPr>
        <p:txBody>
          <a:bodyPr/>
          <a:lstStyle/>
          <a:p>
            <a:pPr eaLnBrk="1" hangingPunct="1"/>
            <a:r>
              <a:rPr lang="cs-CZ" sz="2800" smtClean="0"/>
              <a:t>př.: „skalární“ řízení asynchronního motoru</a:t>
            </a:r>
          </a:p>
        </p:txBody>
      </p:sp>
      <p:grpSp>
        <p:nvGrpSpPr>
          <p:cNvPr id="23557" name="Skupina 4"/>
          <p:cNvGrpSpPr>
            <a:grpSpLocks/>
          </p:cNvGrpSpPr>
          <p:nvPr/>
        </p:nvGrpSpPr>
        <p:grpSpPr bwMode="auto">
          <a:xfrm>
            <a:off x="917575" y="1320800"/>
            <a:ext cx="7051675" cy="1419225"/>
            <a:chOff x="793750" y="4768215"/>
            <a:chExt cx="7052310" cy="1420019"/>
          </a:xfrm>
        </p:grpSpPr>
        <p:cxnSp>
          <p:nvCxnSpPr>
            <p:cNvPr id="6" name="Přímá spojovací šipka 5"/>
            <p:cNvCxnSpPr/>
            <p:nvPr/>
          </p:nvCxnSpPr>
          <p:spPr>
            <a:xfrm rot="10800000" flipH="1" flipV="1">
              <a:off x="895359" y="5419454"/>
              <a:ext cx="1047844" cy="317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560" name="Skupina 139"/>
            <p:cNvGrpSpPr>
              <a:grpSpLocks/>
            </p:cNvGrpSpPr>
            <p:nvPr/>
          </p:nvGrpSpPr>
          <p:grpSpPr bwMode="auto">
            <a:xfrm rot="5400000">
              <a:off x="1943701" y="5239784"/>
              <a:ext cx="359878" cy="359717"/>
              <a:chOff x="3124793" y="2824236"/>
              <a:chExt cx="359878" cy="359717"/>
            </a:xfrm>
          </p:grpSpPr>
          <p:sp>
            <p:nvSpPr>
              <p:cNvPr id="28" name="Elipsa 27"/>
              <p:cNvSpPr/>
              <p:nvPr/>
            </p:nvSpPr>
            <p:spPr>
              <a:xfrm>
                <a:off x="3125056" y="2813023"/>
                <a:ext cx="357387" cy="358807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grpSp>
            <p:nvGrpSpPr>
              <p:cNvPr id="23578" name="Skupina 83"/>
              <p:cNvGrpSpPr>
                <a:grpSpLocks/>
              </p:cNvGrpSpPr>
              <p:nvPr/>
            </p:nvGrpSpPr>
            <p:grpSpPr bwMode="auto">
              <a:xfrm rot="2700000">
                <a:off x="3124794" y="2825029"/>
                <a:ext cx="358924" cy="358924"/>
                <a:chOff x="1435693" y="2009055"/>
                <a:chExt cx="358924" cy="358924"/>
              </a:xfrm>
            </p:grpSpPr>
            <p:cxnSp>
              <p:nvCxnSpPr>
                <p:cNvPr id="31" name="Přímá spojovací čára 30"/>
                <p:cNvCxnSpPr>
                  <a:stCxn id="28" idx="0"/>
                  <a:endCxn id="28" idx="4"/>
                </p:cNvCxnSpPr>
                <p:nvPr/>
              </p:nvCxnSpPr>
              <p:spPr>
                <a:xfrm rot="16200000" flipH="1">
                  <a:off x="1441318" y="2188203"/>
                  <a:ext cx="347857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Přímá spojovací čára 31"/>
                <p:cNvCxnSpPr>
                  <a:stCxn id="28" idx="2"/>
                  <a:endCxn id="28" idx="6"/>
                </p:cNvCxnSpPr>
                <p:nvPr/>
              </p:nvCxnSpPr>
              <p:spPr>
                <a:xfrm rot="10800000" flipH="1">
                  <a:off x="1435843" y="2187408"/>
                  <a:ext cx="358807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0" name="Výseč 29"/>
              <p:cNvSpPr/>
              <p:nvPr/>
            </p:nvSpPr>
            <p:spPr>
              <a:xfrm rot="7983343">
                <a:off x="3164047" y="2835969"/>
                <a:ext cx="320704" cy="319266"/>
              </a:xfrm>
              <a:prstGeom prst="pie">
                <a:avLst>
                  <a:gd name="adj1" fmla="val 10943157"/>
                  <a:gd name="adj2" fmla="val 16200000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8" name="Obdélník 7"/>
            <p:cNvSpPr/>
            <p:nvPr/>
          </p:nvSpPr>
          <p:spPr>
            <a:xfrm>
              <a:off x="2752901" y="5112896"/>
              <a:ext cx="857327" cy="62900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3562" name="TextovéPole 8"/>
            <p:cNvSpPr txBox="1">
              <a:spLocks noChangeArrowheads="1"/>
            </p:cNvSpPr>
            <p:nvPr/>
          </p:nvSpPr>
          <p:spPr bwMode="auto">
            <a:xfrm>
              <a:off x="2918460" y="5259705"/>
              <a:ext cx="6286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/>
                <a:t>R</a:t>
              </a:r>
              <a:r>
                <a:rPr lang="el-GR"/>
                <a:t>ω</a:t>
              </a:r>
              <a:endParaRPr lang="cs-CZ"/>
            </a:p>
          </p:txBody>
        </p:sp>
        <p:sp>
          <p:nvSpPr>
            <p:cNvPr id="23563" name="TextovéPole 9"/>
            <p:cNvSpPr txBox="1">
              <a:spLocks noChangeArrowheads="1"/>
            </p:cNvSpPr>
            <p:nvPr/>
          </p:nvSpPr>
          <p:spPr bwMode="auto">
            <a:xfrm>
              <a:off x="793750" y="5010150"/>
              <a:ext cx="14668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l-GR"/>
                <a:t>ω </a:t>
              </a:r>
              <a:r>
                <a:rPr lang="cs-CZ"/>
                <a:t>*</a:t>
              </a:r>
            </a:p>
          </p:txBody>
        </p:sp>
        <p:sp>
          <p:nvSpPr>
            <p:cNvPr id="23564" name="TextovéPole 10"/>
            <p:cNvSpPr txBox="1">
              <a:spLocks noChangeArrowheads="1"/>
            </p:cNvSpPr>
            <p:nvPr/>
          </p:nvSpPr>
          <p:spPr bwMode="auto">
            <a:xfrm>
              <a:off x="3740150" y="4990465"/>
              <a:ext cx="6921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/>
                <a:t>fr</a:t>
              </a:r>
            </a:p>
          </p:txBody>
        </p:sp>
        <p:cxnSp>
          <p:nvCxnSpPr>
            <p:cNvPr id="12" name="Přímá spojovací šipka 11"/>
            <p:cNvCxnSpPr>
              <a:endCxn id="8" idx="1"/>
            </p:cNvCxnSpPr>
            <p:nvPr/>
          </p:nvCxnSpPr>
          <p:spPr>
            <a:xfrm>
              <a:off x="2303599" y="5419454"/>
              <a:ext cx="449302" cy="794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šipka 12"/>
            <p:cNvCxnSpPr>
              <a:stCxn id="8" idx="3"/>
              <a:endCxn id="14" idx="1"/>
            </p:cNvCxnSpPr>
            <p:nvPr/>
          </p:nvCxnSpPr>
          <p:spPr>
            <a:xfrm>
              <a:off x="3610229" y="5427397"/>
              <a:ext cx="758893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bdélník 13"/>
            <p:cNvSpPr/>
            <p:nvPr/>
          </p:nvSpPr>
          <p:spPr>
            <a:xfrm>
              <a:off x="4369122" y="5112896"/>
              <a:ext cx="1201846" cy="62900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3568" name="TextovéPole 14"/>
            <p:cNvSpPr txBox="1">
              <a:spLocks noChangeArrowheads="1"/>
            </p:cNvSpPr>
            <p:nvPr/>
          </p:nvSpPr>
          <p:spPr bwMode="auto">
            <a:xfrm>
              <a:off x="4280535" y="4768215"/>
              <a:ext cx="1348740" cy="3539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 sz="1700"/>
                <a:t>motor</a:t>
              </a:r>
            </a:p>
          </p:txBody>
        </p:sp>
        <p:cxnSp>
          <p:nvCxnSpPr>
            <p:cNvPr id="16" name="Přímá spojovací šipka 15"/>
            <p:cNvCxnSpPr>
              <a:stCxn id="14" idx="3"/>
            </p:cNvCxnSpPr>
            <p:nvPr/>
          </p:nvCxnSpPr>
          <p:spPr>
            <a:xfrm>
              <a:off x="5570968" y="5427397"/>
              <a:ext cx="696975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570" name="TextovéPole 16"/>
            <p:cNvSpPr txBox="1">
              <a:spLocks noChangeArrowheads="1"/>
            </p:cNvSpPr>
            <p:nvPr/>
          </p:nvSpPr>
          <p:spPr bwMode="auto">
            <a:xfrm>
              <a:off x="5637530" y="4990465"/>
              <a:ext cx="6921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/>
                <a:t>M</a:t>
              </a:r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6242541" y="4904816"/>
              <a:ext cx="857327" cy="99115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19" name="Přímá spojovací šipka 18"/>
            <p:cNvCxnSpPr/>
            <p:nvPr/>
          </p:nvCxnSpPr>
          <p:spPr>
            <a:xfrm>
              <a:off x="7109394" y="5427397"/>
              <a:ext cx="692212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573" name="TextovéPole 19"/>
            <p:cNvSpPr txBox="1">
              <a:spLocks noChangeArrowheads="1"/>
            </p:cNvSpPr>
            <p:nvPr/>
          </p:nvSpPr>
          <p:spPr bwMode="auto">
            <a:xfrm>
              <a:off x="7315200" y="4990465"/>
              <a:ext cx="53086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l-GR"/>
                <a:t>ω </a:t>
              </a:r>
              <a:endParaRPr lang="cs-CZ"/>
            </a:p>
          </p:txBody>
        </p:sp>
        <p:cxnSp>
          <p:nvCxnSpPr>
            <p:cNvPr id="21" name="Přímá spojovací čára 20"/>
            <p:cNvCxnSpPr/>
            <p:nvPr/>
          </p:nvCxnSpPr>
          <p:spPr>
            <a:xfrm rot="5400000">
              <a:off x="6998078" y="5802257"/>
              <a:ext cx="77036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ovací šipka 23"/>
            <p:cNvCxnSpPr/>
            <p:nvPr/>
          </p:nvCxnSpPr>
          <p:spPr>
            <a:xfrm rot="16200000" flipV="1">
              <a:off x="1837495" y="5890413"/>
              <a:ext cx="555936" cy="7939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ovací čára 24"/>
            <p:cNvCxnSpPr/>
            <p:nvPr/>
          </p:nvCxnSpPr>
          <p:spPr>
            <a:xfrm rot="10800000">
              <a:off x="2117844" y="6172350"/>
              <a:ext cx="5255098" cy="158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3554" name="Object 2"/>
            <p:cNvGraphicFramePr>
              <a:graphicFrameLocks noChangeAspect="1"/>
            </p:cNvGraphicFramePr>
            <p:nvPr/>
          </p:nvGraphicFramePr>
          <p:xfrm>
            <a:off x="4800601" y="5073252"/>
            <a:ext cx="428624" cy="632111"/>
          </p:xfrm>
          <a:graphic>
            <a:graphicData uri="http://schemas.openxmlformats.org/presentationml/2006/ole">
              <p:oleObj spid="_x0000_s23554" name="Rovnice" r:id="rId3" imgW="114120" imgH="177480" progId="Equation.3">
                <p:embed/>
              </p:oleObj>
            </a:graphicData>
          </a:graphic>
        </p:graphicFrame>
        <p:graphicFrame>
          <p:nvGraphicFramePr>
            <p:cNvPr id="23555" name="Object 3"/>
            <p:cNvGraphicFramePr>
              <a:graphicFrameLocks noChangeAspect="1"/>
            </p:cNvGraphicFramePr>
            <p:nvPr/>
          </p:nvGraphicFramePr>
          <p:xfrm>
            <a:off x="6267450" y="4911726"/>
            <a:ext cx="809626" cy="937567"/>
          </p:xfrm>
          <a:graphic>
            <a:graphicData uri="http://schemas.openxmlformats.org/presentationml/2006/ole">
              <p:oleObj spid="_x0000_s23555" name="Rovnice" r:id="rId4" imgW="342720" imgH="419040" progId="Equation.3">
                <p:embed/>
              </p:oleObj>
            </a:graphicData>
          </a:graphic>
        </p:graphicFrame>
      </p:grpSp>
      <p:sp>
        <p:nvSpPr>
          <p:cNvPr id="23558" name="Obdélník 34"/>
          <p:cNvSpPr>
            <a:spLocks noChangeArrowheads="1"/>
          </p:cNvSpPr>
          <p:nvPr/>
        </p:nvSpPr>
        <p:spPr bwMode="auto">
          <a:xfrm>
            <a:off x="244475" y="3419475"/>
            <a:ext cx="88995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/>
              <a:t>něco jako přenos M/fr by asi spočítat šlo, ale … hodně nelineární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Frekven</a:t>
            </a:r>
            <a:r>
              <a:rPr lang="cs-CZ" smtClean="0"/>
              <a:t>ční charky ASM</a:t>
            </a:r>
          </a:p>
        </p:txBody>
      </p:sp>
      <p:pic>
        <p:nvPicPr>
          <p:cNvPr id="4505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0638" y="1676400"/>
            <a:ext cx="9123362" cy="51736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Frekven</a:t>
            </a:r>
            <a:r>
              <a:rPr lang="cs-CZ" smtClean="0"/>
              <a:t>ční charky ASM</a:t>
            </a:r>
          </a:p>
        </p:txBody>
      </p:sp>
      <p:pic>
        <p:nvPicPr>
          <p:cNvPr id="4608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0638" y="1679575"/>
            <a:ext cx="9123362" cy="516731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020763" y="479425"/>
            <a:ext cx="7046912" cy="6370638"/>
          </a:xfrm>
          <a:noFill/>
        </p:spPr>
      </p:pic>
      <p:sp>
        <p:nvSpPr>
          <p:cNvPr id="47107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9600"/>
          </a:xfrm>
        </p:spPr>
        <p:txBody>
          <a:bodyPr/>
          <a:lstStyle/>
          <a:p>
            <a:r>
              <a:rPr lang="en-US" sz="2800" smtClean="0"/>
              <a:t>Frekven</a:t>
            </a:r>
            <a:r>
              <a:rPr lang="cs-CZ" sz="2800" smtClean="0"/>
              <a:t>ční charky ASM - </a:t>
            </a:r>
            <a:r>
              <a:rPr lang="pl-PL" sz="2800" smtClean="0"/>
              <a:t>Řez na pozici fbudící =2,7Hz</a:t>
            </a:r>
            <a:endParaRPr lang="cs-CZ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9600"/>
          </a:xfrm>
        </p:spPr>
        <p:txBody>
          <a:bodyPr/>
          <a:lstStyle/>
          <a:p>
            <a:r>
              <a:rPr lang="cs-CZ" sz="2800" smtClean="0"/>
              <a:t>Odezva na skok požadovaných otáček</a:t>
            </a:r>
          </a:p>
        </p:txBody>
      </p:sp>
      <p:pic>
        <p:nvPicPr>
          <p:cNvPr id="4813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7575" y="633413"/>
            <a:ext cx="716280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85838" y="4391025"/>
            <a:ext cx="7115175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3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4725" y="2505075"/>
            <a:ext cx="70770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Nadpis 1"/>
          <p:cNvSpPr txBox="1">
            <a:spLocks/>
          </p:cNvSpPr>
          <p:nvPr/>
        </p:nvSpPr>
        <p:spPr bwMode="auto">
          <a:xfrm>
            <a:off x="0" y="5986463"/>
            <a:ext cx="9144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cs-CZ" sz="20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</a:t>
            </a:r>
            <a:r>
              <a:rPr lang="en-US" sz="20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[s]</a:t>
            </a:r>
            <a:endParaRPr lang="cs-CZ" sz="2000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20139</TotalTime>
  <Words>1433</Words>
  <Application>Microsoft Office PowerPoint</Application>
  <PresentationFormat>Předvádění na obrazovce (4:3)</PresentationFormat>
  <Paragraphs>294</Paragraphs>
  <Slides>36</Slides>
  <Notes>4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36</vt:i4>
      </vt:variant>
    </vt:vector>
  </HeadingPairs>
  <TitlesOfParts>
    <vt:vector size="39" baseType="lpstr">
      <vt:lpstr>Výchozí návrh</vt:lpstr>
      <vt:lpstr>Rovnice</vt:lpstr>
      <vt:lpstr>Editor rovnic 3.0</vt:lpstr>
      <vt:lpstr>  KEV/RT 7. přednáška</vt:lpstr>
      <vt:lpstr>Snímek 2</vt:lpstr>
      <vt:lpstr>Diskrétní (číslicová) regulace - základní, nejjednodušší, sice téměř úplně, avšak ne zcela naprosto neseriozní náhled</vt:lpstr>
      <vt:lpstr>-seriozní řešení diskrétních regulačních obvodů používá z-transformaci -v KEV/RT jen přiohneme teorii pro lineární regulaci  →potřebujeme získat lineární přenos μpočítače</vt:lpstr>
      <vt:lpstr>Při převodu A/D vzniká zpoždění</vt:lpstr>
      <vt:lpstr>další metody viz google: aproximace dopravního zpoždění, time delay approximation</vt:lpstr>
      <vt:lpstr>Snímek 7</vt:lpstr>
      <vt:lpstr>Příklad návrhu parametrů diskrétního regulátoru</vt:lpstr>
      <vt:lpstr>Závěry -vzorkovací f zásadně ovlivňuje chování smyčky -zjednodušeně lze navrhnout parametry regulátoru přidáním 1/(1+p ∆T) do Fo -zpomalením regulátoru kvůli stabilitě „zkazíme regulaci“</vt:lpstr>
      <vt:lpstr>RT je opravdu všeobecně používaná věc  →má smysl se to učit</vt:lpstr>
      <vt:lpstr>Snímek 11</vt:lpstr>
      <vt:lpstr>Příklad návrhu regulátoru (regulace rychlosti malého ss motoru)</vt:lpstr>
      <vt:lpstr>4-kvadrantový pulsní měnič s PWM</vt:lpstr>
      <vt:lpstr>4-kvadrantový pulsní měnič s PWM</vt:lpstr>
      <vt:lpstr>4-kvadrantový pulsní měnič s PWM ustálený stav</vt:lpstr>
      <vt:lpstr>4-kvadrantový pulsní měnič s PWM přechodný stav</vt:lpstr>
      <vt:lpstr>Snímek 17</vt:lpstr>
      <vt:lpstr>Snímek 18</vt:lpstr>
      <vt:lpstr>př.: regulace budícího měniče pro měření frekvenčních charek trakčního pohonu </vt:lpstr>
      <vt:lpstr>př.: regulace budícího měniče pro měření frekvenčních charek trakčního pohonu </vt:lpstr>
      <vt:lpstr>př.: regulace budícího měniče pro měření frekvenčních charek trakčního pohonu </vt:lpstr>
      <vt:lpstr>př.: regulace budícího měniče pro měření frekvenčních charek trakčního pohonu </vt:lpstr>
      <vt:lpstr>př.: regulace budícího měniče pro měření frekvenčních charek trakčního pohonu </vt:lpstr>
      <vt:lpstr>př.: regulace budícího měniče pro měření frekvenčních charek trakčního pohonu </vt:lpstr>
      <vt:lpstr>př.: regulace budícího měniče pro měření frekvenčních charek trakčního pohonu </vt:lpstr>
      <vt:lpstr>př.: regulace napětí v meziobvodu hybridního autobusu</vt:lpstr>
      <vt:lpstr>př.: regulace napětí v meziobvodu hybridního autobusu</vt:lpstr>
      <vt:lpstr>Snímek 28</vt:lpstr>
      <vt:lpstr>Snímek 29</vt:lpstr>
      <vt:lpstr>př.: „skalární“ řízení asynchronního motoru</vt:lpstr>
      <vt:lpstr>př.: „skalární“ řízení asynchronního motoru</vt:lpstr>
      <vt:lpstr>př.: „skalární“ řízení asynchronního motoru</vt:lpstr>
      <vt:lpstr>Frekvenční charky ASM</vt:lpstr>
      <vt:lpstr>Frekvenční charky ASM</vt:lpstr>
      <vt:lpstr>Frekvenční charky ASM - Řez na pozici fbudící =2,7Hz</vt:lpstr>
      <vt:lpstr>Odezva na skok požadovaných otáček</vt:lpstr>
    </vt:vector>
  </TitlesOfParts>
  <Company>ZCU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jandam</dc:creator>
  <cp:lastModifiedBy>mJanda</cp:lastModifiedBy>
  <cp:revision>766</cp:revision>
  <dcterms:created xsi:type="dcterms:W3CDTF">2011-09-21T09:14:02Z</dcterms:created>
  <dcterms:modified xsi:type="dcterms:W3CDTF">2018-04-05T08:45:39Z</dcterms:modified>
</cp:coreProperties>
</file>