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sldIdLst>
    <p:sldId id="256" r:id="rId3"/>
    <p:sldId id="261" r:id="rId4"/>
    <p:sldId id="264" r:id="rId5"/>
    <p:sldId id="278" r:id="rId6"/>
    <p:sldId id="268" r:id="rId7"/>
    <p:sldId id="282" r:id="rId8"/>
    <p:sldId id="283" r:id="rId9"/>
    <p:sldId id="266" r:id="rId10"/>
    <p:sldId id="279" r:id="rId11"/>
    <p:sldId id="280" r:id="rId12"/>
    <p:sldId id="267" r:id="rId13"/>
    <p:sldId id="265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7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94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274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067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61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739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964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973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127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97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12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7411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AE49-397C-4B6D-A657-065DE389841D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4C572-2122-454C-9715-37BEB27E54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099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CFBE4-0FEE-4A8A-BFA1-117D32C20C1B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CA35C-2ECA-437A-AEFF-2479F85A6B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04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3AE49-397C-4B6D-A657-065DE389841D}" type="datetimeFigureOut">
              <a:rPr lang="cs-CZ" smtClean="0"/>
              <a:t>05.12.2024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4C572-2122-454C-9715-37BEB27E54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03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blesk.cz/clanek/regiony-plzen/635697/ruzovy-kralik-pozirajici-pana-mrkvicku-v-plzni-zustane-lide-si-kontroverzni-sochu-odhlasovali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Z e u 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/>
              <a:t> ti druzí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905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lchetron.com/cdn/artemision-bronze-d2fb647f-f203-41a5-9fe2-2b45ed09b96-resize-75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11" y="177209"/>
            <a:ext cx="4333548" cy="556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09978" y="5985765"/>
            <a:ext cx="96297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Zeus (podle jiných Poseidón) z Artemisia</a:t>
            </a:r>
            <a:r>
              <a:rPr lang="en-GB" dirty="0"/>
              <a:t>, </a:t>
            </a:r>
            <a:r>
              <a:rPr lang="en-GB" dirty="0" err="1"/>
              <a:t>kol</a:t>
            </a:r>
            <a:r>
              <a:rPr lang="en-GB" dirty="0"/>
              <a:t>. 460 </a:t>
            </a:r>
            <a:r>
              <a:rPr lang="en-GB" dirty="0" err="1"/>
              <a:t>př</a:t>
            </a:r>
            <a:r>
              <a:rPr lang="en-GB" dirty="0"/>
              <a:t>. Kr., </a:t>
            </a:r>
            <a:r>
              <a:rPr lang="en-GB" dirty="0" err="1"/>
              <a:t>Národní</a:t>
            </a:r>
            <a:r>
              <a:rPr lang="en-GB" dirty="0"/>
              <a:t> </a:t>
            </a:r>
            <a:r>
              <a:rPr lang="en-GB" dirty="0" err="1"/>
              <a:t>archeologické</a:t>
            </a:r>
            <a:r>
              <a:rPr lang="en-GB" dirty="0"/>
              <a:t> museum V </a:t>
            </a:r>
            <a:r>
              <a:rPr lang="en-GB" dirty="0" err="1"/>
              <a:t>Athénách</a:t>
            </a:r>
            <a:r>
              <a:rPr lang="en-GB" dirty="0"/>
              <a:t>.</a:t>
            </a:r>
          </a:p>
          <a:p>
            <a:r>
              <a:rPr lang="en-GB" dirty="0" err="1"/>
              <a:t>Socha</a:t>
            </a:r>
            <a:r>
              <a:rPr lang="en-GB" dirty="0"/>
              <a:t> </a:t>
            </a:r>
            <a:r>
              <a:rPr lang="en-GB" dirty="0" err="1"/>
              <a:t>nalezena</a:t>
            </a:r>
            <a:r>
              <a:rPr lang="en-GB" dirty="0"/>
              <a:t> </a:t>
            </a:r>
            <a:r>
              <a:rPr lang="en-GB" dirty="0" err="1"/>
              <a:t>ve</a:t>
            </a:r>
            <a:r>
              <a:rPr lang="en-GB" dirty="0"/>
              <a:t> 20. </a:t>
            </a:r>
            <a:r>
              <a:rPr lang="en-GB" dirty="0" err="1"/>
              <a:t>letech</a:t>
            </a:r>
            <a:r>
              <a:rPr lang="en-GB" dirty="0"/>
              <a:t> 20. </a:t>
            </a:r>
            <a:r>
              <a:rPr lang="en-GB" dirty="0" err="1"/>
              <a:t>stol</a:t>
            </a:r>
            <a:r>
              <a:rPr lang="en-GB" dirty="0"/>
              <a:t>. v </a:t>
            </a:r>
            <a:r>
              <a:rPr lang="en-GB" dirty="0" err="1"/>
              <a:t>moři</a:t>
            </a:r>
            <a:r>
              <a:rPr lang="en-GB" dirty="0"/>
              <a:t> u </a:t>
            </a:r>
            <a:r>
              <a:rPr lang="en-GB" dirty="0" err="1"/>
              <a:t>mysu</a:t>
            </a:r>
            <a:r>
              <a:rPr lang="en-GB" dirty="0"/>
              <a:t> </a:t>
            </a:r>
            <a:r>
              <a:rPr lang="en-GB" dirty="0" err="1"/>
              <a:t>Artemision</a:t>
            </a:r>
            <a:r>
              <a:rPr lang="en-GB" dirty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4245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19367" y="6005015"/>
            <a:ext cx="11358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 se svými atributy, bleskem a orlem. </a:t>
            </a:r>
            <a:r>
              <a:rPr lang="cs-CZ" dirty="0" err="1"/>
              <a:t>Červenofigurová</a:t>
            </a:r>
            <a:r>
              <a:rPr lang="cs-CZ" dirty="0"/>
              <a:t> amfora z 5. stol. př. Kr., Louvre</a:t>
            </a:r>
            <a:r>
              <a:rPr lang="en-GB" dirty="0"/>
              <a:t>.</a:t>
            </a:r>
            <a:r>
              <a:rPr lang="cs-CZ" dirty="0"/>
              <a:t> </a:t>
            </a:r>
          </a:p>
        </p:txBody>
      </p:sp>
      <p:pic>
        <p:nvPicPr>
          <p:cNvPr id="3074" name="Picture 2" descr="Zeus | Attic red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248" y="209763"/>
            <a:ext cx="4626591" cy="569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937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32513" y="5456375"/>
            <a:ext cx="2785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Atlas a </a:t>
            </a:r>
            <a:r>
              <a:rPr lang="cs-CZ" dirty="0" err="1"/>
              <a:t>Gaia</a:t>
            </a:r>
            <a:r>
              <a:rPr lang="cs-CZ" dirty="0"/>
              <a:t>. </a:t>
            </a:r>
            <a:r>
              <a:rPr lang="cs-CZ" dirty="0" err="1"/>
              <a:t>Červenofigurový</a:t>
            </a:r>
            <a:r>
              <a:rPr lang="cs-CZ" dirty="0"/>
              <a:t> </a:t>
            </a:r>
            <a:r>
              <a:rPr lang="cs-CZ" dirty="0" err="1"/>
              <a:t>kratér</a:t>
            </a:r>
            <a:r>
              <a:rPr lang="cs-CZ" dirty="0"/>
              <a:t> z Apulie, 4. st. př. Kr.,</a:t>
            </a:r>
          </a:p>
          <a:p>
            <a:r>
              <a:rPr lang="cs-CZ" dirty="0"/>
              <a:t>Dallas Museum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Arts</a:t>
            </a:r>
            <a:r>
              <a:rPr lang="cs-CZ" dirty="0"/>
              <a:t> </a:t>
            </a:r>
          </a:p>
        </p:txBody>
      </p:sp>
      <p:pic>
        <p:nvPicPr>
          <p:cNvPr id="4098" name="Picture 2" descr="Atlas &amp; Gaea | Apulian red figure vase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392" y="0"/>
            <a:ext cx="6191250" cy="727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114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Kronos dostává od </a:t>
            </a:r>
            <a:r>
              <a:rPr lang="cs-CZ" dirty="0" err="1"/>
              <a:t>Rheie</a:t>
            </a:r>
            <a:r>
              <a:rPr lang="cs-CZ" dirty="0"/>
              <a:t> místo malého Dia omfalos, </a:t>
            </a:r>
            <a:r>
              <a:rPr lang="cs-CZ" dirty="0" err="1"/>
              <a:t>červenofigurová</a:t>
            </a:r>
            <a:r>
              <a:rPr lang="cs-CZ" dirty="0"/>
              <a:t> váza, 5. stol. př. Kr., New York, M</a:t>
            </a:r>
            <a:r>
              <a:rPr lang="en-GB"/>
              <a:t>ET</a:t>
            </a:r>
            <a:endParaRPr lang="cs-CZ" dirty="0"/>
          </a:p>
        </p:txBody>
      </p:sp>
      <p:pic>
        <p:nvPicPr>
          <p:cNvPr id="7170" name="Picture 2" descr="Cronus &amp; Rhea | Attic red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229" y="1061351"/>
            <a:ext cx="480810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296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35192" y="5944288"/>
            <a:ext cx="9548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Delfský omfalos, kopie z helénistické doby, Archeologické muzeum v Delfách</a:t>
            </a:r>
          </a:p>
        </p:txBody>
      </p:sp>
      <p:pic>
        <p:nvPicPr>
          <p:cNvPr id="15362" name="Picture 2" descr="Image result for delfy omfalo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013" y="396087"/>
            <a:ext cx="3778452" cy="534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300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80160" y="5434149"/>
            <a:ext cx="9548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Apollón usazený na delfském omfalu a vedle trojnožky vysílá šípy na hada </a:t>
            </a:r>
            <a:r>
              <a:rPr lang="cs-CZ" dirty="0" err="1"/>
              <a:t>Pýthóna</a:t>
            </a:r>
            <a:r>
              <a:rPr lang="cs-CZ" dirty="0"/>
              <a:t>, </a:t>
            </a:r>
            <a:r>
              <a:rPr lang="cs-CZ" dirty="0" err="1"/>
              <a:t>attický</a:t>
            </a:r>
            <a:r>
              <a:rPr lang="cs-CZ" dirty="0"/>
              <a:t> </a:t>
            </a:r>
            <a:r>
              <a:rPr lang="cs-CZ" dirty="0" err="1"/>
              <a:t>černofigurový</a:t>
            </a:r>
            <a:r>
              <a:rPr lang="cs-CZ" dirty="0"/>
              <a:t> </a:t>
            </a:r>
            <a:r>
              <a:rPr lang="cs-CZ" dirty="0" err="1"/>
              <a:t>lekythos</a:t>
            </a:r>
            <a:r>
              <a:rPr lang="cs-CZ" dirty="0"/>
              <a:t> kol. r. 470 př. Kr., Louvre, Paříž</a:t>
            </a:r>
          </a:p>
        </p:txBody>
      </p:sp>
      <p:pic>
        <p:nvPicPr>
          <p:cNvPr id="7170" name="Picture 2" descr="Apollo &amp; Python | Attic black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357" y="314908"/>
            <a:ext cx="3696100" cy="483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581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 a bohyně vítězství </a:t>
            </a:r>
            <a:r>
              <a:rPr lang="cs-CZ" dirty="0" err="1"/>
              <a:t>Níké</a:t>
            </a:r>
            <a:r>
              <a:rPr lang="cs-CZ" dirty="0"/>
              <a:t> během Gigantomachie, </a:t>
            </a:r>
            <a:r>
              <a:rPr lang="cs-CZ" dirty="0" err="1"/>
              <a:t>attická</a:t>
            </a:r>
            <a:r>
              <a:rPr lang="cs-CZ" dirty="0"/>
              <a:t> </a:t>
            </a:r>
            <a:r>
              <a:rPr lang="cs-CZ" dirty="0" err="1"/>
              <a:t>červenofigurová</a:t>
            </a:r>
            <a:r>
              <a:rPr lang="cs-CZ" dirty="0"/>
              <a:t> amfora ze 4. stol. př. Kr., Louvre</a:t>
            </a:r>
          </a:p>
        </p:txBody>
      </p:sp>
      <p:pic>
        <p:nvPicPr>
          <p:cNvPr id="5124" name="Picture 4" descr="Nike &amp; Chariot of Zeus | Attic red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597" y="310484"/>
            <a:ext cx="7245007" cy="523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182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91258" y="6011390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cs-CZ" sz="1800" dirty="0" err="1"/>
              <a:t>Epimétheus</a:t>
            </a:r>
            <a:r>
              <a:rPr lang="en-GB" altLang="cs-CZ" sz="1800" dirty="0"/>
              <a:t> a Pandora, </a:t>
            </a:r>
            <a:r>
              <a:rPr lang="en-GB" altLang="cs-CZ" sz="1800" dirty="0" err="1"/>
              <a:t>attický</a:t>
            </a:r>
            <a:r>
              <a:rPr lang="en-GB" altLang="cs-CZ" sz="1800" dirty="0"/>
              <a:t> </a:t>
            </a:r>
            <a:r>
              <a:rPr lang="en-GB" altLang="cs-CZ" sz="1800" dirty="0" err="1"/>
              <a:t>červenofigurový</a:t>
            </a:r>
            <a:r>
              <a:rPr lang="en-GB" altLang="cs-CZ" sz="1800" dirty="0"/>
              <a:t> </a:t>
            </a:r>
            <a:r>
              <a:rPr lang="en-GB" altLang="cs-CZ" sz="1800" dirty="0" err="1"/>
              <a:t>kratér</a:t>
            </a:r>
            <a:r>
              <a:rPr lang="en-GB" altLang="cs-CZ" sz="1800" dirty="0"/>
              <a:t> </a:t>
            </a:r>
            <a:r>
              <a:rPr lang="en-GB" altLang="cs-CZ" sz="1800" dirty="0" err="1"/>
              <a:t>kol</a:t>
            </a:r>
            <a:r>
              <a:rPr lang="en-GB" altLang="cs-CZ" sz="1800" dirty="0"/>
              <a:t>. pol. 5. </a:t>
            </a:r>
            <a:r>
              <a:rPr lang="en-GB" altLang="cs-CZ" sz="1800" dirty="0" err="1"/>
              <a:t>stol</a:t>
            </a:r>
            <a:r>
              <a:rPr lang="en-GB" altLang="cs-CZ" sz="1800" dirty="0"/>
              <a:t>. </a:t>
            </a:r>
            <a:r>
              <a:rPr lang="en-GB" altLang="cs-CZ" sz="1800" dirty="0" err="1"/>
              <a:t>př</a:t>
            </a:r>
            <a:r>
              <a:rPr lang="en-GB" altLang="cs-CZ" sz="1800" dirty="0"/>
              <a:t>. Kr., Ashmolean Mus</a:t>
            </a:r>
            <a:r>
              <a:rPr lang="cs-CZ" altLang="cs-CZ" sz="1800" dirty="0"/>
              <a:t>eum, </a:t>
            </a:r>
            <a:r>
              <a:rPr lang="en-GB" altLang="cs-CZ" sz="1800" dirty="0"/>
              <a:t>Oxford.</a:t>
            </a:r>
            <a:endParaRPr lang="cs-CZ" dirty="0"/>
          </a:p>
        </p:txBody>
      </p:sp>
      <p:pic>
        <p:nvPicPr>
          <p:cNvPr id="6" name="Picture 2" descr="Epimetheus &amp; Pandora | Attic red figure vase painting">
            <a:extLst>
              <a:ext uri="{FF2B5EF4-FFF2-40B4-BE49-F238E27FC236}">
                <a16:creationId xmlns:a16="http://schemas.microsoft.com/office/drawing/2014/main" id="{40886C51-6938-4B82-B917-D378353ABE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766" y="661944"/>
            <a:ext cx="7362594" cy="498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8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15202" y="5855087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cs-CZ" sz="1800" dirty="0" err="1"/>
              <a:t>Héraklés</a:t>
            </a:r>
            <a:r>
              <a:rPr lang="en-GB" altLang="cs-CZ" sz="1800" dirty="0"/>
              <a:t>, </a:t>
            </a:r>
            <a:r>
              <a:rPr lang="en-GB" altLang="cs-CZ" sz="1800" dirty="0" err="1"/>
              <a:t>Prométheus</a:t>
            </a:r>
            <a:r>
              <a:rPr lang="en-GB" altLang="cs-CZ" sz="1800" dirty="0"/>
              <a:t> a </a:t>
            </a:r>
            <a:r>
              <a:rPr lang="en-GB" altLang="cs-CZ" sz="1800" dirty="0" err="1"/>
              <a:t>Diův</a:t>
            </a:r>
            <a:r>
              <a:rPr lang="en-GB" altLang="cs-CZ" sz="1800" dirty="0"/>
              <a:t> </a:t>
            </a:r>
            <a:r>
              <a:rPr lang="en-GB" altLang="cs-CZ" sz="1800" dirty="0" err="1"/>
              <a:t>orel</a:t>
            </a:r>
            <a:r>
              <a:rPr lang="en-GB" altLang="cs-CZ" sz="1800" dirty="0"/>
              <a:t>, </a:t>
            </a:r>
            <a:r>
              <a:rPr lang="en-GB" altLang="cs-CZ" sz="1800" dirty="0" err="1"/>
              <a:t>athénský</a:t>
            </a:r>
            <a:r>
              <a:rPr lang="en-GB" altLang="cs-CZ" sz="1800" dirty="0"/>
              <a:t> </a:t>
            </a:r>
            <a:r>
              <a:rPr lang="en-GB" altLang="cs-CZ" sz="1800" dirty="0" err="1"/>
              <a:t>skyfos</a:t>
            </a:r>
            <a:r>
              <a:rPr lang="en-GB" altLang="cs-CZ" sz="1800" dirty="0"/>
              <a:t> </a:t>
            </a:r>
            <a:r>
              <a:rPr lang="en-GB" altLang="cs-CZ" sz="1800" dirty="0" err="1"/>
              <a:t>ze</a:t>
            </a:r>
            <a:r>
              <a:rPr lang="en-GB" altLang="cs-CZ" sz="1800" dirty="0"/>
              <a:t> 6. </a:t>
            </a:r>
            <a:r>
              <a:rPr lang="en-GB" altLang="cs-CZ" sz="1800" dirty="0" err="1"/>
              <a:t>stol</a:t>
            </a:r>
            <a:r>
              <a:rPr lang="en-GB" altLang="cs-CZ" sz="1800" dirty="0"/>
              <a:t>. </a:t>
            </a:r>
            <a:r>
              <a:rPr lang="en-GB" altLang="cs-CZ" sz="1800" dirty="0" err="1"/>
              <a:t>př</a:t>
            </a:r>
            <a:r>
              <a:rPr lang="en-GB" altLang="cs-CZ" sz="1800" dirty="0"/>
              <a:t>. Kr., </a:t>
            </a:r>
            <a:r>
              <a:rPr lang="en-GB" altLang="cs-CZ" sz="1800" dirty="0" err="1"/>
              <a:t>Národní</a:t>
            </a:r>
            <a:r>
              <a:rPr lang="en-GB" altLang="cs-CZ" sz="1800" dirty="0"/>
              <a:t> </a:t>
            </a:r>
            <a:r>
              <a:rPr lang="en-GB" altLang="cs-CZ" sz="1800" dirty="0" err="1"/>
              <a:t>archeologické</a:t>
            </a:r>
            <a:r>
              <a:rPr lang="en-GB" altLang="cs-CZ" sz="1800" dirty="0"/>
              <a:t> </a:t>
            </a:r>
            <a:r>
              <a:rPr lang="en-GB" altLang="cs-CZ" sz="1800" dirty="0" err="1"/>
              <a:t>muz</a:t>
            </a:r>
            <a:r>
              <a:rPr lang="cs-CZ" altLang="cs-CZ" sz="1800" dirty="0"/>
              <a:t>eum</a:t>
            </a:r>
            <a:r>
              <a:rPr lang="en-GB" altLang="cs-CZ" dirty="0"/>
              <a:t> v </a:t>
            </a:r>
            <a:r>
              <a:rPr lang="en-GB" altLang="cs-CZ" dirty="0" err="1"/>
              <a:t>Athénách</a:t>
            </a:r>
            <a:r>
              <a:rPr lang="en-GB" altLang="cs-CZ" sz="1800" dirty="0"/>
              <a:t>.</a:t>
            </a:r>
            <a:endParaRPr lang="cs-CZ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0BDCB79-70E2-48F4-8C48-DB7564650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4126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Heracles, Prometheus and the | Athenian black figure skyphos C6th B.C. | National Archaeological Museum, Athens">
            <a:extLst>
              <a:ext uri="{FF2B5EF4-FFF2-40B4-BE49-F238E27FC236}">
                <a16:creationId xmlns:a16="http://schemas.microsoft.com/office/drawing/2014/main" id="{730ED0E4-C25C-4AEF-AEE0-70C1C6797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79" y="496371"/>
            <a:ext cx="10388241" cy="491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999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 a </a:t>
            </a:r>
            <a:r>
              <a:rPr lang="cs-CZ" dirty="0" err="1"/>
              <a:t>Tyfón</a:t>
            </a:r>
            <a:r>
              <a:rPr lang="cs-CZ" dirty="0"/>
              <a:t>, </a:t>
            </a:r>
            <a:r>
              <a:rPr lang="cs-CZ" dirty="0" err="1"/>
              <a:t>černofigurová</a:t>
            </a:r>
            <a:r>
              <a:rPr lang="cs-CZ" dirty="0"/>
              <a:t> </a:t>
            </a:r>
            <a:r>
              <a:rPr lang="cs-CZ" dirty="0" err="1"/>
              <a:t>hydria</a:t>
            </a:r>
            <a:r>
              <a:rPr lang="cs-CZ" dirty="0"/>
              <a:t> z Chalkidy, 6. stol. př. Kr., Mnichov</a:t>
            </a:r>
            <a:r>
              <a:rPr lang="en-GB" dirty="0"/>
              <a:t>.</a:t>
            </a:r>
            <a:endParaRPr lang="cs-CZ" dirty="0"/>
          </a:p>
        </p:txBody>
      </p:sp>
      <p:pic>
        <p:nvPicPr>
          <p:cNvPr id="6146" name="Picture 2" descr="Zeus &amp; Typhoeus | Chalcidian black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719" y="824422"/>
            <a:ext cx="8691491" cy="455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4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Zrození Athény z Diovy hlavy, </a:t>
            </a:r>
            <a:r>
              <a:rPr lang="cs-CZ" dirty="0" err="1"/>
              <a:t>attická</a:t>
            </a:r>
            <a:r>
              <a:rPr lang="cs-CZ" dirty="0"/>
              <a:t> </a:t>
            </a:r>
            <a:r>
              <a:rPr lang="cs-CZ" dirty="0" err="1"/>
              <a:t>černofigurová</a:t>
            </a:r>
            <a:r>
              <a:rPr lang="cs-CZ" dirty="0"/>
              <a:t> váza z 6. stol. př. Kr., New York, Met</a:t>
            </a:r>
            <a:r>
              <a:rPr lang="en-GB" dirty="0"/>
              <a:t>.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2263" y="324371"/>
            <a:ext cx="10876128" cy="5353098"/>
          </a:xfrm>
        </p:spPr>
        <p:txBody>
          <a:bodyPr/>
          <a:lstStyle/>
          <a:p>
            <a:endParaRPr lang="cs-CZ"/>
          </a:p>
        </p:txBody>
      </p:sp>
      <p:pic>
        <p:nvPicPr>
          <p:cNvPr id="2050" name="Picture 2" descr="Birth of Athena | Attic black figure vase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827" y="362518"/>
            <a:ext cx="9525000" cy="531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280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Dionýsos zrozen z Diova stehna; v ruce má thyrsos. Dionýsos drží </a:t>
            </a:r>
            <a:r>
              <a:rPr lang="cs-CZ" dirty="0" err="1"/>
              <a:t>kratér</a:t>
            </a:r>
            <a:r>
              <a:rPr lang="cs-CZ" dirty="0"/>
              <a:t> a ratolest révy. Nalevo </a:t>
            </a:r>
            <a:r>
              <a:rPr lang="cs-CZ" dirty="0" err="1"/>
              <a:t>Afrodíta</a:t>
            </a:r>
            <a:r>
              <a:rPr lang="cs-CZ" dirty="0"/>
              <a:t>, napravo </a:t>
            </a:r>
            <a:r>
              <a:rPr lang="cs-CZ" dirty="0" err="1"/>
              <a:t>Eileithyia</a:t>
            </a:r>
            <a:r>
              <a:rPr lang="cs-CZ" dirty="0"/>
              <a:t> (bohyně porodu), </a:t>
            </a:r>
            <a:r>
              <a:rPr lang="cs-CZ" dirty="0" err="1"/>
              <a:t>červenofigurový</a:t>
            </a:r>
            <a:r>
              <a:rPr lang="cs-CZ" dirty="0"/>
              <a:t> </a:t>
            </a:r>
            <a:r>
              <a:rPr lang="cs-CZ" dirty="0" err="1"/>
              <a:t>kratér</a:t>
            </a:r>
            <a:r>
              <a:rPr lang="cs-CZ" dirty="0"/>
              <a:t>, 5. stol. př. Kr., Ferrara</a:t>
            </a:r>
            <a:r>
              <a:rPr lang="en-GB" dirty="0"/>
              <a:t>.</a:t>
            </a:r>
            <a:endParaRPr lang="cs-CZ" dirty="0"/>
          </a:p>
        </p:txBody>
      </p:sp>
      <p:pic>
        <p:nvPicPr>
          <p:cNvPr id="8194" name="Picture 2" descr="Birth of Dionysus | Attic red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280" y="697952"/>
            <a:ext cx="5396924" cy="459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361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46914" y="6005015"/>
            <a:ext cx="110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Zeus, </a:t>
            </a:r>
            <a:r>
              <a:rPr lang="cs-CZ" dirty="0" err="1"/>
              <a:t>Afrodíté</a:t>
            </a:r>
            <a:r>
              <a:rPr lang="cs-CZ" dirty="0"/>
              <a:t>, Erós, </a:t>
            </a:r>
            <a:r>
              <a:rPr lang="cs-CZ" dirty="0" err="1"/>
              <a:t>červenofigurová</a:t>
            </a:r>
            <a:r>
              <a:rPr lang="cs-CZ" dirty="0"/>
              <a:t> váza z </a:t>
            </a:r>
            <a:r>
              <a:rPr lang="cs-CZ" dirty="0" err="1"/>
              <a:t>Apúlie</a:t>
            </a:r>
            <a:r>
              <a:rPr lang="cs-CZ" dirty="0"/>
              <a:t>, 4. stol. př. Kr., Malibu</a:t>
            </a:r>
            <a:r>
              <a:rPr lang="en-GB" dirty="0"/>
              <a:t>.</a:t>
            </a:r>
            <a:endParaRPr lang="cs-CZ" dirty="0"/>
          </a:p>
        </p:txBody>
      </p:sp>
      <p:pic>
        <p:nvPicPr>
          <p:cNvPr id="9218" name="Picture 2" descr="Zeus &amp; Aphrodite | Apulian red figure vase paint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784" y="61415"/>
            <a:ext cx="4969633" cy="574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882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64325" y="5992297"/>
            <a:ext cx="10589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Zeus, Héra a jejich dcera Hébé (zosobněné mládí</a:t>
            </a:r>
            <a:r>
              <a:rPr lang="en-GB" dirty="0"/>
              <a:t>; je </a:t>
            </a:r>
            <a:r>
              <a:rPr lang="en-GB" dirty="0" err="1"/>
              <a:t>však</a:t>
            </a:r>
            <a:r>
              <a:rPr lang="en-GB" dirty="0"/>
              <a:t> </a:t>
            </a:r>
            <a:r>
              <a:rPr lang="en-GB" dirty="0" err="1"/>
              <a:t>také</a:t>
            </a:r>
            <a:r>
              <a:rPr lang="en-GB" dirty="0"/>
              <a:t> </a:t>
            </a:r>
            <a:r>
              <a:rPr lang="en-GB" dirty="0" err="1"/>
              <a:t>možné</a:t>
            </a:r>
            <a:r>
              <a:rPr lang="en-GB" dirty="0"/>
              <a:t>, </a:t>
            </a:r>
            <a:r>
              <a:rPr lang="en-GB" dirty="0" err="1"/>
              <a:t>že</a:t>
            </a:r>
            <a:r>
              <a:rPr lang="en-GB" dirty="0"/>
              <a:t> </a:t>
            </a:r>
            <a:r>
              <a:rPr lang="en-GB" dirty="0" err="1"/>
              <a:t>jde</a:t>
            </a:r>
            <a:r>
              <a:rPr lang="en-GB" dirty="0"/>
              <a:t> o Iris</a:t>
            </a:r>
            <a:r>
              <a:rPr lang="cs-CZ" dirty="0"/>
              <a:t>), </a:t>
            </a:r>
            <a:r>
              <a:rPr lang="en-GB" dirty="0" err="1"/>
              <a:t>attická</a:t>
            </a:r>
            <a:r>
              <a:rPr lang="en-GB" dirty="0"/>
              <a:t> </a:t>
            </a:r>
            <a:r>
              <a:rPr lang="cs-CZ" dirty="0"/>
              <a:t>červenofigurová </a:t>
            </a:r>
            <a:r>
              <a:rPr lang="en-GB" dirty="0" err="1"/>
              <a:t>amfor</a:t>
            </a:r>
            <a:r>
              <a:rPr lang="cs-CZ" dirty="0"/>
              <a:t>a</a:t>
            </a:r>
            <a:r>
              <a:rPr lang="en-GB" dirty="0"/>
              <a:t>, </a:t>
            </a:r>
            <a:r>
              <a:rPr lang="en-GB" dirty="0" err="1"/>
              <a:t>kol</a:t>
            </a:r>
            <a:r>
              <a:rPr lang="en-GB" dirty="0"/>
              <a:t>. 500</a:t>
            </a:r>
            <a:r>
              <a:rPr lang="cs-CZ" dirty="0"/>
              <a:t>. př. Kr., </a:t>
            </a:r>
            <a:r>
              <a:rPr lang="en-GB" b="0" i="0" dirty="0">
                <a:solidFill>
                  <a:srgbClr val="333333"/>
                </a:solidFill>
                <a:effectLst/>
                <a:latin typeface="Gotham"/>
              </a:rPr>
              <a:t>Staatliche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Gotham"/>
              </a:rPr>
              <a:t>Antikensammlungen</a:t>
            </a:r>
            <a:r>
              <a:rPr lang="en-GB" b="0" i="0" dirty="0">
                <a:solidFill>
                  <a:srgbClr val="333333"/>
                </a:solidFill>
                <a:effectLst/>
                <a:latin typeface="Gotham"/>
              </a:rPr>
              <a:t>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Gotham"/>
              </a:rPr>
              <a:t>Mnichov</a:t>
            </a:r>
            <a:r>
              <a:rPr lang="en-GB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2074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Zeus, Hera &amp; Hebe | Attic red figure vase painting">
            <a:extLst>
              <a:ext uri="{FF2B5EF4-FFF2-40B4-BE49-F238E27FC236}">
                <a16:creationId xmlns:a16="http://schemas.microsoft.com/office/drawing/2014/main" id="{E952853E-881C-4A71-AA21-9DB0E21DA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718" y="465303"/>
            <a:ext cx="4783732" cy="522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978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38200" y="5345966"/>
            <a:ext cx="1051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 pronásleduje trójského prince Ganyméda, </a:t>
            </a:r>
            <a:r>
              <a:rPr lang="cs-CZ" dirty="0" err="1"/>
              <a:t>červenofigurový</a:t>
            </a:r>
            <a:r>
              <a:rPr lang="cs-CZ" dirty="0"/>
              <a:t> </a:t>
            </a:r>
            <a:r>
              <a:rPr lang="cs-CZ" dirty="0" err="1"/>
              <a:t>attický</a:t>
            </a:r>
            <a:r>
              <a:rPr lang="cs-CZ" dirty="0"/>
              <a:t> </a:t>
            </a:r>
            <a:r>
              <a:rPr lang="cs-CZ" dirty="0" err="1"/>
              <a:t>kylix</a:t>
            </a:r>
            <a:r>
              <a:rPr lang="cs-CZ" dirty="0"/>
              <a:t>, 5. stol. př. Kr., </a:t>
            </a:r>
            <a:r>
              <a:rPr lang="cs-CZ" dirty="0" err="1"/>
              <a:t>Malibu</a:t>
            </a:r>
            <a:r>
              <a:rPr lang="cs-CZ" dirty="0"/>
              <a:t>.</a:t>
            </a:r>
          </a:p>
          <a:p>
            <a:r>
              <a:rPr lang="cs-CZ" dirty="0" err="1"/>
              <a:t>Ganymédés</a:t>
            </a:r>
            <a:r>
              <a:rPr lang="cs-CZ" dirty="0"/>
              <a:t> byl znám svou krásou, odtud tato dvojice slouží jako prototyp homosexuální lásky; Zeus Ganyméda učinil nesmrtelným číšníkem bohů na Olympu.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5629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2290" name="Picture 2" descr="Zeus &amp; Ganymedes | Attic red figure vase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623" y="472257"/>
            <a:ext cx="4985233" cy="478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679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01886" y="5853797"/>
            <a:ext cx="1100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Zeus navštěvuje </a:t>
            </a:r>
            <a:r>
              <a:rPr lang="cs-CZ" dirty="0" err="1"/>
              <a:t>Lédu</a:t>
            </a:r>
            <a:r>
              <a:rPr lang="cs-CZ" dirty="0"/>
              <a:t> v podobě labutě, </a:t>
            </a:r>
            <a:r>
              <a:rPr lang="cs-CZ" dirty="0" err="1"/>
              <a:t>červenofigurová</a:t>
            </a:r>
            <a:r>
              <a:rPr lang="cs-CZ" dirty="0"/>
              <a:t> váza z </a:t>
            </a:r>
            <a:r>
              <a:rPr lang="cs-CZ" dirty="0" err="1"/>
              <a:t>Apúlie</a:t>
            </a:r>
            <a:r>
              <a:rPr lang="cs-CZ" dirty="0"/>
              <a:t>, 4. stol. př. Kr., </a:t>
            </a:r>
            <a:r>
              <a:rPr lang="cs-CZ" dirty="0" err="1"/>
              <a:t>Malibu</a:t>
            </a:r>
            <a:r>
              <a:rPr lang="cs-CZ" dirty="0"/>
              <a:t>. Ze spojení se narodí Helena Trojská, podle některých podání i blíženci Kastór a Polydeukés</a:t>
            </a:r>
            <a:r>
              <a:rPr lang="en-GB" dirty="0"/>
              <a:t>, </a:t>
            </a:r>
            <a:r>
              <a:rPr lang="en-GB" err="1"/>
              <a:t>resp</a:t>
            </a:r>
            <a:r>
              <a:rPr lang="en-GB"/>
              <a:t>. aspoň</a:t>
            </a:r>
            <a:r>
              <a:rPr lang="en-GB" dirty="0"/>
              <a:t> </a:t>
            </a:r>
            <a:r>
              <a:rPr lang="en-GB" dirty="0" err="1"/>
              <a:t>jeden</a:t>
            </a:r>
            <a:r>
              <a:rPr lang="en-GB" dirty="0"/>
              <a:t> z </a:t>
            </a:r>
            <a:r>
              <a:rPr lang="en-GB" dirty="0" err="1"/>
              <a:t>nich</a:t>
            </a:r>
            <a:r>
              <a:rPr lang="cs-CZ" dirty="0"/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3314" name="Picture 2" descr="Leda &amp; the Swan | Apulian red figure vase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913" y="423829"/>
            <a:ext cx="7680174" cy="538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532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32194" y="5749391"/>
            <a:ext cx="1100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Nalevo nahoře: Zeus unáší Evropu v podobě býka, </a:t>
            </a:r>
            <a:r>
              <a:rPr lang="cs-CZ" dirty="0" err="1"/>
              <a:t>červenofigurová</a:t>
            </a:r>
            <a:r>
              <a:rPr lang="cs-CZ" dirty="0"/>
              <a:t> váza z </a:t>
            </a:r>
            <a:r>
              <a:rPr lang="cs-CZ" dirty="0" err="1"/>
              <a:t>Apúlie</a:t>
            </a:r>
            <a:r>
              <a:rPr lang="cs-CZ" dirty="0"/>
              <a:t>, 4. stol. př. Kr., </a:t>
            </a:r>
            <a:r>
              <a:rPr lang="cs-CZ" dirty="0" err="1"/>
              <a:t>Malibu</a:t>
            </a:r>
            <a:endParaRPr lang="cs-CZ" dirty="0"/>
          </a:p>
          <a:p>
            <a:r>
              <a:rPr lang="cs-CZ" dirty="0"/>
              <a:t>Nalevo dole: táž scéna na </a:t>
            </a:r>
            <a:r>
              <a:rPr lang="cs-CZ" dirty="0" err="1"/>
              <a:t>červenofigurovém</a:t>
            </a:r>
            <a:r>
              <a:rPr lang="cs-CZ" dirty="0"/>
              <a:t> </a:t>
            </a:r>
            <a:r>
              <a:rPr lang="cs-CZ" dirty="0" err="1"/>
              <a:t>kratéru</a:t>
            </a:r>
            <a:r>
              <a:rPr lang="cs-CZ" dirty="0"/>
              <a:t> z </a:t>
            </a:r>
            <a:r>
              <a:rPr lang="cs-CZ" dirty="0" err="1"/>
              <a:t>Paestu</a:t>
            </a:r>
            <a:r>
              <a:rPr lang="cs-CZ" dirty="0"/>
              <a:t>, 4. stol. př. Kr., </a:t>
            </a:r>
            <a:r>
              <a:rPr lang="cs-CZ" dirty="0" err="1"/>
              <a:t>Malibu</a:t>
            </a:r>
            <a:r>
              <a:rPr lang="cs-CZ" dirty="0"/>
              <a:t> </a:t>
            </a:r>
          </a:p>
          <a:p>
            <a:r>
              <a:rPr lang="cs-CZ" dirty="0"/>
              <a:t>Napravo nahoře: mozaika z Antiochie, 2.-3. stol., </a:t>
            </a:r>
            <a:r>
              <a:rPr lang="cs-CZ" dirty="0" err="1"/>
              <a:t>Antalya</a:t>
            </a:r>
            <a:r>
              <a:rPr lang="cs-CZ" dirty="0"/>
              <a:t>, napravo dole: mozaika z vily San Marco ve </a:t>
            </a:r>
            <a:r>
              <a:rPr lang="cs-CZ" dirty="0" err="1"/>
              <a:t>Stabii</a:t>
            </a:r>
            <a:r>
              <a:rPr lang="cs-CZ" dirty="0"/>
              <a:t>, 1.-2. stol., Chantilly  </a:t>
            </a:r>
          </a:p>
        </p:txBody>
      </p:sp>
      <p:pic>
        <p:nvPicPr>
          <p:cNvPr id="14338" name="Picture 2" descr="Thumbnail Europa &amp; Zeus as Bu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097" y="3178802"/>
            <a:ext cx="2563829" cy="256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Europa &amp; the Bull | Paestan red figure vase pain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93" y="-134002"/>
            <a:ext cx="3750221" cy="317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Europa &amp; the Bull | Greco-Roman mosa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71" y="2999906"/>
            <a:ext cx="3936728" cy="269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Europa &amp; Bull | Greco-Roman mosa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71" y="-35310"/>
            <a:ext cx="3793036" cy="2982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961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32513" y="5456375"/>
            <a:ext cx="2785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Feidiův</a:t>
            </a:r>
            <a:r>
              <a:rPr lang="cs-CZ" dirty="0"/>
              <a:t> Zeus v Olympii.</a:t>
            </a:r>
          </a:p>
          <a:p>
            <a:r>
              <a:rPr lang="cs-CZ" dirty="0"/>
              <a:t>Podle Zdeňka Buriana</a:t>
            </a:r>
          </a:p>
        </p:txBody>
      </p:sp>
      <p:pic>
        <p:nvPicPr>
          <p:cNvPr id="15362" name="Picture 2" descr="https://1.bp.blogspot.com/-7FU08r4871k/Uycbna8crxI/AAAAAAAAxdQ/O0_XSdWiN0U/s1600/Diova+socha+v+Olympii+-+Zden%25C4%259Bk+Buri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16" y="-591026"/>
            <a:ext cx="5839097" cy="777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4373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Goya</a:t>
            </a:r>
            <a:r>
              <a:rPr lang="cs-CZ" sz="2000" dirty="0"/>
              <a:t>, Saturn požírající svého syna</a:t>
            </a:r>
          </a:p>
        </p:txBody>
      </p:sp>
      <p:pic>
        <p:nvPicPr>
          <p:cNvPr id="2050" name="Picture 2" descr="https://www.myartprints.cz/kunst/francisco_jose_de_goya/francisco_jose_de_goya_Saturn_verschlingt_eines_seiner_Kind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112" y="1358538"/>
            <a:ext cx="2473010" cy="463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7297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/>
              <a:t>a socha v Plzni od Adama </a:t>
            </a:r>
            <a:r>
              <a:rPr lang="cs-CZ" sz="2400" dirty="0" err="1"/>
              <a:t>Trbuška</a:t>
            </a:r>
            <a:r>
              <a:rPr lang="cs-CZ" sz="2400" dirty="0"/>
              <a:t> inspirovaná Goyovým obrazem…. Dokonce se o ní dvakrát hlasovalo:</a:t>
            </a:r>
            <a:br>
              <a:rPr lang="cs-CZ" sz="2400" dirty="0"/>
            </a:br>
            <a:r>
              <a:rPr lang="cs-CZ" sz="2400" dirty="0">
                <a:hlinkClick r:id="rId2"/>
              </a:rPr>
              <a:t>https://www.blesk.cz/clanek/regiony-plzen/635697/ruzovy-kralik-pozirajici-pana-mrkvicku-v-plzni-zustane-lide-si-kontroverzni-sochu-odhlasovali.html</a:t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958785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583</Words>
  <Application>Microsoft Office PowerPoint</Application>
  <PresentationFormat>Širokoúhlá obrazovka</PresentationFormat>
  <Paragraphs>28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Gotham</vt:lpstr>
      <vt:lpstr>Motiv Office</vt:lpstr>
      <vt:lpstr>Motiv Office</vt:lpstr>
      <vt:lpstr>Z e u 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Goya, Saturn požírající svého syna</vt:lpstr>
      <vt:lpstr>a socha v Plzni od Adama Trbuška inspirovaná Goyovým obrazem…. Dokonce se o ní dvakrát hlasovalo: https://www.blesk.cz/clanek/regiony-plzen/635697/ruzovy-kralik-pozirajici-pana-mrkvicku-v-plzni-zustane-lide-si-kontroverzni-sochu-odhlasovali.html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e u s</dc:title>
  <dc:creator>DM</dc:creator>
  <cp:lastModifiedBy>Marek, Bořivoj</cp:lastModifiedBy>
  <cp:revision>43</cp:revision>
  <dcterms:created xsi:type="dcterms:W3CDTF">2020-02-09T16:12:43Z</dcterms:created>
  <dcterms:modified xsi:type="dcterms:W3CDTF">2024-12-05T11:40:25Z</dcterms:modified>
</cp:coreProperties>
</file>