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63" r:id="rId2"/>
    <p:sldId id="275" r:id="rId3"/>
    <p:sldId id="257" r:id="rId4"/>
    <p:sldId id="288" r:id="rId5"/>
    <p:sldId id="290" r:id="rId6"/>
    <p:sldId id="292" r:id="rId7"/>
    <p:sldId id="293" r:id="rId8"/>
    <p:sldId id="291" r:id="rId9"/>
    <p:sldId id="278" r:id="rId10"/>
    <p:sldId id="260" r:id="rId11"/>
    <p:sldId id="276" r:id="rId12"/>
    <p:sldId id="299" r:id="rId13"/>
    <p:sldId id="296" r:id="rId14"/>
    <p:sldId id="285" r:id="rId15"/>
    <p:sldId id="286" r:id="rId16"/>
    <p:sldId id="259" r:id="rId17"/>
    <p:sldId id="258" r:id="rId18"/>
    <p:sldId id="287" r:id="rId19"/>
    <p:sldId id="294" r:id="rId20"/>
    <p:sldId id="306" r:id="rId21"/>
    <p:sldId id="300" r:id="rId22"/>
    <p:sldId id="301" r:id="rId23"/>
    <p:sldId id="302" r:id="rId24"/>
    <p:sldId id="303" r:id="rId25"/>
    <p:sldId id="304" r:id="rId26"/>
    <p:sldId id="305" r:id="rId27"/>
    <p:sldId id="269" r:id="rId28"/>
    <p:sldId id="297" r:id="rId29"/>
    <p:sldId id="298" r:id="rId30"/>
    <p:sldId id="289" r:id="rId31"/>
    <p:sldId id="262" r:id="rId32"/>
    <p:sldId id="270" r:id="rId33"/>
    <p:sldId id="266" r:id="rId34"/>
    <p:sldId id="307" r:id="rId35"/>
    <p:sldId id="283" r:id="rId36"/>
    <p:sldId id="267" r:id="rId37"/>
    <p:sldId id="295" r:id="rId38"/>
    <p:sldId id="271" r:id="rId39"/>
    <p:sldId id="272" r:id="rId40"/>
    <p:sldId id="273" r:id="rId41"/>
    <p:sldId id="264" r:id="rId42"/>
    <p:sldId id="265" r:id="rId43"/>
    <p:sldId id="280" r:id="rId44"/>
    <p:sldId id="282" r:id="rId45"/>
    <p:sldId id="261" r:id="rId46"/>
    <p:sldId id="279" r:id="rId47"/>
    <p:sldId id="268" r:id="rId48"/>
  </p:sldIdLst>
  <p:sldSz cx="9144000" cy="6858000" type="screen4x3"/>
  <p:notesSz cx="6858000" cy="9144000"/>
  <p:defaultTextStyle>
    <a:defPPr>
      <a:defRPr lang="cs-CZ"/>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402"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mJanda\Disk%20Google\vyuka\BPDP_male\2015_vJaros\m&#283;&#345;en&#237;%20teploty.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mJanda\Disk%20Google\vyuka\KEVvyukaRT\Test\statistiky1.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cs-CZ"/>
  <c:chart>
    <c:title>
      <c:tx>
        <c:rich>
          <a:bodyPr/>
          <a:lstStyle/>
          <a:p>
            <a:pPr>
              <a:defRPr/>
            </a:pPr>
            <a:r>
              <a:rPr lang="cs-CZ"/>
              <a:t>Závislost</a:t>
            </a:r>
            <a:r>
              <a:rPr lang="cs-CZ" baseline="0"/>
              <a:t> teploty na čase lineární</a:t>
            </a:r>
            <a:endParaRPr lang="cs-CZ"/>
          </a:p>
        </c:rich>
      </c:tx>
      <c:layout/>
    </c:title>
    <c:plotArea>
      <c:layout/>
      <c:scatterChart>
        <c:scatterStyle val="smoothMarker"/>
        <c:ser>
          <c:idx val="0"/>
          <c:order val="0"/>
          <c:tx>
            <c:v>tlak 12 bar lineár</c:v>
          </c:tx>
          <c:marker>
            <c:symbol val="none"/>
          </c:marker>
          <c:xVal>
            <c:numRef>
              <c:f>List2!$A$1:$A$62</c:f>
              <c:numCache>
                <c:formatCode>General</c:formatCode>
                <c:ptCount val="62"/>
                <c:pt idx="0">
                  <c:v>0</c:v>
                </c:pt>
                <c:pt idx="1">
                  <c:v>5</c:v>
                </c:pt>
                <c:pt idx="2">
                  <c:v>10</c:v>
                </c:pt>
                <c:pt idx="3">
                  <c:v>12</c:v>
                </c:pt>
                <c:pt idx="4">
                  <c:v>18</c:v>
                </c:pt>
                <c:pt idx="5">
                  <c:v>22</c:v>
                </c:pt>
                <c:pt idx="6">
                  <c:v>26</c:v>
                </c:pt>
                <c:pt idx="7">
                  <c:v>29</c:v>
                </c:pt>
                <c:pt idx="8">
                  <c:v>32</c:v>
                </c:pt>
                <c:pt idx="9">
                  <c:v>35</c:v>
                </c:pt>
                <c:pt idx="10">
                  <c:v>38</c:v>
                </c:pt>
                <c:pt idx="11">
                  <c:v>40</c:v>
                </c:pt>
                <c:pt idx="12">
                  <c:v>42</c:v>
                </c:pt>
                <c:pt idx="13">
                  <c:v>45</c:v>
                </c:pt>
                <c:pt idx="14">
                  <c:v>48</c:v>
                </c:pt>
                <c:pt idx="15">
                  <c:v>50</c:v>
                </c:pt>
                <c:pt idx="16">
                  <c:v>52</c:v>
                </c:pt>
                <c:pt idx="17">
                  <c:v>54</c:v>
                </c:pt>
                <c:pt idx="18">
                  <c:v>56</c:v>
                </c:pt>
                <c:pt idx="19">
                  <c:v>58</c:v>
                </c:pt>
                <c:pt idx="20">
                  <c:v>60</c:v>
                </c:pt>
                <c:pt idx="21">
                  <c:v>62</c:v>
                </c:pt>
                <c:pt idx="22">
                  <c:v>64</c:v>
                </c:pt>
                <c:pt idx="23">
                  <c:v>66</c:v>
                </c:pt>
                <c:pt idx="24">
                  <c:v>68</c:v>
                </c:pt>
                <c:pt idx="25">
                  <c:v>70</c:v>
                </c:pt>
                <c:pt idx="26">
                  <c:v>72</c:v>
                </c:pt>
                <c:pt idx="27">
                  <c:v>74</c:v>
                </c:pt>
                <c:pt idx="28">
                  <c:v>76</c:v>
                </c:pt>
                <c:pt idx="29">
                  <c:v>78</c:v>
                </c:pt>
                <c:pt idx="30">
                  <c:v>80</c:v>
                </c:pt>
                <c:pt idx="31">
                  <c:v>82</c:v>
                </c:pt>
                <c:pt idx="32">
                  <c:v>84</c:v>
                </c:pt>
                <c:pt idx="33">
                  <c:v>86</c:v>
                </c:pt>
                <c:pt idx="34">
                  <c:v>88</c:v>
                </c:pt>
                <c:pt idx="35">
                  <c:v>90</c:v>
                </c:pt>
                <c:pt idx="36">
                  <c:v>92</c:v>
                </c:pt>
                <c:pt idx="37">
                  <c:v>94</c:v>
                </c:pt>
                <c:pt idx="38">
                  <c:v>96</c:v>
                </c:pt>
                <c:pt idx="39">
                  <c:v>98</c:v>
                </c:pt>
                <c:pt idx="40">
                  <c:v>100</c:v>
                </c:pt>
                <c:pt idx="41">
                  <c:v>102</c:v>
                </c:pt>
                <c:pt idx="42">
                  <c:v>104</c:v>
                </c:pt>
                <c:pt idx="43">
                  <c:v>106</c:v>
                </c:pt>
                <c:pt idx="44">
                  <c:v>108</c:v>
                </c:pt>
                <c:pt idx="45">
                  <c:v>110</c:v>
                </c:pt>
                <c:pt idx="46">
                  <c:v>113</c:v>
                </c:pt>
                <c:pt idx="47">
                  <c:v>115</c:v>
                </c:pt>
                <c:pt idx="48">
                  <c:v>118</c:v>
                </c:pt>
                <c:pt idx="49">
                  <c:v>120</c:v>
                </c:pt>
                <c:pt idx="50">
                  <c:v>122</c:v>
                </c:pt>
                <c:pt idx="51">
                  <c:v>124</c:v>
                </c:pt>
                <c:pt idx="52">
                  <c:v>126</c:v>
                </c:pt>
                <c:pt idx="53">
                  <c:v>129</c:v>
                </c:pt>
                <c:pt idx="54">
                  <c:v>131</c:v>
                </c:pt>
                <c:pt idx="55">
                  <c:v>133</c:v>
                </c:pt>
                <c:pt idx="56">
                  <c:v>136</c:v>
                </c:pt>
                <c:pt idx="57">
                  <c:v>137</c:v>
                </c:pt>
                <c:pt idx="58">
                  <c:v>139</c:v>
                </c:pt>
                <c:pt idx="59">
                  <c:v>141</c:v>
                </c:pt>
                <c:pt idx="60">
                  <c:v>144</c:v>
                </c:pt>
                <c:pt idx="61">
                  <c:v>146</c:v>
                </c:pt>
              </c:numCache>
            </c:numRef>
          </c:xVal>
          <c:yVal>
            <c:numRef>
              <c:f>List2!$B$1:$B$62</c:f>
              <c:numCache>
                <c:formatCode>General</c:formatCode>
                <c:ptCount val="62"/>
                <c:pt idx="0">
                  <c:v>21</c:v>
                </c:pt>
                <c:pt idx="1">
                  <c:v>21</c:v>
                </c:pt>
                <c:pt idx="2">
                  <c:v>21</c:v>
                </c:pt>
                <c:pt idx="3">
                  <c:v>22</c:v>
                </c:pt>
                <c:pt idx="4">
                  <c:v>23</c:v>
                </c:pt>
                <c:pt idx="5">
                  <c:v>24</c:v>
                </c:pt>
                <c:pt idx="6">
                  <c:v>25</c:v>
                </c:pt>
                <c:pt idx="7">
                  <c:v>26</c:v>
                </c:pt>
                <c:pt idx="8">
                  <c:v>27</c:v>
                </c:pt>
                <c:pt idx="9">
                  <c:v>28</c:v>
                </c:pt>
                <c:pt idx="10">
                  <c:v>29</c:v>
                </c:pt>
                <c:pt idx="11">
                  <c:v>30</c:v>
                </c:pt>
                <c:pt idx="12">
                  <c:v>31</c:v>
                </c:pt>
                <c:pt idx="13">
                  <c:v>32</c:v>
                </c:pt>
                <c:pt idx="14">
                  <c:v>33</c:v>
                </c:pt>
                <c:pt idx="15">
                  <c:v>34</c:v>
                </c:pt>
                <c:pt idx="16">
                  <c:v>35</c:v>
                </c:pt>
                <c:pt idx="17">
                  <c:v>36</c:v>
                </c:pt>
                <c:pt idx="18">
                  <c:v>37</c:v>
                </c:pt>
                <c:pt idx="19">
                  <c:v>38</c:v>
                </c:pt>
                <c:pt idx="20">
                  <c:v>39</c:v>
                </c:pt>
                <c:pt idx="21">
                  <c:v>40</c:v>
                </c:pt>
                <c:pt idx="22">
                  <c:v>41</c:v>
                </c:pt>
                <c:pt idx="23">
                  <c:v>42</c:v>
                </c:pt>
                <c:pt idx="24">
                  <c:v>43</c:v>
                </c:pt>
                <c:pt idx="25">
                  <c:v>44</c:v>
                </c:pt>
                <c:pt idx="26">
                  <c:v>45</c:v>
                </c:pt>
                <c:pt idx="27">
                  <c:v>46</c:v>
                </c:pt>
                <c:pt idx="28">
                  <c:v>47</c:v>
                </c:pt>
                <c:pt idx="29">
                  <c:v>48</c:v>
                </c:pt>
                <c:pt idx="30">
                  <c:v>49</c:v>
                </c:pt>
                <c:pt idx="31">
                  <c:v>50</c:v>
                </c:pt>
                <c:pt idx="32">
                  <c:v>51</c:v>
                </c:pt>
                <c:pt idx="33">
                  <c:v>52</c:v>
                </c:pt>
                <c:pt idx="34">
                  <c:v>53</c:v>
                </c:pt>
                <c:pt idx="35">
                  <c:v>54</c:v>
                </c:pt>
                <c:pt idx="36">
                  <c:v>55</c:v>
                </c:pt>
                <c:pt idx="37">
                  <c:v>56</c:v>
                </c:pt>
                <c:pt idx="38">
                  <c:v>57</c:v>
                </c:pt>
                <c:pt idx="39">
                  <c:v>58</c:v>
                </c:pt>
                <c:pt idx="40">
                  <c:v>59</c:v>
                </c:pt>
                <c:pt idx="41">
                  <c:v>60</c:v>
                </c:pt>
                <c:pt idx="42">
                  <c:v>61</c:v>
                </c:pt>
                <c:pt idx="43">
                  <c:v>62</c:v>
                </c:pt>
                <c:pt idx="44">
                  <c:v>63</c:v>
                </c:pt>
                <c:pt idx="45">
                  <c:v>64</c:v>
                </c:pt>
                <c:pt idx="46">
                  <c:v>65</c:v>
                </c:pt>
                <c:pt idx="47">
                  <c:v>66</c:v>
                </c:pt>
                <c:pt idx="48">
                  <c:v>67</c:v>
                </c:pt>
                <c:pt idx="49">
                  <c:v>68</c:v>
                </c:pt>
                <c:pt idx="50">
                  <c:v>69</c:v>
                </c:pt>
                <c:pt idx="51">
                  <c:v>70</c:v>
                </c:pt>
                <c:pt idx="52">
                  <c:v>71</c:v>
                </c:pt>
                <c:pt idx="53">
                  <c:v>72</c:v>
                </c:pt>
                <c:pt idx="54">
                  <c:v>73</c:v>
                </c:pt>
                <c:pt idx="55">
                  <c:v>74</c:v>
                </c:pt>
                <c:pt idx="56">
                  <c:v>75</c:v>
                </c:pt>
                <c:pt idx="57">
                  <c:v>76</c:v>
                </c:pt>
                <c:pt idx="58">
                  <c:v>77</c:v>
                </c:pt>
                <c:pt idx="59">
                  <c:v>78</c:v>
                </c:pt>
                <c:pt idx="60">
                  <c:v>79</c:v>
                </c:pt>
                <c:pt idx="61">
                  <c:v>80</c:v>
                </c:pt>
              </c:numCache>
            </c:numRef>
          </c:yVal>
          <c:smooth val="1"/>
        </c:ser>
        <c:ser>
          <c:idx val="1"/>
          <c:order val="1"/>
          <c:tx>
            <c:v>tlak 6 bar lineár</c:v>
          </c:tx>
          <c:marker>
            <c:symbol val="none"/>
          </c:marker>
          <c:xVal>
            <c:numRef>
              <c:f>List2!$D$1:$D$62</c:f>
              <c:numCache>
                <c:formatCode>General</c:formatCode>
                <c:ptCount val="62"/>
                <c:pt idx="0">
                  <c:v>0</c:v>
                </c:pt>
                <c:pt idx="1">
                  <c:v>5</c:v>
                </c:pt>
                <c:pt idx="2">
                  <c:v>12</c:v>
                </c:pt>
                <c:pt idx="3">
                  <c:v>17</c:v>
                </c:pt>
                <c:pt idx="4">
                  <c:v>22</c:v>
                </c:pt>
                <c:pt idx="5">
                  <c:v>27</c:v>
                </c:pt>
                <c:pt idx="6">
                  <c:v>30</c:v>
                </c:pt>
                <c:pt idx="7">
                  <c:v>32</c:v>
                </c:pt>
                <c:pt idx="8">
                  <c:v>35</c:v>
                </c:pt>
                <c:pt idx="9">
                  <c:v>38</c:v>
                </c:pt>
                <c:pt idx="10">
                  <c:v>40</c:v>
                </c:pt>
                <c:pt idx="11">
                  <c:v>43</c:v>
                </c:pt>
                <c:pt idx="12">
                  <c:v>45</c:v>
                </c:pt>
                <c:pt idx="13">
                  <c:v>47</c:v>
                </c:pt>
                <c:pt idx="14">
                  <c:v>49</c:v>
                </c:pt>
                <c:pt idx="15">
                  <c:v>51</c:v>
                </c:pt>
                <c:pt idx="16">
                  <c:v>53</c:v>
                </c:pt>
                <c:pt idx="17">
                  <c:v>56</c:v>
                </c:pt>
                <c:pt idx="18">
                  <c:v>57</c:v>
                </c:pt>
                <c:pt idx="19">
                  <c:v>59</c:v>
                </c:pt>
                <c:pt idx="20">
                  <c:v>61</c:v>
                </c:pt>
                <c:pt idx="21">
                  <c:v>62</c:v>
                </c:pt>
                <c:pt idx="22">
                  <c:v>64</c:v>
                </c:pt>
                <c:pt idx="23">
                  <c:v>66</c:v>
                </c:pt>
                <c:pt idx="24">
                  <c:v>68</c:v>
                </c:pt>
                <c:pt idx="25">
                  <c:v>70</c:v>
                </c:pt>
                <c:pt idx="26">
                  <c:v>71</c:v>
                </c:pt>
                <c:pt idx="27">
                  <c:v>73</c:v>
                </c:pt>
                <c:pt idx="28">
                  <c:v>75</c:v>
                </c:pt>
                <c:pt idx="29">
                  <c:v>77</c:v>
                </c:pt>
                <c:pt idx="30">
                  <c:v>79</c:v>
                </c:pt>
                <c:pt idx="31">
                  <c:v>80</c:v>
                </c:pt>
                <c:pt idx="32">
                  <c:v>82</c:v>
                </c:pt>
                <c:pt idx="33">
                  <c:v>84</c:v>
                </c:pt>
                <c:pt idx="34">
                  <c:v>85</c:v>
                </c:pt>
                <c:pt idx="35">
                  <c:v>88</c:v>
                </c:pt>
                <c:pt idx="36">
                  <c:v>89</c:v>
                </c:pt>
                <c:pt idx="37">
                  <c:v>92</c:v>
                </c:pt>
                <c:pt idx="38">
                  <c:v>93</c:v>
                </c:pt>
                <c:pt idx="39">
                  <c:v>95</c:v>
                </c:pt>
                <c:pt idx="40">
                  <c:v>97</c:v>
                </c:pt>
                <c:pt idx="41">
                  <c:v>99</c:v>
                </c:pt>
                <c:pt idx="42">
                  <c:v>100</c:v>
                </c:pt>
                <c:pt idx="43">
                  <c:v>102</c:v>
                </c:pt>
                <c:pt idx="44">
                  <c:v>104</c:v>
                </c:pt>
                <c:pt idx="45">
                  <c:v>106</c:v>
                </c:pt>
                <c:pt idx="46">
                  <c:v>108</c:v>
                </c:pt>
                <c:pt idx="47">
                  <c:v>110</c:v>
                </c:pt>
                <c:pt idx="48">
                  <c:v>112</c:v>
                </c:pt>
                <c:pt idx="49">
                  <c:v>113</c:v>
                </c:pt>
                <c:pt idx="50">
                  <c:v>116</c:v>
                </c:pt>
                <c:pt idx="51">
                  <c:v>117</c:v>
                </c:pt>
                <c:pt idx="52">
                  <c:v>119</c:v>
                </c:pt>
                <c:pt idx="53">
                  <c:v>121</c:v>
                </c:pt>
                <c:pt idx="54">
                  <c:v>123</c:v>
                </c:pt>
                <c:pt idx="55">
                  <c:v>125</c:v>
                </c:pt>
                <c:pt idx="56">
                  <c:v>127</c:v>
                </c:pt>
                <c:pt idx="57">
                  <c:v>129</c:v>
                </c:pt>
                <c:pt idx="58">
                  <c:v>131</c:v>
                </c:pt>
                <c:pt idx="59">
                  <c:v>133</c:v>
                </c:pt>
                <c:pt idx="60">
                  <c:v>135</c:v>
                </c:pt>
                <c:pt idx="61">
                  <c:v>136</c:v>
                </c:pt>
              </c:numCache>
            </c:numRef>
          </c:xVal>
          <c:yVal>
            <c:numRef>
              <c:f>List2!$E$1:$E$62</c:f>
              <c:numCache>
                <c:formatCode>General</c:formatCode>
                <c:ptCount val="62"/>
                <c:pt idx="0">
                  <c:v>21</c:v>
                </c:pt>
                <c:pt idx="1">
                  <c:v>21</c:v>
                </c:pt>
                <c:pt idx="2">
                  <c:v>22</c:v>
                </c:pt>
                <c:pt idx="3">
                  <c:v>22</c:v>
                </c:pt>
                <c:pt idx="4">
                  <c:v>23</c:v>
                </c:pt>
                <c:pt idx="5">
                  <c:v>24</c:v>
                </c:pt>
                <c:pt idx="6">
                  <c:v>25</c:v>
                </c:pt>
                <c:pt idx="7">
                  <c:v>26</c:v>
                </c:pt>
                <c:pt idx="8">
                  <c:v>27</c:v>
                </c:pt>
                <c:pt idx="9">
                  <c:v>28</c:v>
                </c:pt>
                <c:pt idx="10">
                  <c:v>29</c:v>
                </c:pt>
                <c:pt idx="11">
                  <c:v>30</c:v>
                </c:pt>
                <c:pt idx="12">
                  <c:v>31</c:v>
                </c:pt>
                <c:pt idx="13">
                  <c:v>32</c:v>
                </c:pt>
                <c:pt idx="14">
                  <c:v>33</c:v>
                </c:pt>
                <c:pt idx="15">
                  <c:v>34</c:v>
                </c:pt>
                <c:pt idx="16">
                  <c:v>35</c:v>
                </c:pt>
                <c:pt idx="17">
                  <c:v>36</c:v>
                </c:pt>
                <c:pt idx="18">
                  <c:v>37</c:v>
                </c:pt>
                <c:pt idx="19">
                  <c:v>38</c:v>
                </c:pt>
                <c:pt idx="20">
                  <c:v>39</c:v>
                </c:pt>
                <c:pt idx="21">
                  <c:v>40</c:v>
                </c:pt>
                <c:pt idx="22">
                  <c:v>41</c:v>
                </c:pt>
                <c:pt idx="23">
                  <c:v>42</c:v>
                </c:pt>
                <c:pt idx="24">
                  <c:v>43</c:v>
                </c:pt>
                <c:pt idx="25">
                  <c:v>44</c:v>
                </c:pt>
                <c:pt idx="26">
                  <c:v>45</c:v>
                </c:pt>
                <c:pt idx="27">
                  <c:v>46</c:v>
                </c:pt>
                <c:pt idx="28">
                  <c:v>47</c:v>
                </c:pt>
                <c:pt idx="29">
                  <c:v>48</c:v>
                </c:pt>
                <c:pt idx="30">
                  <c:v>49</c:v>
                </c:pt>
                <c:pt idx="31">
                  <c:v>50</c:v>
                </c:pt>
                <c:pt idx="32">
                  <c:v>51</c:v>
                </c:pt>
                <c:pt idx="33">
                  <c:v>52</c:v>
                </c:pt>
                <c:pt idx="34">
                  <c:v>53</c:v>
                </c:pt>
                <c:pt idx="35">
                  <c:v>54</c:v>
                </c:pt>
                <c:pt idx="36">
                  <c:v>55</c:v>
                </c:pt>
                <c:pt idx="37">
                  <c:v>56</c:v>
                </c:pt>
                <c:pt idx="38">
                  <c:v>57</c:v>
                </c:pt>
                <c:pt idx="39">
                  <c:v>58</c:v>
                </c:pt>
                <c:pt idx="40">
                  <c:v>59</c:v>
                </c:pt>
                <c:pt idx="41">
                  <c:v>60</c:v>
                </c:pt>
                <c:pt idx="42">
                  <c:v>61</c:v>
                </c:pt>
                <c:pt idx="43">
                  <c:v>62</c:v>
                </c:pt>
                <c:pt idx="44">
                  <c:v>63</c:v>
                </c:pt>
                <c:pt idx="45">
                  <c:v>64</c:v>
                </c:pt>
                <c:pt idx="46">
                  <c:v>65</c:v>
                </c:pt>
                <c:pt idx="47">
                  <c:v>66</c:v>
                </c:pt>
                <c:pt idx="48">
                  <c:v>67</c:v>
                </c:pt>
                <c:pt idx="49">
                  <c:v>68</c:v>
                </c:pt>
                <c:pt idx="50">
                  <c:v>69</c:v>
                </c:pt>
                <c:pt idx="51">
                  <c:v>70</c:v>
                </c:pt>
                <c:pt idx="52">
                  <c:v>71</c:v>
                </c:pt>
                <c:pt idx="53">
                  <c:v>72</c:v>
                </c:pt>
                <c:pt idx="54">
                  <c:v>73</c:v>
                </c:pt>
                <c:pt idx="55">
                  <c:v>74</c:v>
                </c:pt>
                <c:pt idx="56">
                  <c:v>75</c:v>
                </c:pt>
                <c:pt idx="57">
                  <c:v>76</c:v>
                </c:pt>
                <c:pt idx="58">
                  <c:v>77</c:v>
                </c:pt>
                <c:pt idx="59">
                  <c:v>78</c:v>
                </c:pt>
                <c:pt idx="60">
                  <c:v>79</c:v>
                </c:pt>
                <c:pt idx="61">
                  <c:v>80</c:v>
                </c:pt>
              </c:numCache>
            </c:numRef>
          </c:yVal>
          <c:smooth val="1"/>
        </c:ser>
        <c:axId val="57847808"/>
        <c:axId val="57849728"/>
      </c:scatterChart>
      <c:valAx>
        <c:axId val="57847808"/>
        <c:scaling>
          <c:orientation val="minMax"/>
        </c:scaling>
        <c:axPos val="b"/>
        <c:majorGridlines/>
        <c:minorGridlines/>
        <c:title>
          <c:tx>
            <c:rich>
              <a:bodyPr/>
              <a:lstStyle/>
              <a:p>
                <a:pPr>
                  <a:defRPr/>
                </a:pPr>
                <a:r>
                  <a:rPr lang="cs-CZ"/>
                  <a:t>čas</a:t>
                </a:r>
                <a:r>
                  <a:rPr lang="cs-CZ" baseline="0"/>
                  <a:t> [s]</a:t>
                </a:r>
                <a:endParaRPr lang="cs-CZ"/>
              </a:p>
            </c:rich>
          </c:tx>
          <c:layout/>
        </c:title>
        <c:numFmt formatCode="General" sourceLinked="1"/>
        <c:tickLblPos val="nextTo"/>
        <c:crossAx val="57849728"/>
        <c:crosses val="autoZero"/>
        <c:crossBetween val="midCat"/>
        <c:majorUnit val="5"/>
      </c:valAx>
      <c:valAx>
        <c:axId val="57849728"/>
        <c:scaling>
          <c:orientation val="minMax"/>
        </c:scaling>
        <c:axPos val="l"/>
        <c:majorGridlines/>
        <c:minorGridlines/>
        <c:title>
          <c:tx>
            <c:rich>
              <a:bodyPr rot="-5400000" vert="horz"/>
              <a:lstStyle/>
              <a:p>
                <a:pPr>
                  <a:defRPr/>
                </a:pPr>
                <a:r>
                  <a:rPr lang="cs-CZ"/>
                  <a:t>teplota</a:t>
                </a:r>
                <a:r>
                  <a:rPr lang="cs-CZ" baseline="0"/>
                  <a:t> [˚C]</a:t>
                </a:r>
                <a:endParaRPr lang="cs-CZ"/>
              </a:p>
            </c:rich>
          </c:tx>
          <c:layout/>
        </c:title>
        <c:numFmt formatCode="General" sourceLinked="1"/>
        <c:tickLblPos val="nextTo"/>
        <c:crossAx val="57847808"/>
        <c:crosses val="autoZero"/>
        <c:crossBetween val="midCat"/>
        <c:majorUnit val="5"/>
      </c:valAx>
    </c:plotArea>
    <c:legend>
      <c:legendPos val="r"/>
      <c:layout/>
    </c:legend>
    <c:plotVisOnly val="1"/>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cs-CZ"/>
  <c:chart>
    <c:plotArea>
      <c:layout>
        <c:manualLayout>
          <c:layoutTarget val="inner"/>
          <c:xMode val="edge"/>
          <c:yMode val="edge"/>
          <c:x val="0.11366382270656802"/>
          <c:y val="5.1400554097404488E-2"/>
          <c:w val="0.86878872675763297"/>
          <c:h val="0.73153084000767588"/>
        </c:manualLayout>
      </c:layout>
      <c:barChart>
        <c:barDir val="col"/>
        <c:grouping val="clustered"/>
        <c:ser>
          <c:idx val="1"/>
          <c:order val="0"/>
          <c:tx>
            <c:strRef>
              <c:f>Novak!$N$5</c:f>
              <c:strCache>
                <c:ptCount val="1"/>
                <c:pt idx="0">
                  <c:v>1.pokus</c:v>
                </c:pt>
              </c:strCache>
            </c:strRef>
          </c:tx>
          <c:cat>
            <c:numRef>
              <c:f>Novak!$M$6:$M$16</c:f>
              <c:numCache>
                <c:formatCode>General</c:formatCode>
                <c:ptCount val="11"/>
                <c:pt idx="0">
                  <c:v>0</c:v>
                </c:pt>
                <c:pt idx="1">
                  <c:v>1</c:v>
                </c:pt>
                <c:pt idx="2">
                  <c:v>2</c:v>
                </c:pt>
                <c:pt idx="3">
                  <c:v>3</c:v>
                </c:pt>
                <c:pt idx="4">
                  <c:v>4</c:v>
                </c:pt>
                <c:pt idx="5">
                  <c:v>5</c:v>
                </c:pt>
                <c:pt idx="6">
                  <c:v>6</c:v>
                </c:pt>
                <c:pt idx="7">
                  <c:v>7</c:v>
                </c:pt>
                <c:pt idx="8">
                  <c:v>8</c:v>
                </c:pt>
                <c:pt idx="9">
                  <c:v>9</c:v>
                </c:pt>
                <c:pt idx="10">
                  <c:v>10</c:v>
                </c:pt>
              </c:numCache>
            </c:numRef>
          </c:cat>
          <c:val>
            <c:numRef>
              <c:f>Novak!$N$6:$N$16</c:f>
              <c:numCache>
                <c:formatCode>General</c:formatCode>
                <c:ptCount val="11"/>
                <c:pt idx="0">
                  <c:v>7</c:v>
                </c:pt>
                <c:pt idx="1">
                  <c:v>4</c:v>
                </c:pt>
                <c:pt idx="2">
                  <c:v>12</c:v>
                </c:pt>
                <c:pt idx="3">
                  <c:v>13</c:v>
                </c:pt>
                <c:pt idx="4">
                  <c:v>17</c:v>
                </c:pt>
                <c:pt idx="5">
                  <c:v>13</c:v>
                </c:pt>
                <c:pt idx="6">
                  <c:v>23</c:v>
                </c:pt>
                <c:pt idx="7">
                  <c:v>36</c:v>
                </c:pt>
                <c:pt idx="8">
                  <c:v>52</c:v>
                </c:pt>
                <c:pt idx="9">
                  <c:v>12</c:v>
                </c:pt>
                <c:pt idx="10">
                  <c:v>22</c:v>
                </c:pt>
              </c:numCache>
            </c:numRef>
          </c:val>
        </c:ser>
        <c:ser>
          <c:idx val="2"/>
          <c:order val="1"/>
          <c:tx>
            <c:strRef>
              <c:f>Novak!$O$5</c:f>
              <c:strCache>
                <c:ptCount val="1"/>
                <c:pt idx="0">
                  <c:v>2. pokus</c:v>
                </c:pt>
              </c:strCache>
            </c:strRef>
          </c:tx>
          <c:spPr>
            <a:solidFill>
              <a:srgbClr val="FF0000"/>
            </a:solidFill>
          </c:spPr>
          <c:cat>
            <c:numRef>
              <c:f>Novak!$M$6:$M$16</c:f>
              <c:numCache>
                <c:formatCode>General</c:formatCode>
                <c:ptCount val="11"/>
                <c:pt idx="0">
                  <c:v>0</c:v>
                </c:pt>
                <c:pt idx="1">
                  <c:v>1</c:v>
                </c:pt>
                <c:pt idx="2">
                  <c:v>2</c:v>
                </c:pt>
                <c:pt idx="3">
                  <c:v>3</c:v>
                </c:pt>
                <c:pt idx="4">
                  <c:v>4</c:v>
                </c:pt>
                <c:pt idx="5">
                  <c:v>5</c:v>
                </c:pt>
                <c:pt idx="6">
                  <c:v>6</c:v>
                </c:pt>
                <c:pt idx="7">
                  <c:v>7</c:v>
                </c:pt>
                <c:pt idx="8">
                  <c:v>8</c:v>
                </c:pt>
                <c:pt idx="9">
                  <c:v>9</c:v>
                </c:pt>
                <c:pt idx="10">
                  <c:v>10</c:v>
                </c:pt>
              </c:numCache>
            </c:numRef>
          </c:cat>
          <c:val>
            <c:numRef>
              <c:f>Novak!$O$6:$O$16</c:f>
              <c:numCache>
                <c:formatCode>General</c:formatCode>
                <c:ptCount val="11"/>
                <c:pt idx="0">
                  <c:v>0</c:v>
                </c:pt>
                <c:pt idx="1">
                  <c:v>0</c:v>
                </c:pt>
                <c:pt idx="2">
                  <c:v>0</c:v>
                </c:pt>
                <c:pt idx="3">
                  <c:v>4</c:v>
                </c:pt>
                <c:pt idx="4">
                  <c:v>4</c:v>
                </c:pt>
                <c:pt idx="5">
                  <c:v>2</c:v>
                </c:pt>
                <c:pt idx="6">
                  <c:v>9</c:v>
                </c:pt>
                <c:pt idx="7">
                  <c:v>14</c:v>
                </c:pt>
                <c:pt idx="8">
                  <c:v>13</c:v>
                </c:pt>
                <c:pt idx="9">
                  <c:v>1</c:v>
                </c:pt>
                <c:pt idx="10">
                  <c:v>1</c:v>
                </c:pt>
              </c:numCache>
            </c:numRef>
          </c:val>
        </c:ser>
        <c:axId val="93004928"/>
        <c:axId val="93006848"/>
      </c:barChart>
      <c:catAx>
        <c:axId val="93004928"/>
        <c:scaling>
          <c:orientation val="minMax"/>
        </c:scaling>
        <c:axPos val="b"/>
        <c:title>
          <c:tx>
            <c:rich>
              <a:bodyPr/>
              <a:lstStyle/>
              <a:p>
                <a:pPr>
                  <a:defRPr sz="1400"/>
                </a:pPr>
                <a:r>
                  <a:rPr lang="cs-CZ" sz="1400"/>
                  <a:t>počet bodů</a:t>
                </a:r>
              </a:p>
            </c:rich>
          </c:tx>
          <c:layout/>
        </c:title>
        <c:numFmt formatCode="General" sourceLinked="1"/>
        <c:tickLblPos val="nextTo"/>
        <c:txPr>
          <a:bodyPr/>
          <a:lstStyle/>
          <a:p>
            <a:pPr>
              <a:defRPr sz="1400"/>
            </a:pPr>
            <a:endParaRPr lang="cs-CZ"/>
          </a:p>
        </c:txPr>
        <c:crossAx val="93006848"/>
        <c:crosses val="autoZero"/>
        <c:auto val="1"/>
        <c:lblAlgn val="ctr"/>
        <c:lblOffset val="100"/>
      </c:catAx>
      <c:valAx>
        <c:axId val="93006848"/>
        <c:scaling>
          <c:orientation val="minMax"/>
        </c:scaling>
        <c:axPos val="l"/>
        <c:majorGridlines/>
        <c:title>
          <c:tx>
            <c:rich>
              <a:bodyPr rot="-5400000" vert="horz"/>
              <a:lstStyle/>
              <a:p>
                <a:pPr>
                  <a:defRPr/>
                </a:pPr>
                <a:r>
                  <a:rPr lang="cs-CZ" sz="1400"/>
                  <a:t>počet studentů</a:t>
                </a:r>
              </a:p>
            </c:rich>
          </c:tx>
          <c:layout/>
        </c:title>
        <c:numFmt formatCode="General" sourceLinked="1"/>
        <c:tickLblPos val="nextTo"/>
        <c:txPr>
          <a:bodyPr/>
          <a:lstStyle/>
          <a:p>
            <a:pPr>
              <a:defRPr sz="1400"/>
            </a:pPr>
            <a:endParaRPr lang="cs-CZ"/>
          </a:p>
        </c:txPr>
        <c:crossAx val="93004928"/>
        <c:crosses val="autoZero"/>
        <c:crossBetween val="between"/>
      </c:valAx>
    </c:plotArea>
    <c:legend>
      <c:legendPos val="r"/>
      <c:layout>
        <c:manualLayout>
          <c:xMode val="edge"/>
          <c:yMode val="edge"/>
          <c:x val="0.28589020122484859"/>
          <c:y val="0.91628280839894949"/>
          <c:w val="0.50022090988626178"/>
          <c:h val="7.0212160979877522E-2"/>
        </c:manualLayout>
      </c:layout>
      <c:txPr>
        <a:bodyPr/>
        <a:lstStyle/>
        <a:p>
          <a:pPr>
            <a:defRPr sz="1400"/>
          </a:pPr>
          <a:endParaRPr lang="cs-CZ"/>
        </a:p>
      </c:txPr>
    </c:legend>
    <c:plotVisOnly val="1"/>
  </c:chart>
  <c:externalData r:id="rId1"/>
</c:chartSpace>
</file>

<file path=ppt/drawings/_rels/vmlDrawing1.v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image" Target="../media/image8.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atin typeface="Arial" charset="0"/>
                <a:cs typeface="Arial" charset="0"/>
              </a:defRPr>
            </a:lvl1pPr>
          </a:lstStyle>
          <a:p>
            <a:pPr>
              <a:defRPr/>
            </a:pPr>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atin typeface="Arial" charset="0"/>
                <a:cs typeface="Arial" charset="0"/>
              </a:defRPr>
            </a:lvl1pPr>
          </a:lstStyle>
          <a:p>
            <a:pPr>
              <a:defRPr/>
            </a:pPr>
            <a:fld id="{44BF6C06-EF63-48E7-B006-2B41371F3889}" type="datetimeFigureOut">
              <a:rPr lang="cs-CZ"/>
              <a:pPr>
                <a:defRPr/>
              </a:pPr>
              <a:t>21.02.2019</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cs-CZ" noProof="0" smtClean="0"/>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noProof="0" smtClean="0"/>
              <a:t>Klepnutím lze upravit styly předlohy textu.</a:t>
            </a:r>
          </a:p>
          <a:p>
            <a:pPr lvl="1"/>
            <a:r>
              <a:rPr lang="cs-CZ" noProof="0" smtClean="0"/>
              <a:t>Druhá úroveň</a:t>
            </a:r>
          </a:p>
          <a:p>
            <a:pPr lvl="2"/>
            <a:r>
              <a:rPr lang="cs-CZ" noProof="0" smtClean="0"/>
              <a:t>Třetí úroveň</a:t>
            </a:r>
          </a:p>
          <a:p>
            <a:pPr lvl="3"/>
            <a:r>
              <a:rPr lang="cs-CZ" noProof="0" smtClean="0"/>
              <a:t>Čtvrtá úroveň</a:t>
            </a:r>
          </a:p>
          <a:p>
            <a:pPr lvl="4"/>
            <a:r>
              <a:rPr lang="cs-CZ" noProof="0" smtClean="0"/>
              <a:t>Pátá úroveň</a:t>
            </a:r>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atin typeface="Arial" charset="0"/>
                <a:cs typeface="Arial" charset="0"/>
              </a:defRPr>
            </a:lvl1pPr>
          </a:lstStyle>
          <a:p>
            <a:pPr>
              <a:defRPr/>
            </a:pPr>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atin typeface="Arial" charset="0"/>
                <a:cs typeface="Arial" charset="0"/>
              </a:defRPr>
            </a:lvl1pPr>
          </a:lstStyle>
          <a:p>
            <a:pPr>
              <a:defRPr/>
            </a:pPr>
            <a:fld id="{70F373F6-E2DA-4A6B-828A-B9EA063EE382}" type="slidenum">
              <a:rPr lang="cs-CZ"/>
              <a:pPr>
                <a:defRPr/>
              </a:pPr>
              <a:t>‹#›</a:t>
            </a:fld>
            <a:endParaRPr lang="cs-CZ"/>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cs-CZ" smtClean="0"/>
              <a:t>Klepnutím lze upravit styl předlohy podnadpisů.</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042EE5BE-BDBD-4987-8938-AC61BEABE6C9}" type="slidenum">
              <a:rPr lang="cs-CZ"/>
              <a:pPr>
                <a:defRPr/>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52BF9961-81D9-46A7-8B41-ADCB409E1614}" type="slidenum">
              <a:rPr lang="cs-CZ"/>
              <a:pPr>
                <a:defRPr/>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smtClean="0"/>
              <a:t>Klepnutím lze upravit styly předlohy textu.</a:t>
            </a:r>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BE1CCF13-B68B-4C75-B601-C944811FFF60}" type="slidenum">
              <a:rPr lang="cs-CZ"/>
              <a:pPr>
                <a:defRPr/>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4EC33399-F561-4AB1-BCB3-81D64C100D9B}" type="slidenum">
              <a:rPr lang="cs-CZ"/>
              <a:pPr>
                <a:defRPr/>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Rectangle 4"/>
          <p:cNvSpPr>
            <a:spLocks noGrp="1" noChangeArrowheads="1"/>
          </p:cNvSpPr>
          <p:nvPr>
            <p:ph type="dt" sz="half" idx="10"/>
          </p:nvPr>
        </p:nvSpPr>
        <p:spPr>
          <a:ln/>
        </p:spPr>
        <p:txBody>
          <a:bodyPr/>
          <a:lstStyle>
            <a:lvl1pPr>
              <a:defRPr/>
            </a:lvl1pPr>
          </a:lstStyle>
          <a:p>
            <a:pPr>
              <a:defRPr/>
            </a:pPr>
            <a:endParaRPr lang="cs-CZ"/>
          </a:p>
        </p:txBody>
      </p:sp>
      <p:sp>
        <p:nvSpPr>
          <p:cNvPr id="8" name="Rectangle 5"/>
          <p:cNvSpPr>
            <a:spLocks noGrp="1" noChangeArrowheads="1"/>
          </p:cNvSpPr>
          <p:nvPr>
            <p:ph type="ftr" sz="quarter" idx="11"/>
          </p:nvPr>
        </p:nvSpPr>
        <p:spPr>
          <a:ln/>
        </p:spPr>
        <p:txBody>
          <a:bodyPr/>
          <a:lstStyle>
            <a:lvl1pPr>
              <a:defRPr/>
            </a:lvl1pPr>
          </a:lstStyle>
          <a:p>
            <a:pPr>
              <a:defRPr/>
            </a:pPr>
            <a:endParaRPr lang="cs-CZ"/>
          </a:p>
        </p:txBody>
      </p:sp>
      <p:sp>
        <p:nvSpPr>
          <p:cNvPr id="9" name="Rectangle 6"/>
          <p:cNvSpPr>
            <a:spLocks noGrp="1" noChangeArrowheads="1"/>
          </p:cNvSpPr>
          <p:nvPr>
            <p:ph type="sldNum" sz="quarter" idx="12"/>
          </p:nvPr>
        </p:nvSpPr>
        <p:spPr>
          <a:ln/>
        </p:spPr>
        <p:txBody>
          <a:bodyPr/>
          <a:lstStyle>
            <a:lvl1pPr>
              <a:defRPr/>
            </a:lvl1pPr>
          </a:lstStyle>
          <a:p>
            <a:pPr>
              <a:defRPr/>
            </a:pPr>
            <a:fld id="{30F6A326-F17C-45DD-8D55-FC3066A61F24}" type="slidenum">
              <a:rPr lang="cs-CZ"/>
              <a:pPr>
                <a:defRPr/>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Rectangle 4"/>
          <p:cNvSpPr>
            <a:spLocks noGrp="1" noChangeArrowheads="1"/>
          </p:cNvSpPr>
          <p:nvPr>
            <p:ph type="dt" sz="half" idx="10"/>
          </p:nvPr>
        </p:nvSpPr>
        <p:spPr>
          <a:ln/>
        </p:spPr>
        <p:txBody>
          <a:bodyPr/>
          <a:lstStyle>
            <a:lvl1pPr>
              <a:defRPr/>
            </a:lvl1pPr>
          </a:lstStyle>
          <a:p>
            <a:pPr>
              <a:defRPr/>
            </a:pPr>
            <a:endParaRPr lang="cs-CZ"/>
          </a:p>
        </p:txBody>
      </p:sp>
      <p:sp>
        <p:nvSpPr>
          <p:cNvPr id="4" name="Rectangle 5"/>
          <p:cNvSpPr>
            <a:spLocks noGrp="1" noChangeArrowheads="1"/>
          </p:cNvSpPr>
          <p:nvPr>
            <p:ph type="ftr" sz="quarter" idx="11"/>
          </p:nvPr>
        </p:nvSpPr>
        <p:spPr>
          <a:ln/>
        </p:spPr>
        <p:txBody>
          <a:bodyPr/>
          <a:lstStyle>
            <a:lvl1pPr>
              <a:defRPr/>
            </a:lvl1pPr>
          </a:lstStyle>
          <a:p>
            <a:pPr>
              <a:defRPr/>
            </a:pPr>
            <a:endParaRPr lang="cs-CZ"/>
          </a:p>
        </p:txBody>
      </p:sp>
      <p:sp>
        <p:nvSpPr>
          <p:cNvPr id="5" name="Rectangle 6"/>
          <p:cNvSpPr>
            <a:spLocks noGrp="1" noChangeArrowheads="1"/>
          </p:cNvSpPr>
          <p:nvPr>
            <p:ph type="sldNum" sz="quarter" idx="12"/>
          </p:nvPr>
        </p:nvSpPr>
        <p:spPr>
          <a:ln/>
        </p:spPr>
        <p:txBody>
          <a:bodyPr/>
          <a:lstStyle>
            <a:lvl1pPr>
              <a:defRPr/>
            </a:lvl1pPr>
          </a:lstStyle>
          <a:p>
            <a:pPr>
              <a:defRPr/>
            </a:pPr>
            <a:fld id="{9AC670C0-0B54-4487-8630-7DE19B2D8A69}" type="slidenum">
              <a:rPr lang="cs-CZ"/>
              <a:pPr>
                <a:defRPr/>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cs-CZ"/>
          </a:p>
        </p:txBody>
      </p:sp>
      <p:sp>
        <p:nvSpPr>
          <p:cNvPr id="3" name="Rectangle 5"/>
          <p:cNvSpPr>
            <a:spLocks noGrp="1" noChangeArrowheads="1"/>
          </p:cNvSpPr>
          <p:nvPr>
            <p:ph type="ftr" sz="quarter" idx="11"/>
          </p:nvPr>
        </p:nvSpPr>
        <p:spPr>
          <a:ln/>
        </p:spPr>
        <p:txBody>
          <a:bodyPr/>
          <a:lstStyle>
            <a:lvl1pPr>
              <a:defRPr/>
            </a:lvl1pPr>
          </a:lstStyle>
          <a:p>
            <a:pPr>
              <a:defRPr/>
            </a:pPr>
            <a:endParaRPr lang="cs-CZ"/>
          </a:p>
        </p:txBody>
      </p:sp>
      <p:sp>
        <p:nvSpPr>
          <p:cNvPr id="4" name="Rectangle 6"/>
          <p:cNvSpPr>
            <a:spLocks noGrp="1" noChangeArrowheads="1"/>
          </p:cNvSpPr>
          <p:nvPr>
            <p:ph type="sldNum" sz="quarter" idx="12"/>
          </p:nvPr>
        </p:nvSpPr>
        <p:spPr>
          <a:ln/>
        </p:spPr>
        <p:txBody>
          <a:bodyPr/>
          <a:lstStyle>
            <a:lvl1pPr>
              <a:defRPr/>
            </a:lvl1pPr>
          </a:lstStyle>
          <a:p>
            <a:pPr>
              <a:defRPr/>
            </a:pPr>
            <a:fld id="{8ACFE806-6052-4CF2-9ED9-D26D4961AFC4}" type="slidenum">
              <a:rPr lang="cs-CZ"/>
              <a:pPr>
                <a:defRPr/>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9DE0E741-25F7-4E93-A7A5-E3CAD60FBF7B}" type="slidenum">
              <a:rPr lang="cs-CZ"/>
              <a:pPr>
                <a:defRPr/>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9AAB534A-053C-4333-9365-70E7110370A1}" type="slidenum">
              <a:rPr lang="cs-CZ"/>
              <a:pPr>
                <a:defRPr/>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A543B9CA-A09F-4CEA-B50A-17121A69C584}" type="slidenum">
              <a:rPr lang="cs-CZ"/>
              <a:pPr>
                <a:defRPr/>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p>
        </p:txBody>
      </p:sp>
      <p:sp>
        <p:nvSpPr>
          <p:cNvPr id="5" name="Rectangle 5"/>
          <p:cNvSpPr>
            <a:spLocks noGrp="1" noChangeArrowheads="1"/>
          </p:cNvSpPr>
          <p:nvPr>
            <p:ph type="ftr" sz="quarter" idx="11"/>
          </p:nvPr>
        </p:nvSpPr>
        <p:spPr>
          <a:ln/>
        </p:spPr>
        <p:txBody>
          <a:bodyPr/>
          <a:lstStyle>
            <a:lvl1pPr>
              <a:defRPr/>
            </a:lvl1pPr>
          </a:lstStyle>
          <a:p>
            <a:pPr>
              <a:defRPr/>
            </a:pPr>
            <a:endParaRPr lang="cs-CZ"/>
          </a:p>
        </p:txBody>
      </p:sp>
      <p:sp>
        <p:nvSpPr>
          <p:cNvPr id="6" name="Rectangle 6"/>
          <p:cNvSpPr>
            <a:spLocks noGrp="1" noChangeArrowheads="1"/>
          </p:cNvSpPr>
          <p:nvPr>
            <p:ph type="sldNum" sz="quarter" idx="12"/>
          </p:nvPr>
        </p:nvSpPr>
        <p:spPr>
          <a:ln/>
        </p:spPr>
        <p:txBody>
          <a:bodyPr/>
          <a:lstStyle>
            <a:lvl1pPr>
              <a:defRPr/>
            </a:lvl1pPr>
          </a:lstStyle>
          <a:p>
            <a:pPr>
              <a:defRPr/>
            </a:pPr>
            <a:fld id="{87DF192B-5F02-4CFF-858D-03BA042067C8}" type="slidenum">
              <a:rPr lang="cs-CZ"/>
              <a:pPr>
                <a:defRPr/>
              </a:pPr>
              <a:t>‹#›</a:t>
            </a:fld>
            <a:endParaRPr lang="cs-C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Nadpis, text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p:spPr>
        <p:txBody>
          <a:bodyPr/>
          <a:lstStyle/>
          <a:p>
            <a:r>
              <a:rPr lang="cs-CZ" smtClean="0"/>
              <a:t>Klepnutím lze upravit styl předlohy nadpisů.</a:t>
            </a:r>
            <a:endParaRPr lang="cs-CZ"/>
          </a:p>
        </p:txBody>
      </p:sp>
      <p:sp>
        <p:nvSpPr>
          <p:cNvPr id="3" name="Zástupný symbol pro text 2"/>
          <p:cNvSpPr>
            <a:spLocks noGrp="1"/>
          </p:cNvSpPr>
          <p:nvPr>
            <p:ph type="body" sz="half" idx="1"/>
          </p:nvPr>
        </p:nvSpPr>
        <p:spPr>
          <a:xfrm>
            <a:off x="457200" y="1600200"/>
            <a:ext cx="4038600" cy="4525963"/>
          </a:xfrm>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Rectangle 4"/>
          <p:cNvSpPr>
            <a:spLocks noGrp="1" noChangeArrowheads="1"/>
          </p:cNvSpPr>
          <p:nvPr>
            <p:ph type="dt" sz="half" idx="10"/>
          </p:nvPr>
        </p:nvSpPr>
        <p:spPr>
          <a:ln/>
        </p:spPr>
        <p:txBody>
          <a:bodyPr/>
          <a:lstStyle>
            <a:lvl1pPr>
              <a:defRPr/>
            </a:lvl1pPr>
          </a:lstStyle>
          <a:p>
            <a:pPr>
              <a:defRPr/>
            </a:pPr>
            <a:endParaRPr lang="cs-CZ"/>
          </a:p>
        </p:txBody>
      </p:sp>
      <p:sp>
        <p:nvSpPr>
          <p:cNvPr id="6" name="Rectangle 5"/>
          <p:cNvSpPr>
            <a:spLocks noGrp="1" noChangeArrowheads="1"/>
          </p:cNvSpPr>
          <p:nvPr>
            <p:ph type="ftr" sz="quarter" idx="11"/>
          </p:nvPr>
        </p:nvSpPr>
        <p:spPr>
          <a:ln/>
        </p:spPr>
        <p:txBody>
          <a:bodyPr/>
          <a:lstStyle>
            <a:lvl1pPr>
              <a:defRPr/>
            </a:lvl1pPr>
          </a:lstStyle>
          <a:p>
            <a:pPr>
              <a:defRPr/>
            </a:pPr>
            <a:endParaRPr lang="cs-CZ"/>
          </a:p>
        </p:txBody>
      </p:sp>
      <p:sp>
        <p:nvSpPr>
          <p:cNvPr id="7" name="Rectangle 6"/>
          <p:cNvSpPr>
            <a:spLocks noGrp="1" noChangeArrowheads="1"/>
          </p:cNvSpPr>
          <p:nvPr>
            <p:ph type="sldNum" sz="quarter" idx="12"/>
          </p:nvPr>
        </p:nvSpPr>
        <p:spPr>
          <a:ln/>
        </p:spPr>
        <p:txBody>
          <a:bodyPr/>
          <a:lstStyle>
            <a:lvl1pPr>
              <a:defRPr/>
            </a:lvl1pPr>
          </a:lstStyle>
          <a:p>
            <a:pPr>
              <a:defRPr/>
            </a:pPr>
            <a:fld id="{8ADE3BEF-4844-49F4-8F20-F4E2F294C078}" type="slidenum">
              <a:rPr lang="cs-CZ"/>
              <a:pPr>
                <a:defRPr/>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cs-CZ" smtClean="0"/>
              <a:t>Klepnutím lze upravit styl předlohy nadpisů.</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mn-cs"/>
              </a:defRPr>
            </a:lvl1pPr>
          </a:lstStyle>
          <a:p>
            <a:pPr>
              <a:defRPr/>
            </a:pPr>
            <a:endParaRPr lang="cs-CZ"/>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cs typeface="+mn-cs"/>
              </a:defRPr>
            </a:lvl1pPr>
          </a:lstStyle>
          <a:p>
            <a:pPr>
              <a:defRPr/>
            </a:pPr>
            <a:endParaRPr lang="cs-CZ"/>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charset="0"/>
                <a:cs typeface="+mn-cs"/>
              </a:defRPr>
            </a:lvl1pPr>
          </a:lstStyle>
          <a:p>
            <a:pPr>
              <a:defRPr/>
            </a:pPr>
            <a:fld id="{4634FA76-7FA3-4C41-AB1B-035D8321AEAD}"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emf"/><Relationship Id="rId7"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3.bin"/><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www.kky.zcu.cz/cs/courses/ls1#download"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w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image" Target="../media/image42.emf"/><Relationship Id="rId1" Type="http://schemas.openxmlformats.org/officeDocument/2006/relationships/slideLayout" Target="../slideLayouts/slideLayout12.xml"/><Relationship Id="rId4" Type="http://schemas.openxmlformats.org/officeDocument/2006/relationships/image" Target="../media/image44.emf"/></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539750" y="836613"/>
            <a:ext cx="3746500" cy="792162"/>
          </a:xfrm>
        </p:spPr>
        <p:txBody>
          <a:bodyPr/>
          <a:lstStyle/>
          <a:p>
            <a:pPr eaLnBrk="1" hangingPunct="1"/>
            <a:r>
              <a:rPr lang="cs-CZ" b="1" smtClean="0"/>
              <a:t>KEV/RT</a:t>
            </a:r>
          </a:p>
        </p:txBody>
      </p:sp>
      <p:sp>
        <p:nvSpPr>
          <p:cNvPr id="2051" name="Rectangle 3"/>
          <p:cNvSpPr>
            <a:spLocks noGrp="1" noChangeArrowheads="1"/>
          </p:cNvSpPr>
          <p:nvPr>
            <p:ph type="subTitle" idx="1"/>
          </p:nvPr>
        </p:nvSpPr>
        <p:spPr>
          <a:xfrm>
            <a:off x="1214438" y="2357438"/>
            <a:ext cx="3313112" cy="3600450"/>
          </a:xfrm>
        </p:spPr>
        <p:txBody>
          <a:bodyPr/>
          <a:lstStyle/>
          <a:p>
            <a:pPr algn="l" eaLnBrk="1" hangingPunct="1"/>
            <a:endParaRPr lang="cs-CZ" sz="1800" b="1" smtClean="0"/>
          </a:p>
          <a:p>
            <a:pPr algn="l" eaLnBrk="1" hangingPunct="1"/>
            <a:endParaRPr lang="cs-CZ" sz="1800" b="1" smtClean="0"/>
          </a:p>
          <a:p>
            <a:pPr algn="l" eaLnBrk="1" hangingPunct="1"/>
            <a:r>
              <a:rPr lang="cs-CZ" sz="2400" b="1" smtClean="0"/>
              <a:t>Martin Janda</a:t>
            </a:r>
          </a:p>
          <a:p>
            <a:pPr algn="l" eaLnBrk="1" hangingPunct="1"/>
            <a:r>
              <a:rPr lang="cs-CZ" sz="2400" b="1" smtClean="0"/>
              <a:t>mapa</a:t>
            </a:r>
            <a:r>
              <a:rPr lang="en-US" sz="2400" b="1" smtClean="0"/>
              <a:t>@kev.zcu.cz</a:t>
            </a:r>
            <a:endParaRPr lang="cs-CZ" sz="2400" smtClean="0"/>
          </a:p>
          <a:p>
            <a:pPr algn="l" eaLnBrk="1" hangingPunct="1"/>
            <a:r>
              <a:rPr lang="cs-CZ" sz="2400" smtClean="0"/>
              <a:t>EK 205</a:t>
            </a:r>
          </a:p>
          <a:p>
            <a:pPr algn="l" eaLnBrk="1" hangingPunct="1"/>
            <a:r>
              <a:rPr lang="en-US" sz="2400" smtClean="0"/>
              <a:t>377 63 </a:t>
            </a:r>
            <a:r>
              <a:rPr lang="en-US" sz="2400" b="1" smtClean="0"/>
              <a:t>4435</a:t>
            </a:r>
            <a:endParaRPr lang="cs-CZ" sz="2400" b="1" smtClean="0"/>
          </a:p>
          <a:p>
            <a:pPr algn="l" eaLnBrk="1" hangingPunct="1"/>
            <a:endParaRPr lang="cs-CZ" sz="1800" smtClean="0"/>
          </a:p>
          <a:p>
            <a:pPr algn="l" eaLnBrk="1" hangingPunct="1"/>
            <a:endParaRPr lang="cs-CZ" sz="1800" smtClean="0"/>
          </a:p>
        </p:txBody>
      </p:sp>
      <p:pic>
        <p:nvPicPr>
          <p:cNvPr id="7" name="Obrázek 6" descr="821px-Snellen_chart_C.png"/>
          <p:cNvPicPr>
            <a:picLocks noChangeAspect="1"/>
          </p:cNvPicPr>
          <p:nvPr/>
        </p:nvPicPr>
        <p:blipFill>
          <a:blip r:embed="rId2" cstate="print"/>
          <a:srcRect/>
          <a:stretch>
            <a:fillRect/>
          </a:stretch>
        </p:blipFill>
        <p:spPr bwMode="auto">
          <a:xfrm>
            <a:off x="5715000" y="0"/>
            <a:ext cx="3248025"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428625" y="0"/>
            <a:ext cx="8229600" cy="725488"/>
          </a:xfrm>
        </p:spPr>
        <p:txBody>
          <a:bodyPr/>
          <a:lstStyle/>
          <a:p>
            <a:pPr eaLnBrk="1" hangingPunct="1"/>
            <a:r>
              <a:rPr lang="cs-CZ" sz="2800" smtClean="0"/>
              <a:t>Prezentace ke stažení - vlastní poznámky nutné!</a:t>
            </a:r>
          </a:p>
        </p:txBody>
      </p:sp>
      <p:pic>
        <p:nvPicPr>
          <p:cNvPr id="3075" name="Picture 4"/>
          <p:cNvPicPr>
            <a:picLocks noChangeAspect="1" noChangeArrowheads="1"/>
          </p:cNvPicPr>
          <p:nvPr/>
        </p:nvPicPr>
        <p:blipFill>
          <a:blip r:embed="rId2" cstate="print"/>
          <a:srcRect/>
          <a:stretch>
            <a:fillRect/>
          </a:stretch>
        </p:blipFill>
        <p:spPr bwMode="auto">
          <a:xfrm>
            <a:off x="0" y="798513"/>
            <a:ext cx="9144000" cy="60594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cs-CZ" smtClean="0"/>
              <a:t>Proč absolvovat RT</a:t>
            </a:r>
            <a:br>
              <a:rPr lang="cs-CZ" smtClean="0"/>
            </a:br>
            <a:r>
              <a:rPr lang="cs-CZ" sz="3200" smtClean="0"/>
              <a:t>(získané dovednosti)</a:t>
            </a:r>
          </a:p>
        </p:txBody>
      </p:sp>
      <p:sp>
        <p:nvSpPr>
          <p:cNvPr id="4099" name="Rectangle 3"/>
          <p:cNvSpPr>
            <a:spLocks noGrp="1" noChangeArrowheads="1"/>
          </p:cNvSpPr>
          <p:nvPr>
            <p:ph type="body" idx="1"/>
          </p:nvPr>
        </p:nvSpPr>
        <p:spPr>
          <a:xfrm>
            <a:off x="142875" y="2286000"/>
            <a:ext cx="8858250" cy="4286250"/>
          </a:xfrm>
        </p:spPr>
        <p:txBody>
          <a:bodyPr/>
          <a:lstStyle/>
          <a:p>
            <a:pPr eaLnBrk="1" hangingPunct="1">
              <a:buFontTx/>
              <a:buNone/>
            </a:pPr>
            <a:r>
              <a:rPr lang="en-US" sz="2400" b="1" dirty="0" err="1" smtClean="0"/>
              <a:t>Princip</a:t>
            </a:r>
            <a:r>
              <a:rPr lang="en-US" sz="2400" b="1" dirty="0" smtClean="0"/>
              <a:t> f</a:t>
            </a:r>
            <a:r>
              <a:rPr lang="cs-CZ" sz="2400" b="1" dirty="0" err="1" smtClean="0"/>
              <a:t>unk</a:t>
            </a:r>
            <a:r>
              <a:rPr lang="en-US" sz="2400" b="1" dirty="0" err="1" smtClean="0"/>
              <a:t>ce</a:t>
            </a:r>
            <a:r>
              <a:rPr lang="en-US" sz="2400" b="1" dirty="0" smtClean="0"/>
              <a:t> </a:t>
            </a:r>
            <a:r>
              <a:rPr lang="en-US" sz="2400" b="1" dirty="0" err="1" smtClean="0"/>
              <a:t>regula</a:t>
            </a:r>
            <a:r>
              <a:rPr lang="cs-CZ" sz="2400" b="1" dirty="0" smtClean="0"/>
              <a:t>ční smyčky</a:t>
            </a:r>
          </a:p>
          <a:p>
            <a:pPr eaLnBrk="1" hangingPunct="1">
              <a:buFontTx/>
              <a:buNone/>
            </a:pPr>
            <a:r>
              <a:rPr lang="cs-CZ" sz="2400" b="1" dirty="0" smtClean="0"/>
              <a:t>Co od regulační smyčky lze a nelze očekávat</a:t>
            </a:r>
            <a:endParaRPr lang="en-US" sz="2400" b="1" dirty="0" smtClean="0"/>
          </a:p>
          <a:p>
            <a:pPr eaLnBrk="1" hangingPunct="1">
              <a:buFontTx/>
              <a:buNone/>
            </a:pPr>
            <a:r>
              <a:rPr lang="cs-CZ" sz="2400" b="1" dirty="0" smtClean="0"/>
              <a:t>Nejjednodušší metoda návrhu regulátoru</a:t>
            </a:r>
          </a:p>
          <a:p>
            <a:pPr eaLnBrk="1" hangingPunct="1"/>
            <a:r>
              <a:rPr lang="cs-CZ" sz="2400" b="1" dirty="0" smtClean="0"/>
              <a:t>Frekvenční charakteristiky (</a:t>
            </a:r>
            <a:r>
              <a:rPr lang="cs-CZ" sz="2400" b="1" dirty="0" err="1" smtClean="0"/>
              <a:t>Nyquistovo</a:t>
            </a:r>
            <a:r>
              <a:rPr lang="cs-CZ" sz="2400" b="1" dirty="0" smtClean="0"/>
              <a:t> kritérium stability)</a:t>
            </a:r>
          </a:p>
          <a:p>
            <a:pPr eaLnBrk="1" hangingPunct="1"/>
            <a:r>
              <a:rPr lang="cs-CZ" sz="2400" b="1" dirty="0" smtClean="0"/>
              <a:t>Základní použití </a:t>
            </a:r>
            <a:r>
              <a:rPr lang="cs-CZ" sz="2400" b="1" dirty="0" err="1" smtClean="0"/>
              <a:t>Lapalaceovy</a:t>
            </a:r>
            <a:r>
              <a:rPr lang="cs-CZ" sz="2400" b="1" dirty="0" smtClean="0"/>
              <a:t> transformace</a:t>
            </a:r>
          </a:p>
          <a:p>
            <a:pPr eaLnBrk="1" hangingPunct="1">
              <a:buFontTx/>
              <a:buNone/>
            </a:pPr>
            <a:r>
              <a:rPr lang="cs-CZ" sz="2400" b="1" dirty="0" smtClean="0"/>
              <a:t>Náhled do problematiky číslicových regulačních obvodů</a:t>
            </a:r>
          </a:p>
          <a:p>
            <a:pPr eaLnBrk="1" hangingPunct="1">
              <a:buFontTx/>
              <a:buNone/>
            </a:pPr>
            <a:r>
              <a:rPr lang="cs-CZ" sz="2400" b="1" dirty="0" smtClean="0"/>
              <a:t>Aplikace v elektrických pohonech</a:t>
            </a:r>
          </a:p>
          <a:p>
            <a:pPr eaLnBrk="1" hangingPunct="1">
              <a:buFontTx/>
              <a:buNone/>
            </a:pPr>
            <a:r>
              <a:rPr lang="cs-CZ" sz="2400" b="1" dirty="0" smtClean="0"/>
              <a:t>Přehled dalších metod návrhu regulátoru</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cs-CZ" dirty="0" smtClean="0"/>
              <a:t>Proč absolvovat RT</a:t>
            </a:r>
            <a:br>
              <a:rPr lang="cs-CZ" dirty="0" smtClean="0"/>
            </a:br>
            <a:r>
              <a:rPr lang="cs-CZ" sz="3200" dirty="0" smtClean="0"/>
              <a:t>(získané dovednosti)</a:t>
            </a:r>
          </a:p>
        </p:txBody>
      </p:sp>
      <p:sp>
        <p:nvSpPr>
          <p:cNvPr id="4099" name="Rectangle 3"/>
          <p:cNvSpPr>
            <a:spLocks noGrp="1" noChangeArrowheads="1"/>
          </p:cNvSpPr>
          <p:nvPr>
            <p:ph type="body" idx="1"/>
          </p:nvPr>
        </p:nvSpPr>
        <p:spPr>
          <a:xfrm>
            <a:off x="285750" y="2492896"/>
            <a:ext cx="8858250" cy="4104456"/>
          </a:xfrm>
        </p:spPr>
        <p:txBody>
          <a:bodyPr/>
          <a:lstStyle/>
          <a:p>
            <a:pPr eaLnBrk="1" hangingPunct="1"/>
            <a:r>
              <a:rPr lang="cs-CZ" sz="1800" dirty="0" smtClean="0"/>
              <a:t>K získání matematického popisu nutné </a:t>
            </a:r>
            <a:r>
              <a:rPr lang="cs-CZ" sz="1800" dirty="0" err="1" smtClean="0"/>
              <a:t>linearizace</a:t>
            </a:r>
            <a:r>
              <a:rPr lang="cs-CZ" sz="1800" dirty="0" smtClean="0"/>
              <a:t>, aproximace, zanedbání, to lze provádět pouze s představou o tom, k čemu jsem schopen navrhnout regulátor a co zásadně ovlivňuje </a:t>
            </a:r>
            <a:r>
              <a:rPr lang="cs-CZ" sz="1800" dirty="0" err="1" smtClean="0"/>
              <a:t>fci</a:t>
            </a:r>
            <a:r>
              <a:rPr lang="cs-CZ" sz="1800" dirty="0" smtClean="0"/>
              <a:t> regulační smyčky</a:t>
            </a:r>
          </a:p>
          <a:p>
            <a:pPr eaLnBrk="1" hangingPunct="1"/>
            <a:endParaRPr lang="en-US" sz="1800" dirty="0" smtClean="0"/>
          </a:p>
          <a:p>
            <a:pPr eaLnBrk="1" hangingPunct="1"/>
            <a:endParaRPr lang="en-US" sz="1800" dirty="0" smtClean="0"/>
          </a:p>
          <a:p>
            <a:pPr eaLnBrk="1" hangingPunct="1"/>
            <a:endParaRPr lang="en-US" sz="1800" dirty="0" smtClean="0"/>
          </a:p>
          <a:p>
            <a:pPr eaLnBrk="1" hangingPunct="1"/>
            <a:endParaRPr lang="en-US" sz="1800" dirty="0" smtClean="0"/>
          </a:p>
          <a:p>
            <a:pPr eaLnBrk="1" hangingPunct="1"/>
            <a:endParaRPr lang="en-US" sz="1800" dirty="0" smtClean="0"/>
          </a:p>
          <a:p>
            <a:pPr eaLnBrk="1" hangingPunct="1"/>
            <a:r>
              <a:rPr lang="cs-CZ" sz="1800" dirty="0" smtClean="0"/>
              <a:t>Různé reálné problémy vedou k obdobnému matematickému popisu (např. LC a závaží na pružině)</a:t>
            </a:r>
          </a:p>
          <a:p>
            <a:pPr eaLnBrk="1" hangingPunct="1"/>
            <a:r>
              <a:rPr lang="cs-CZ" sz="1800" dirty="0" smtClean="0"/>
              <a:t>Proto KEV/RT předpokládá znalost matematického popisu a je teoretickým předmětem, není to chyba, je to vlastnost (na konci ukázky, jak mat. popis získat)</a:t>
            </a:r>
          </a:p>
        </p:txBody>
      </p:sp>
      <p:grpSp>
        <p:nvGrpSpPr>
          <p:cNvPr id="4" name="Group 16"/>
          <p:cNvGrpSpPr>
            <a:grpSpLocks/>
          </p:cNvGrpSpPr>
          <p:nvPr/>
        </p:nvGrpSpPr>
        <p:grpSpPr bwMode="auto">
          <a:xfrm>
            <a:off x="1403648" y="1556792"/>
            <a:ext cx="6191250" cy="830263"/>
            <a:chOff x="703" y="2568"/>
            <a:chExt cx="3900" cy="523"/>
          </a:xfrm>
        </p:grpSpPr>
        <p:sp>
          <p:nvSpPr>
            <p:cNvPr id="5" name="Text Box 4"/>
            <p:cNvSpPr txBox="1">
              <a:spLocks noChangeArrowheads="1"/>
            </p:cNvSpPr>
            <p:nvPr/>
          </p:nvSpPr>
          <p:spPr bwMode="auto">
            <a:xfrm>
              <a:off x="703" y="2659"/>
              <a:ext cx="772" cy="368"/>
            </a:xfrm>
            <a:prstGeom prst="rect">
              <a:avLst/>
            </a:prstGeom>
            <a:noFill/>
            <a:ln w="9525">
              <a:solidFill>
                <a:schemeClr val="tx1"/>
              </a:solidFill>
              <a:miter lim="800000"/>
              <a:headEnd/>
              <a:tailEnd/>
            </a:ln>
          </p:spPr>
          <p:txBody>
            <a:bodyPr>
              <a:spAutoFit/>
            </a:bodyPr>
            <a:lstStyle/>
            <a:p>
              <a:pPr algn="ctr">
                <a:spcBef>
                  <a:spcPct val="50000"/>
                </a:spcBef>
              </a:pPr>
              <a:r>
                <a:rPr lang="cs-CZ" sz="1600" dirty="0" smtClean="0"/>
                <a:t>Reálný problém</a:t>
              </a:r>
              <a:endParaRPr lang="cs-CZ" sz="1600" dirty="0"/>
            </a:p>
          </p:txBody>
        </p:sp>
        <p:sp>
          <p:nvSpPr>
            <p:cNvPr id="6" name="Text Box 5"/>
            <p:cNvSpPr txBox="1">
              <a:spLocks noChangeArrowheads="1"/>
            </p:cNvSpPr>
            <p:nvPr/>
          </p:nvSpPr>
          <p:spPr bwMode="auto">
            <a:xfrm>
              <a:off x="1791" y="2613"/>
              <a:ext cx="1179" cy="446"/>
            </a:xfrm>
            <a:prstGeom prst="rect">
              <a:avLst/>
            </a:prstGeom>
            <a:noFill/>
            <a:ln w="9525">
              <a:solidFill>
                <a:schemeClr val="tx1"/>
              </a:solidFill>
              <a:miter lim="800000"/>
              <a:headEnd/>
              <a:tailEnd/>
            </a:ln>
          </p:spPr>
          <p:txBody>
            <a:bodyPr wrap="square">
              <a:spAutoFit/>
            </a:bodyPr>
            <a:lstStyle/>
            <a:p>
              <a:pPr algn="ctr">
                <a:spcBef>
                  <a:spcPct val="50000"/>
                </a:spcBef>
              </a:pPr>
              <a:r>
                <a:rPr lang="cs-CZ" sz="1600" dirty="0" smtClean="0"/>
                <a:t>Matematický </a:t>
              </a:r>
            </a:p>
            <a:p>
              <a:pPr algn="ctr">
                <a:spcBef>
                  <a:spcPct val="50000"/>
                </a:spcBef>
              </a:pPr>
              <a:r>
                <a:rPr lang="cs-CZ" sz="1600" dirty="0" smtClean="0"/>
                <a:t>popis</a:t>
              </a:r>
              <a:endParaRPr lang="cs-CZ" sz="1600" dirty="0"/>
            </a:p>
          </p:txBody>
        </p:sp>
        <p:sp>
          <p:nvSpPr>
            <p:cNvPr id="7" name="Text Box 6"/>
            <p:cNvSpPr txBox="1">
              <a:spLocks noChangeArrowheads="1"/>
            </p:cNvSpPr>
            <p:nvPr/>
          </p:nvSpPr>
          <p:spPr bwMode="auto">
            <a:xfrm>
              <a:off x="3288" y="2568"/>
              <a:ext cx="1315" cy="523"/>
            </a:xfrm>
            <a:prstGeom prst="rect">
              <a:avLst/>
            </a:prstGeom>
            <a:noFill/>
            <a:ln w="9525">
              <a:solidFill>
                <a:schemeClr val="tx1"/>
              </a:solidFill>
              <a:miter lim="800000"/>
              <a:headEnd/>
              <a:tailEnd/>
            </a:ln>
          </p:spPr>
          <p:txBody>
            <a:bodyPr>
              <a:spAutoFit/>
            </a:bodyPr>
            <a:lstStyle/>
            <a:p>
              <a:pPr algn="ctr">
                <a:spcBef>
                  <a:spcPct val="50000"/>
                </a:spcBef>
              </a:pPr>
              <a:r>
                <a:rPr lang="cs-CZ" sz="1600" dirty="0" smtClean="0"/>
                <a:t>Návrh regulační struktury a regulátoru/ů</a:t>
              </a:r>
              <a:endParaRPr lang="cs-CZ" sz="1600" dirty="0"/>
            </a:p>
          </p:txBody>
        </p:sp>
        <p:sp>
          <p:nvSpPr>
            <p:cNvPr id="9" name="Line 8"/>
            <p:cNvSpPr>
              <a:spLocks noChangeShapeType="1"/>
            </p:cNvSpPr>
            <p:nvPr/>
          </p:nvSpPr>
          <p:spPr bwMode="auto">
            <a:xfrm>
              <a:off x="1474" y="2840"/>
              <a:ext cx="317" cy="0"/>
            </a:xfrm>
            <a:prstGeom prst="line">
              <a:avLst/>
            </a:prstGeom>
            <a:noFill/>
            <a:ln w="9525">
              <a:solidFill>
                <a:schemeClr val="tx1"/>
              </a:solidFill>
              <a:round/>
              <a:headEnd/>
              <a:tailEnd type="triangle" w="med" len="med"/>
            </a:ln>
          </p:spPr>
          <p:txBody>
            <a:bodyPr/>
            <a:lstStyle/>
            <a:p>
              <a:endParaRPr lang="cs-CZ"/>
            </a:p>
          </p:txBody>
        </p:sp>
        <p:sp>
          <p:nvSpPr>
            <p:cNvPr id="10" name="Line 9"/>
            <p:cNvSpPr>
              <a:spLocks noChangeShapeType="1"/>
            </p:cNvSpPr>
            <p:nvPr/>
          </p:nvSpPr>
          <p:spPr bwMode="auto">
            <a:xfrm>
              <a:off x="2971" y="2840"/>
              <a:ext cx="317" cy="0"/>
            </a:xfrm>
            <a:prstGeom prst="line">
              <a:avLst/>
            </a:prstGeom>
            <a:noFill/>
            <a:ln w="9525">
              <a:solidFill>
                <a:schemeClr val="tx1"/>
              </a:solidFill>
              <a:round/>
              <a:headEnd/>
              <a:tailEnd type="triangle" w="med" len="med"/>
            </a:ln>
          </p:spPr>
          <p:txBody>
            <a:bodyPr/>
            <a:lstStyle/>
            <a:p>
              <a:endParaRPr lang="cs-CZ"/>
            </a:p>
          </p:txBody>
        </p:sp>
      </p:grpSp>
      <p:grpSp>
        <p:nvGrpSpPr>
          <p:cNvPr id="14" name="Skupina 13"/>
          <p:cNvGrpSpPr/>
          <p:nvPr/>
        </p:nvGrpSpPr>
        <p:grpSpPr>
          <a:xfrm>
            <a:off x="1835696" y="3407643"/>
            <a:ext cx="5071045" cy="1533525"/>
            <a:chOff x="1619672" y="5013176"/>
            <a:chExt cx="5071045" cy="1533525"/>
          </a:xfrm>
        </p:grpSpPr>
        <p:pic>
          <p:nvPicPr>
            <p:cNvPr id="56322" name="Picture 2"/>
            <p:cNvPicPr>
              <a:picLocks noChangeAspect="1" noChangeArrowheads="1"/>
            </p:cNvPicPr>
            <p:nvPr/>
          </p:nvPicPr>
          <p:blipFill>
            <a:blip r:embed="rId2" cstate="print"/>
            <a:srcRect/>
            <a:stretch>
              <a:fillRect/>
            </a:stretch>
          </p:blipFill>
          <p:spPr bwMode="auto">
            <a:xfrm>
              <a:off x="4139952" y="5013176"/>
              <a:ext cx="723900" cy="1533525"/>
            </a:xfrm>
            <a:prstGeom prst="rect">
              <a:avLst/>
            </a:prstGeom>
            <a:noFill/>
            <a:ln w="9525">
              <a:noFill/>
              <a:miter lim="800000"/>
              <a:headEnd/>
              <a:tailEnd/>
            </a:ln>
          </p:spPr>
        </p:pic>
        <p:pic>
          <p:nvPicPr>
            <p:cNvPr id="56323" name="Picture 3"/>
            <p:cNvPicPr>
              <a:picLocks noChangeAspect="1" noChangeArrowheads="1"/>
            </p:cNvPicPr>
            <p:nvPr/>
          </p:nvPicPr>
          <p:blipFill>
            <a:blip r:embed="rId3" cstate="print"/>
            <a:srcRect/>
            <a:stretch>
              <a:fillRect/>
            </a:stretch>
          </p:blipFill>
          <p:spPr bwMode="auto">
            <a:xfrm>
              <a:off x="1619672" y="5445224"/>
              <a:ext cx="1057275" cy="1057275"/>
            </a:xfrm>
            <a:prstGeom prst="rect">
              <a:avLst/>
            </a:prstGeom>
            <a:noFill/>
            <a:ln w="9525">
              <a:noFill/>
              <a:miter lim="800000"/>
              <a:headEnd/>
              <a:tailEnd/>
            </a:ln>
          </p:spPr>
        </p:pic>
        <p:pic>
          <p:nvPicPr>
            <p:cNvPr id="56326" name="Picture 6"/>
            <p:cNvPicPr>
              <a:picLocks noChangeAspect="1" noChangeArrowheads="1"/>
            </p:cNvPicPr>
            <p:nvPr/>
          </p:nvPicPr>
          <p:blipFill>
            <a:blip r:embed="rId4" cstate="print"/>
            <a:srcRect/>
            <a:stretch>
              <a:fillRect/>
            </a:stretch>
          </p:blipFill>
          <p:spPr bwMode="auto">
            <a:xfrm>
              <a:off x="6300192" y="5517232"/>
              <a:ext cx="390525" cy="447675"/>
            </a:xfrm>
            <a:prstGeom prst="rect">
              <a:avLst/>
            </a:prstGeom>
            <a:noFill/>
            <a:ln w="9525">
              <a:noFill/>
              <a:miter lim="800000"/>
              <a:headEnd/>
              <a:tailEnd/>
            </a:ln>
          </p:spPr>
        </p:pic>
        <p:sp>
          <p:nvSpPr>
            <p:cNvPr id="13" name="TextovéPole 12"/>
            <p:cNvSpPr txBox="1"/>
            <p:nvPr/>
          </p:nvSpPr>
          <p:spPr>
            <a:xfrm>
              <a:off x="2843808" y="5229200"/>
              <a:ext cx="3456384" cy="1200329"/>
            </a:xfrm>
            <a:prstGeom prst="rect">
              <a:avLst/>
            </a:prstGeom>
            <a:noFill/>
          </p:spPr>
          <p:txBody>
            <a:bodyPr wrap="square" rtlCol="0">
              <a:spAutoFit/>
            </a:bodyPr>
            <a:lstStyle/>
            <a:p>
              <a:r>
                <a:rPr lang="en-US" sz="7200" dirty="0" smtClean="0"/>
                <a:t>=       ?</a:t>
              </a:r>
              <a:endParaRPr lang="cs-CZ" sz="7200" dirty="0"/>
            </a:p>
          </p:txBody>
        </p:sp>
      </p:grpSp>
      <p:sp>
        <p:nvSpPr>
          <p:cNvPr id="15" name="TextovéPole 14"/>
          <p:cNvSpPr txBox="1"/>
          <p:nvPr/>
        </p:nvSpPr>
        <p:spPr>
          <a:xfrm>
            <a:off x="7596336" y="3861048"/>
            <a:ext cx="1152128" cy="646331"/>
          </a:xfrm>
          <a:prstGeom prst="rect">
            <a:avLst/>
          </a:prstGeom>
          <a:noFill/>
        </p:spPr>
        <p:txBody>
          <a:bodyPr wrap="square" rtlCol="0">
            <a:spAutoFit/>
          </a:bodyPr>
          <a:lstStyle/>
          <a:p>
            <a:r>
              <a:rPr lang="en-US" dirty="0" smtClean="0"/>
              <a:t>+</a:t>
            </a:r>
            <a:r>
              <a:rPr lang="en-US" dirty="0" err="1" smtClean="0"/>
              <a:t>teplota</a:t>
            </a:r>
            <a:endParaRPr lang="en-US" dirty="0" smtClean="0"/>
          </a:p>
          <a:p>
            <a:r>
              <a:rPr lang="en-US" dirty="0" smtClean="0"/>
              <a:t>+</a:t>
            </a:r>
            <a:r>
              <a:rPr lang="en-US" dirty="0" err="1" smtClean="0"/>
              <a:t>st</a:t>
            </a:r>
            <a:r>
              <a:rPr lang="cs-CZ" dirty="0" err="1" smtClean="0"/>
              <a:t>árnutí</a:t>
            </a:r>
            <a:endParaRPr lang="cs-CZ"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1" name="Picture 7"/>
          <p:cNvPicPr>
            <a:picLocks noChangeAspect="1" noChangeArrowheads="1"/>
          </p:cNvPicPr>
          <p:nvPr/>
        </p:nvPicPr>
        <p:blipFill>
          <a:blip r:embed="rId2" cstate="print"/>
          <a:srcRect/>
          <a:stretch>
            <a:fillRect/>
          </a:stretch>
        </p:blipFill>
        <p:spPr bwMode="auto">
          <a:xfrm>
            <a:off x="0" y="-27384"/>
            <a:ext cx="9144000" cy="6858000"/>
          </a:xfrm>
          <a:prstGeom prst="rect">
            <a:avLst/>
          </a:prstGeom>
          <a:noFill/>
          <a:ln w="9525">
            <a:noFill/>
            <a:miter lim="800000"/>
            <a:headEnd/>
            <a:tailEnd/>
          </a:ln>
        </p:spPr>
      </p:pic>
      <p:sp>
        <p:nvSpPr>
          <p:cNvPr id="4098" name="Rectangle 2"/>
          <p:cNvSpPr>
            <a:spLocks noGrp="1" noChangeArrowheads="1"/>
          </p:cNvSpPr>
          <p:nvPr>
            <p:ph type="title"/>
          </p:nvPr>
        </p:nvSpPr>
        <p:spPr>
          <a:xfrm>
            <a:off x="1727176" y="116632"/>
            <a:ext cx="5437112" cy="360040"/>
          </a:xfrm>
          <a:solidFill>
            <a:schemeClr val="bg1"/>
          </a:solidFill>
        </p:spPr>
        <p:txBody>
          <a:bodyPr/>
          <a:lstStyle/>
          <a:p>
            <a:pPr eaLnBrk="1" hangingPunct="1"/>
            <a:r>
              <a:rPr lang="cs-CZ" sz="2000" dirty="0" smtClean="0"/>
              <a:t>Proč absolvovat RT (získané dovednosti) </a:t>
            </a:r>
          </a:p>
        </p:txBody>
      </p:sp>
      <p:sp>
        <p:nvSpPr>
          <p:cNvPr id="4099" name="Rectangle 3"/>
          <p:cNvSpPr>
            <a:spLocks noGrp="1" noChangeArrowheads="1"/>
          </p:cNvSpPr>
          <p:nvPr>
            <p:ph type="body" idx="1"/>
          </p:nvPr>
        </p:nvSpPr>
        <p:spPr>
          <a:xfrm>
            <a:off x="323528" y="5733256"/>
            <a:ext cx="8532440" cy="1124744"/>
          </a:xfrm>
          <a:solidFill>
            <a:schemeClr val="bg1"/>
          </a:solidFill>
        </p:spPr>
        <p:txBody>
          <a:bodyPr/>
          <a:lstStyle/>
          <a:p>
            <a:pPr eaLnBrk="1" hangingPunct="1"/>
            <a:r>
              <a:rPr lang="cs-CZ" sz="1600" dirty="0" smtClean="0"/>
              <a:t>Regulace teploty vody na plnící lince. Po naplnění lahve pivem je do lahve vstříknuta horká voda, pivo vypění, vytlačí vzduch a je možné zazátkovat</a:t>
            </a:r>
          </a:p>
          <a:p>
            <a:pPr eaLnBrk="1" hangingPunct="1"/>
            <a:r>
              <a:rPr lang="cs-CZ" sz="1600" dirty="0" smtClean="0"/>
              <a:t>Není vzduch v lahvi = nekazí se</a:t>
            </a:r>
          </a:p>
          <a:p>
            <a:pPr eaLnBrk="1" hangingPunct="1"/>
            <a:r>
              <a:rPr lang="cs-CZ" sz="1600" dirty="0" smtClean="0"/>
              <a:t>BP zadaná 2016</a:t>
            </a:r>
          </a:p>
          <a:p>
            <a:pPr eaLnBrk="1" hangingPunct="1">
              <a:buNone/>
            </a:pPr>
            <a:endParaRPr lang="en-US" sz="16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4" descr="20160520_185614e.jpg"/>
          <p:cNvPicPr>
            <a:picLocks noChangeAspect="1"/>
          </p:cNvPicPr>
          <p:nvPr/>
        </p:nvPicPr>
        <p:blipFill>
          <a:blip r:embed="rId2" cstate="print"/>
          <a:stretch>
            <a:fillRect/>
          </a:stretch>
        </p:blipFill>
        <p:spPr>
          <a:xfrm>
            <a:off x="3635896" y="692697"/>
            <a:ext cx="5512508" cy="6165304"/>
          </a:xfrm>
          <a:prstGeom prst="rect">
            <a:avLst/>
          </a:prstGeom>
        </p:spPr>
      </p:pic>
      <p:sp>
        <p:nvSpPr>
          <p:cNvPr id="4098" name="Rectangle 2"/>
          <p:cNvSpPr>
            <a:spLocks noGrp="1" noChangeArrowheads="1"/>
          </p:cNvSpPr>
          <p:nvPr>
            <p:ph type="title"/>
          </p:nvPr>
        </p:nvSpPr>
        <p:spPr>
          <a:xfrm>
            <a:off x="1727176" y="116632"/>
            <a:ext cx="5437112" cy="360040"/>
          </a:xfrm>
          <a:solidFill>
            <a:schemeClr val="bg1"/>
          </a:solidFill>
        </p:spPr>
        <p:txBody>
          <a:bodyPr/>
          <a:lstStyle/>
          <a:p>
            <a:pPr eaLnBrk="1" hangingPunct="1"/>
            <a:r>
              <a:rPr lang="cs-CZ" sz="2000" dirty="0" smtClean="0"/>
              <a:t>Proč absolvovat RT (získané dovednosti) </a:t>
            </a:r>
          </a:p>
        </p:txBody>
      </p:sp>
      <p:sp>
        <p:nvSpPr>
          <p:cNvPr id="4099" name="Rectangle 3"/>
          <p:cNvSpPr>
            <a:spLocks noGrp="1" noChangeArrowheads="1"/>
          </p:cNvSpPr>
          <p:nvPr>
            <p:ph type="body" idx="1"/>
          </p:nvPr>
        </p:nvSpPr>
        <p:spPr>
          <a:xfrm>
            <a:off x="288032" y="404664"/>
            <a:ext cx="3203848" cy="3528392"/>
          </a:xfrm>
          <a:solidFill>
            <a:schemeClr val="bg1"/>
          </a:solidFill>
        </p:spPr>
        <p:txBody>
          <a:bodyPr/>
          <a:lstStyle/>
          <a:p>
            <a:pPr eaLnBrk="1" hangingPunct="1"/>
            <a:r>
              <a:rPr lang="cs-CZ" sz="1800" dirty="0" smtClean="0"/>
              <a:t>identifikace soustavy teoreticky</a:t>
            </a:r>
          </a:p>
          <a:p>
            <a:pPr eaLnBrk="1" hangingPunct="1"/>
            <a:r>
              <a:rPr lang="cs-CZ" sz="1800" dirty="0" smtClean="0"/>
              <a:t>teoretický rozbor užitečný pro fyzikální představu</a:t>
            </a:r>
          </a:p>
          <a:p>
            <a:pPr eaLnBrk="1" hangingPunct="1"/>
            <a:r>
              <a:rPr lang="cs-CZ" sz="1800" dirty="0" smtClean="0"/>
              <a:t>většinu konstant nejsme schopni zjistit (zejm. koeficienty přestupu tepla)</a:t>
            </a:r>
          </a:p>
          <a:p>
            <a:pPr eaLnBrk="1" hangingPunct="1">
              <a:buNone/>
            </a:pPr>
            <a:endParaRPr lang="en-US" sz="1800"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727176" y="116632"/>
            <a:ext cx="5437112" cy="360040"/>
          </a:xfrm>
          <a:solidFill>
            <a:schemeClr val="bg1"/>
          </a:solidFill>
        </p:spPr>
        <p:txBody>
          <a:bodyPr/>
          <a:lstStyle/>
          <a:p>
            <a:pPr eaLnBrk="1" hangingPunct="1"/>
            <a:r>
              <a:rPr lang="cs-CZ" sz="2000" dirty="0" smtClean="0"/>
              <a:t>Proč absolvovat RT (získané dovednosti) </a:t>
            </a:r>
          </a:p>
        </p:txBody>
      </p:sp>
      <p:sp>
        <p:nvSpPr>
          <p:cNvPr id="4099" name="Rectangle 3"/>
          <p:cNvSpPr>
            <a:spLocks noGrp="1" noChangeArrowheads="1"/>
          </p:cNvSpPr>
          <p:nvPr>
            <p:ph type="body" idx="1"/>
          </p:nvPr>
        </p:nvSpPr>
        <p:spPr>
          <a:xfrm>
            <a:off x="288032" y="404664"/>
            <a:ext cx="8244408" cy="2520280"/>
          </a:xfrm>
          <a:solidFill>
            <a:schemeClr val="bg1"/>
          </a:solidFill>
        </p:spPr>
        <p:txBody>
          <a:bodyPr/>
          <a:lstStyle/>
          <a:p>
            <a:pPr eaLnBrk="1" hangingPunct="1"/>
            <a:r>
              <a:rPr lang="cs-CZ" sz="1700" dirty="0" smtClean="0"/>
              <a:t>identifikace soustavy z přechodové charakteristiky (odezva na zapnutí spirály</a:t>
            </a:r>
            <a:r>
              <a:rPr lang="en-US" sz="1700" dirty="0" smtClean="0"/>
              <a:t>, </a:t>
            </a:r>
            <a:r>
              <a:rPr lang="en-US" sz="1700" dirty="0" err="1" smtClean="0"/>
              <a:t>pou</a:t>
            </a:r>
            <a:r>
              <a:rPr lang="cs-CZ" sz="1700" dirty="0" smtClean="0"/>
              <a:t>žívá se i impuls, bílý šum, harmonický signál)</a:t>
            </a:r>
          </a:p>
          <a:p>
            <a:pPr eaLnBrk="1" hangingPunct="1"/>
            <a:r>
              <a:rPr lang="cs-CZ" sz="1700" dirty="0" smtClean="0"/>
              <a:t>zpoždění na začátku („doba průtahu“) vlivem náběhu teploty spirály</a:t>
            </a:r>
          </a:p>
          <a:p>
            <a:pPr eaLnBrk="1" hangingPunct="1"/>
            <a:r>
              <a:rPr lang="cs-CZ" sz="1700" dirty="0" smtClean="0"/>
              <a:t>obdobný jev po vypnutí spirály komplikuje regulaci</a:t>
            </a:r>
          </a:p>
          <a:p>
            <a:pPr eaLnBrk="1" hangingPunct="1"/>
            <a:r>
              <a:rPr lang="cs-CZ" sz="1700" dirty="0" smtClean="0"/>
              <a:t>kdyby nezačalo vařit, teplota by nestoupala do nekonečna, ale pouze do vyrovnání dodávané a odvedené energie (ale nelze změřit kvůli varu. Var=bubliny kolem spirály, její špatné ochlazování, spálení. Nebezpečí výbuchu)</a:t>
            </a:r>
          </a:p>
          <a:p>
            <a:pPr eaLnBrk="1" hangingPunct="1"/>
            <a:r>
              <a:rPr lang="en-US" sz="1700" dirty="0" smtClean="0"/>
              <a:t>pr</a:t>
            </a:r>
            <a:r>
              <a:rPr lang="cs-CZ" sz="1700" dirty="0" smtClean="0"/>
              <a:t>ů</a:t>
            </a:r>
            <a:r>
              <a:rPr lang="en-US" sz="1700" dirty="0" err="1" smtClean="0"/>
              <a:t>tok</a:t>
            </a:r>
            <a:r>
              <a:rPr lang="cs-CZ" sz="1700" dirty="0" smtClean="0"/>
              <a:t> ohřívané vody odpovídá tlaku</a:t>
            </a:r>
          </a:p>
          <a:p>
            <a:pPr eaLnBrk="1" hangingPunct="1">
              <a:buNone/>
            </a:pPr>
            <a:endParaRPr lang="en-US" sz="1700" dirty="0" smtClean="0"/>
          </a:p>
        </p:txBody>
      </p:sp>
      <p:graphicFrame>
        <p:nvGraphicFramePr>
          <p:cNvPr id="6" name="Graf 5"/>
          <p:cNvGraphicFramePr/>
          <p:nvPr/>
        </p:nvGraphicFramePr>
        <p:xfrm>
          <a:off x="0" y="2924944"/>
          <a:ext cx="9144000" cy="3933056"/>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Skupina 14"/>
          <p:cNvGrpSpPr/>
          <p:nvPr/>
        </p:nvGrpSpPr>
        <p:grpSpPr>
          <a:xfrm>
            <a:off x="745182" y="131043"/>
            <a:ext cx="7715250" cy="4810125"/>
            <a:chOff x="745182" y="131043"/>
            <a:chExt cx="7715250" cy="4810125"/>
          </a:xfrm>
        </p:grpSpPr>
        <p:pic>
          <p:nvPicPr>
            <p:cNvPr id="1028" name="Picture 4"/>
            <p:cNvPicPr>
              <a:picLocks noChangeAspect="1" noChangeArrowheads="1"/>
            </p:cNvPicPr>
            <p:nvPr/>
          </p:nvPicPr>
          <p:blipFill>
            <a:blip r:embed="rId3" cstate="print"/>
            <a:srcRect/>
            <a:stretch>
              <a:fillRect/>
            </a:stretch>
          </p:blipFill>
          <p:spPr bwMode="auto">
            <a:xfrm>
              <a:off x="745182" y="131043"/>
              <a:ext cx="7715250" cy="4810125"/>
            </a:xfrm>
            <a:prstGeom prst="rect">
              <a:avLst/>
            </a:prstGeom>
            <a:noFill/>
            <a:ln w="9525">
              <a:noFill/>
              <a:miter lim="800000"/>
              <a:headEnd/>
              <a:tailEnd/>
            </a:ln>
            <a:effectLst/>
          </p:spPr>
        </p:pic>
        <p:graphicFrame>
          <p:nvGraphicFramePr>
            <p:cNvPr id="10" name="Objekt 9"/>
            <p:cNvGraphicFramePr>
              <a:graphicFrameLocks noChangeAspect="1"/>
            </p:cNvGraphicFramePr>
            <p:nvPr/>
          </p:nvGraphicFramePr>
          <p:xfrm>
            <a:off x="2123728" y="2276872"/>
            <a:ext cx="997098" cy="491108"/>
          </p:xfrm>
          <a:graphic>
            <a:graphicData uri="http://schemas.openxmlformats.org/presentationml/2006/ole">
              <p:oleObj spid="_x0000_s1029" name="Rovnice" r:id="rId4" imgW="850680" imgH="419040" progId="Equation.3">
                <p:embed/>
              </p:oleObj>
            </a:graphicData>
          </a:graphic>
        </p:graphicFrame>
        <p:graphicFrame>
          <p:nvGraphicFramePr>
            <p:cNvPr id="11" name="Objekt 10"/>
            <p:cNvGraphicFramePr>
              <a:graphicFrameLocks noChangeAspect="1"/>
            </p:cNvGraphicFramePr>
            <p:nvPr/>
          </p:nvGraphicFramePr>
          <p:xfrm>
            <a:off x="1525588" y="2844800"/>
            <a:ext cx="1041400" cy="506413"/>
          </p:xfrm>
          <a:graphic>
            <a:graphicData uri="http://schemas.openxmlformats.org/presentationml/2006/ole">
              <p:oleObj spid="_x0000_s1030" name="Rovnice" r:id="rId5" imgW="888840" imgH="431640" progId="Equation.3">
                <p:embed/>
              </p:oleObj>
            </a:graphicData>
          </a:graphic>
        </p:graphicFrame>
        <p:graphicFrame>
          <p:nvGraphicFramePr>
            <p:cNvPr id="13" name="Objekt 12"/>
            <p:cNvGraphicFramePr>
              <a:graphicFrameLocks noChangeAspect="1"/>
            </p:cNvGraphicFramePr>
            <p:nvPr/>
          </p:nvGraphicFramePr>
          <p:xfrm>
            <a:off x="3173413" y="3644900"/>
            <a:ext cx="1101725" cy="506413"/>
          </p:xfrm>
          <a:graphic>
            <a:graphicData uri="http://schemas.openxmlformats.org/presentationml/2006/ole">
              <p:oleObj spid="_x0000_s1032" name="Rovnice" r:id="rId6" imgW="939600" imgH="431640" progId="Equation.3">
                <p:embed/>
              </p:oleObj>
            </a:graphicData>
          </a:graphic>
        </p:graphicFrame>
        <p:sp>
          <p:nvSpPr>
            <p:cNvPr id="14" name="Rectangle 2"/>
            <p:cNvSpPr txBox="1">
              <a:spLocks noChangeArrowheads="1"/>
            </p:cNvSpPr>
            <p:nvPr/>
          </p:nvSpPr>
          <p:spPr bwMode="auto">
            <a:xfrm>
              <a:off x="6516216" y="1700808"/>
              <a:ext cx="1448544" cy="360040"/>
            </a:xfrm>
            <a:prstGeom prst="rect">
              <a:avLst/>
            </a:prstGeom>
            <a:solidFill>
              <a:schemeClr val="bg1"/>
            </a:solid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cs-CZ" sz="1600" b="0" i="0" u="none" strike="noStrike" kern="0" cap="none" spc="0" normalizeH="0" baseline="0" noProof="0" dirty="0" smtClean="0">
                  <a:ln>
                    <a:noFill/>
                  </a:ln>
                  <a:solidFill>
                    <a:schemeClr val="tx2"/>
                  </a:solidFill>
                  <a:effectLst/>
                  <a:uLnTx/>
                  <a:uFillTx/>
                  <a:latin typeface="+mj-lt"/>
                  <a:ea typeface="+mj-ea"/>
                  <a:cs typeface="+mj-cs"/>
                </a:rPr>
                <a:t>změřené</a:t>
              </a:r>
            </a:p>
          </p:txBody>
        </p:sp>
        <p:cxnSp>
          <p:nvCxnSpPr>
            <p:cNvPr id="16" name="Přímá spojovací šipka 15"/>
            <p:cNvCxnSpPr>
              <a:stCxn id="14" idx="0"/>
            </p:cNvCxnSpPr>
            <p:nvPr/>
          </p:nvCxnSpPr>
          <p:spPr>
            <a:xfrm flipV="1">
              <a:off x="7240488" y="764704"/>
              <a:ext cx="571872" cy="93610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Přímá spojovací šipka 17"/>
            <p:cNvCxnSpPr>
              <a:stCxn id="14" idx="0"/>
            </p:cNvCxnSpPr>
            <p:nvPr/>
          </p:nvCxnSpPr>
          <p:spPr>
            <a:xfrm flipV="1">
              <a:off x="7240488" y="692696"/>
              <a:ext cx="211832" cy="100811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Přímá spojovací šipka 20"/>
            <p:cNvCxnSpPr/>
            <p:nvPr/>
          </p:nvCxnSpPr>
          <p:spPr>
            <a:xfrm flipH="1" flipV="1">
              <a:off x="2771800" y="3717032"/>
              <a:ext cx="288032" cy="144016"/>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3" name="Přímá spojovací šipka 22"/>
            <p:cNvCxnSpPr/>
            <p:nvPr/>
          </p:nvCxnSpPr>
          <p:spPr>
            <a:xfrm>
              <a:off x="2915816" y="2852936"/>
              <a:ext cx="216024" cy="504056"/>
            </a:xfrm>
            <a:prstGeom prst="straightConnector1">
              <a:avLst/>
            </a:prstGeom>
            <a:ln>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25" name="Přímá spojovací šipka 24"/>
            <p:cNvCxnSpPr/>
            <p:nvPr/>
          </p:nvCxnSpPr>
          <p:spPr>
            <a:xfrm>
              <a:off x="2195736" y="3356992"/>
              <a:ext cx="288032" cy="360040"/>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grpSp>
      <p:pic>
        <p:nvPicPr>
          <p:cNvPr id="1026" name="Picture 2"/>
          <p:cNvPicPr>
            <a:picLocks noChangeAspect="1" noChangeArrowheads="1"/>
          </p:cNvPicPr>
          <p:nvPr/>
        </p:nvPicPr>
        <p:blipFill>
          <a:blip r:embed="rId7" cstate="print"/>
          <a:srcRect/>
          <a:stretch>
            <a:fillRect/>
          </a:stretch>
        </p:blipFill>
        <p:spPr bwMode="auto">
          <a:xfrm>
            <a:off x="395536" y="4869160"/>
            <a:ext cx="2736304" cy="1539171"/>
          </a:xfrm>
          <a:prstGeom prst="rect">
            <a:avLst/>
          </a:prstGeom>
          <a:noFill/>
          <a:ln w="9525">
            <a:noFill/>
            <a:miter lim="800000"/>
            <a:headEnd/>
            <a:tailEnd/>
          </a:ln>
        </p:spPr>
      </p:pic>
      <p:sp>
        <p:nvSpPr>
          <p:cNvPr id="4099" name="Rectangle 3"/>
          <p:cNvSpPr>
            <a:spLocks noGrp="1" noChangeArrowheads="1"/>
          </p:cNvSpPr>
          <p:nvPr>
            <p:ph type="body" idx="1"/>
          </p:nvPr>
        </p:nvSpPr>
        <p:spPr>
          <a:xfrm>
            <a:off x="2843808" y="5661248"/>
            <a:ext cx="5904656" cy="1080120"/>
          </a:xfrm>
        </p:spPr>
        <p:txBody>
          <a:bodyPr/>
          <a:lstStyle/>
          <a:p>
            <a:pPr eaLnBrk="1" hangingPunct="1">
              <a:buNone/>
            </a:pPr>
            <a:r>
              <a:rPr lang="cs-CZ" sz="1800" dirty="0" smtClean="0"/>
              <a:t>nemá cenu řešit - další vlivy: teplota okolí, teplota vstupní vody (robustnost)</a:t>
            </a:r>
          </a:p>
        </p:txBody>
      </p:sp>
      <p:sp>
        <p:nvSpPr>
          <p:cNvPr id="6" name="Rectangle 2"/>
          <p:cNvSpPr>
            <a:spLocks noGrp="1" noChangeArrowheads="1"/>
          </p:cNvSpPr>
          <p:nvPr>
            <p:ph type="title"/>
          </p:nvPr>
        </p:nvSpPr>
        <p:spPr>
          <a:xfrm>
            <a:off x="1727176" y="116632"/>
            <a:ext cx="5437112" cy="360040"/>
          </a:xfrm>
          <a:solidFill>
            <a:schemeClr val="bg1"/>
          </a:solidFill>
        </p:spPr>
        <p:txBody>
          <a:bodyPr/>
          <a:lstStyle/>
          <a:p>
            <a:pPr eaLnBrk="1" hangingPunct="1"/>
            <a:r>
              <a:rPr lang="cs-CZ" sz="2000" dirty="0" smtClean="0"/>
              <a:t>Proč absolvovat RT (získané dovednosti)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ulka 3"/>
          <p:cNvGraphicFramePr>
            <a:graphicFrameLocks noGrp="1"/>
          </p:cNvGraphicFramePr>
          <p:nvPr/>
        </p:nvGraphicFramePr>
        <p:xfrm>
          <a:off x="0" y="0"/>
          <a:ext cx="9144000" cy="5852160"/>
        </p:xfrm>
        <a:graphic>
          <a:graphicData uri="http://schemas.openxmlformats.org/drawingml/2006/table">
            <a:tbl>
              <a:tblPr firstRow="1" bandRow="1">
                <a:tableStyleId>{5C22544A-7EE6-4342-B048-85BDC9FD1C3A}</a:tableStyleId>
              </a:tblPr>
              <a:tblGrid>
                <a:gridCol w="5000628"/>
                <a:gridCol w="4143372"/>
              </a:tblGrid>
              <a:tr h="370840">
                <a:tc>
                  <a:txBody>
                    <a:bodyPr/>
                    <a:lstStyle/>
                    <a:p>
                      <a:pPr algn="ctr"/>
                      <a:r>
                        <a:rPr lang="cs-CZ" sz="2000" dirty="0" smtClean="0"/>
                        <a:t>Přednášky</a:t>
                      </a:r>
                      <a:endParaRPr lang="cs-CZ"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pPr algn="ctr"/>
                      <a:r>
                        <a:rPr lang="cs-CZ" sz="2000" dirty="0" smtClean="0"/>
                        <a:t>Cvičení</a:t>
                      </a:r>
                      <a:endParaRPr lang="cs-CZ"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r>
              <a:tr h="370840">
                <a:tc>
                  <a:txBody>
                    <a:bodyPr/>
                    <a:lstStyle/>
                    <a:p>
                      <a:r>
                        <a:rPr lang="en-US" sz="2000" dirty="0" err="1" smtClean="0"/>
                        <a:t>Historie</a:t>
                      </a:r>
                      <a:r>
                        <a:rPr lang="en-US" sz="2000" dirty="0" smtClean="0"/>
                        <a:t>, p</a:t>
                      </a:r>
                      <a:r>
                        <a:rPr lang="cs-CZ" sz="2000" dirty="0" err="1" smtClean="0"/>
                        <a:t>rincip</a:t>
                      </a:r>
                      <a:r>
                        <a:rPr lang="cs-CZ" sz="2000" baseline="0" dirty="0" smtClean="0"/>
                        <a:t> </a:t>
                      </a:r>
                      <a:r>
                        <a:rPr lang="cs-CZ" sz="2000" baseline="0" dirty="0" err="1" smtClean="0"/>
                        <a:t>fce</a:t>
                      </a:r>
                      <a:r>
                        <a:rPr lang="cs-CZ" sz="2000" baseline="0" dirty="0" smtClean="0"/>
                        <a:t> regulační smyčky</a:t>
                      </a:r>
                      <a:endParaRPr lang="cs-CZ"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r>
                        <a:rPr lang="cs-CZ" sz="2000" dirty="0" smtClean="0"/>
                        <a:t>Princip </a:t>
                      </a:r>
                      <a:r>
                        <a:rPr lang="cs-CZ" sz="2000" dirty="0" err="1" smtClean="0"/>
                        <a:t>regul</a:t>
                      </a:r>
                      <a:r>
                        <a:rPr lang="cs-CZ" sz="2000" dirty="0" smtClean="0"/>
                        <a:t>. smyčky</a:t>
                      </a:r>
                    </a:p>
                    <a:p>
                      <a:r>
                        <a:rPr lang="cs-CZ" sz="2000" dirty="0" smtClean="0"/>
                        <a:t>Ukázka </a:t>
                      </a:r>
                      <a:r>
                        <a:rPr lang="cs-CZ" sz="2000" dirty="0" err="1" smtClean="0"/>
                        <a:t>fce</a:t>
                      </a:r>
                      <a:r>
                        <a:rPr lang="cs-CZ" sz="2000" dirty="0" smtClean="0"/>
                        <a:t> regulace</a:t>
                      </a:r>
                      <a:r>
                        <a:rPr lang="cs-CZ" sz="2000" baseline="0" dirty="0" smtClean="0"/>
                        <a:t> rychlosti </a:t>
                      </a:r>
                      <a:r>
                        <a:rPr lang="cs-CZ" sz="2000" kern="1200" baseline="0" dirty="0" smtClean="0">
                          <a:solidFill>
                            <a:srgbClr val="FF0000"/>
                          </a:solidFill>
                          <a:latin typeface="+mn-lt"/>
                          <a:ea typeface="+mn-ea"/>
                          <a:cs typeface="+mn-cs"/>
                        </a:rPr>
                        <a:t>§</a:t>
                      </a:r>
                      <a:r>
                        <a:rPr lang="cs-CZ" sz="2000" baseline="0" dirty="0" smtClean="0">
                          <a:solidFill>
                            <a:srgbClr val="FF0000"/>
                          </a:solidFill>
                        </a:rPr>
                        <a:t>50!</a:t>
                      </a:r>
                      <a:endParaRPr lang="cs-CZ"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0840">
                <a:tc>
                  <a:txBody>
                    <a:bodyPr/>
                    <a:lstStyle/>
                    <a:p>
                      <a:r>
                        <a:rPr lang="cs-CZ" sz="2000" dirty="0" smtClean="0"/>
                        <a:t>Přenos, </a:t>
                      </a:r>
                      <a:r>
                        <a:rPr lang="cs-CZ" sz="2000" baseline="0" dirty="0" smtClean="0"/>
                        <a:t>frekvenční </a:t>
                      </a:r>
                      <a:r>
                        <a:rPr lang="cs-CZ" sz="2000" baseline="0" dirty="0" err="1" smtClean="0"/>
                        <a:t>charky</a:t>
                      </a:r>
                      <a:r>
                        <a:rPr lang="cs-CZ" sz="2000" baseline="0" dirty="0" smtClean="0"/>
                        <a:t>, z</a:t>
                      </a:r>
                      <a:r>
                        <a:rPr lang="cs-CZ" sz="2000" dirty="0" smtClean="0"/>
                        <a:t>ákladní bloky</a:t>
                      </a:r>
                      <a:endParaRPr lang="cs-CZ"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cs-CZ" sz="2000" dirty="0"/>
                    </a:p>
                  </a:txBody>
                  <a:tcPr/>
                </a:tc>
              </a:tr>
              <a:tr h="370840">
                <a:tc>
                  <a:txBody>
                    <a:bodyPr/>
                    <a:lstStyle/>
                    <a:p>
                      <a:r>
                        <a:rPr lang="cs-CZ" sz="2000" dirty="0" smtClean="0"/>
                        <a:t>Bloková algebra, </a:t>
                      </a:r>
                      <a:r>
                        <a:rPr lang="cs-CZ" sz="2000" dirty="0" err="1" smtClean="0"/>
                        <a:t>Nyquistovo</a:t>
                      </a:r>
                      <a:r>
                        <a:rPr lang="cs-CZ" sz="2000" baseline="0" dirty="0" smtClean="0"/>
                        <a:t> kritérium</a:t>
                      </a:r>
                      <a:endParaRPr lang="cs-CZ"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2000" dirty="0" smtClean="0"/>
                        <a:t>2-hodnotová regulace</a:t>
                      </a:r>
                    </a:p>
                    <a:p>
                      <a:r>
                        <a:rPr lang="cs-CZ" sz="2000" dirty="0" smtClean="0"/>
                        <a:t>Lineární regulace</a:t>
                      </a:r>
                      <a:endParaRPr lang="cs-CZ"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0840">
                <a:tc>
                  <a:txBody>
                    <a:bodyPr/>
                    <a:lstStyle/>
                    <a:p>
                      <a:r>
                        <a:rPr lang="cs-CZ" sz="2000" dirty="0" smtClean="0"/>
                        <a:t>Příklad návrhu regulátoru</a:t>
                      </a:r>
                      <a:endParaRPr lang="cs-CZ"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cs-CZ" sz="2000" dirty="0"/>
                    </a:p>
                  </a:txBody>
                  <a:tcPr/>
                </a:tc>
              </a:tr>
              <a:tr h="370840">
                <a:tc>
                  <a:txBody>
                    <a:bodyPr/>
                    <a:lstStyle/>
                    <a:p>
                      <a:r>
                        <a:rPr lang="cs-CZ" sz="2000" dirty="0" smtClean="0"/>
                        <a:t>Uzavřená smyčka, přenos řízení</a:t>
                      </a:r>
                      <a:r>
                        <a:rPr lang="cs-CZ" sz="2000" baseline="0" dirty="0" smtClean="0"/>
                        <a:t> a poruchy</a:t>
                      </a:r>
                      <a:endParaRPr lang="cs-CZ"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r>
                        <a:rPr lang="en-US" sz="2000" baseline="0" dirty="0" smtClean="0"/>
                        <a:t>P</a:t>
                      </a:r>
                      <a:r>
                        <a:rPr lang="cs-CZ" sz="2000" baseline="0" dirty="0" err="1" smtClean="0"/>
                        <a:t>říklad</a:t>
                      </a:r>
                      <a:r>
                        <a:rPr lang="cs-CZ" sz="2000" baseline="0" dirty="0" smtClean="0"/>
                        <a:t> návrhu regulátoru</a:t>
                      </a:r>
                      <a:r>
                        <a:rPr lang="en-US" sz="2000" baseline="0" dirty="0" smtClean="0"/>
                        <a:t> - P</a:t>
                      </a:r>
                      <a:endParaRPr lang="cs-CZ"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0840">
                <a:tc>
                  <a:txBody>
                    <a:bodyPr/>
                    <a:lstStyle/>
                    <a:p>
                      <a:r>
                        <a:rPr lang="cs-CZ" sz="2000" dirty="0" smtClean="0"/>
                        <a:t>Základní</a:t>
                      </a:r>
                      <a:r>
                        <a:rPr lang="cs-CZ" sz="2000" baseline="0" dirty="0" smtClean="0"/>
                        <a:t> náhled do diskrétní regulace</a:t>
                      </a:r>
                      <a:endParaRPr lang="cs-CZ"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cs-CZ" sz="20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2000" dirty="0" smtClean="0"/>
                        <a:t>Používané</a:t>
                      </a:r>
                      <a:r>
                        <a:rPr lang="cs-CZ" sz="2000" baseline="0" dirty="0" smtClean="0"/>
                        <a:t> realizace regulátorů</a:t>
                      </a:r>
                      <a:endParaRPr lang="cs-CZ" sz="20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aseline="0" dirty="0" smtClean="0"/>
                        <a:t>P</a:t>
                      </a:r>
                      <a:r>
                        <a:rPr lang="cs-CZ" sz="2000" baseline="0" dirty="0" err="1" smtClean="0"/>
                        <a:t>říklad</a:t>
                      </a:r>
                      <a:r>
                        <a:rPr lang="cs-CZ" sz="2000" baseline="0" dirty="0" smtClean="0"/>
                        <a:t> návrhu regulátoru</a:t>
                      </a:r>
                      <a:r>
                        <a:rPr lang="en-US" sz="2000" baseline="0" dirty="0" smtClean="0"/>
                        <a:t> - PI</a:t>
                      </a:r>
                      <a:endParaRPr lang="cs-CZ" sz="2000" dirty="0" smtClean="0"/>
                    </a:p>
                    <a:p>
                      <a:endParaRPr lang="cs-CZ"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2000" dirty="0" smtClean="0"/>
                        <a:t>Regulace rychlosti </a:t>
                      </a:r>
                      <a:r>
                        <a:rPr lang="cs-CZ" sz="2000" dirty="0" err="1" smtClean="0"/>
                        <a:t>ss</a:t>
                      </a:r>
                      <a:r>
                        <a:rPr lang="cs-CZ" sz="2000" dirty="0" smtClean="0"/>
                        <a:t> motoru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cs-CZ" sz="20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2000" dirty="0" smtClean="0"/>
                        <a:t>Další metody návrhu regulátoru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2000" dirty="0" smtClean="0"/>
                        <a:t>Diskrétní regulace</a:t>
                      </a:r>
                    </a:p>
                    <a:p>
                      <a:endParaRPr lang="cs-CZ"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0840">
                <a:tc>
                  <a:txBody>
                    <a:bodyPr/>
                    <a:lstStyle/>
                    <a:p>
                      <a:endParaRPr lang="cs-CZ"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cs-CZ" sz="20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2000" dirty="0" smtClean="0"/>
                        <a:t>Řešení</a:t>
                      </a:r>
                      <a:r>
                        <a:rPr lang="cs-CZ" sz="2000" baseline="0" dirty="0" smtClean="0"/>
                        <a:t> vzorového zápočtového testu</a:t>
                      </a:r>
                      <a:endParaRPr lang="cs-CZ" sz="20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r>
                        <a:rPr lang="cs-CZ" sz="2000" dirty="0" smtClean="0"/>
                        <a:t>Fyzikální</a:t>
                      </a:r>
                      <a:r>
                        <a:rPr lang="cs-CZ" sz="2000" baseline="0" dirty="0" smtClean="0"/>
                        <a:t> model regulovaného </a:t>
                      </a:r>
                      <a:r>
                        <a:rPr lang="cs-CZ" sz="2000" baseline="0" dirty="0" err="1" smtClean="0"/>
                        <a:t>ss</a:t>
                      </a:r>
                      <a:r>
                        <a:rPr lang="cs-CZ" sz="2000" baseline="0" dirty="0" smtClean="0"/>
                        <a:t> pohonu</a:t>
                      </a:r>
                      <a:endParaRPr lang="cs-CZ"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0840">
                <a:tc>
                  <a:txBody>
                    <a:bodyPr/>
                    <a:lstStyle/>
                    <a:p>
                      <a:r>
                        <a:rPr lang="cs-CZ" sz="2000" dirty="0" smtClean="0"/>
                        <a:t>Zápočtový test </a:t>
                      </a:r>
                      <a:endParaRPr lang="cs-CZ"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cs-CZ" sz="2000" dirty="0"/>
                    </a:p>
                  </a:txBody>
                  <a:tcPr/>
                </a:tc>
              </a:tr>
              <a:tr h="370840">
                <a:tc>
                  <a:txBody>
                    <a:bodyPr/>
                    <a:lstStyle/>
                    <a:p>
                      <a:r>
                        <a:rPr lang="cs-CZ" sz="2000" dirty="0" smtClean="0"/>
                        <a:t>Zápočtový test </a:t>
                      </a:r>
                      <a:endParaRPr lang="cs-CZ"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cs-CZ"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53752"/>
            <a:ext cx="8229600" cy="1143000"/>
          </a:xfrm>
        </p:spPr>
        <p:txBody>
          <a:bodyPr/>
          <a:lstStyle/>
          <a:p>
            <a:pPr eaLnBrk="1" hangingPunct="1"/>
            <a:r>
              <a:rPr lang="cs-CZ" dirty="0" smtClean="0"/>
              <a:t>Požadavky na ZP</a:t>
            </a:r>
          </a:p>
        </p:txBody>
      </p:sp>
      <p:sp>
        <p:nvSpPr>
          <p:cNvPr id="6147" name="Rectangle 3"/>
          <p:cNvSpPr>
            <a:spLocks noGrp="1" noChangeArrowheads="1"/>
          </p:cNvSpPr>
          <p:nvPr>
            <p:ph type="body" idx="1"/>
          </p:nvPr>
        </p:nvSpPr>
        <p:spPr>
          <a:xfrm>
            <a:off x="457200" y="876349"/>
            <a:ext cx="8686800" cy="1472531"/>
          </a:xfrm>
        </p:spPr>
        <p:txBody>
          <a:bodyPr/>
          <a:lstStyle/>
          <a:p>
            <a:pPr eaLnBrk="1" hangingPunct="1"/>
            <a:r>
              <a:rPr lang="cs-CZ" sz="2400" dirty="0" smtClean="0"/>
              <a:t>aktivní účast na cvičeních </a:t>
            </a:r>
          </a:p>
          <a:p>
            <a:pPr eaLnBrk="1" hangingPunct="1"/>
            <a:r>
              <a:rPr lang="cs-CZ" sz="2400" dirty="0" smtClean="0"/>
              <a:t>absolvování zápočtového testu  (alespoň 60%)</a:t>
            </a:r>
          </a:p>
          <a:p>
            <a:pPr eaLnBrk="1" hangingPunct="1">
              <a:buFontTx/>
              <a:buNone/>
            </a:pPr>
            <a:r>
              <a:rPr lang="cs-CZ" sz="2400" dirty="0" smtClean="0"/>
              <a:t>(Vzorový</a:t>
            </a:r>
            <a:r>
              <a:rPr lang="en-US" sz="2400" dirty="0" smtClean="0"/>
              <a:t> test</a:t>
            </a:r>
            <a:r>
              <a:rPr lang="cs-CZ" sz="2400" dirty="0" smtClean="0"/>
              <a:t> na </a:t>
            </a:r>
            <a:r>
              <a:rPr lang="cs-CZ" sz="2400" dirty="0" err="1" smtClean="0"/>
              <a:t>Courseware</a:t>
            </a:r>
            <a:r>
              <a:rPr lang="cs-CZ" sz="2400" dirty="0" smtClean="0"/>
              <a:t> </a:t>
            </a:r>
            <a:r>
              <a:rPr lang="cs-CZ" sz="2400" dirty="0" smtClean="0">
                <a:cs typeface="Arial" pitchFamily="34" charset="0"/>
              </a:rPr>
              <a:t>→</a:t>
            </a:r>
            <a:r>
              <a:rPr lang="cs-CZ" sz="2400" dirty="0" smtClean="0"/>
              <a:t> podmínky absolvování)</a:t>
            </a:r>
          </a:p>
        </p:txBody>
      </p:sp>
      <p:sp>
        <p:nvSpPr>
          <p:cNvPr id="4" name="Rectangle 2"/>
          <p:cNvSpPr txBox="1">
            <a:spLocks noChangeArrowheads="1"/>
          </p:cNvSpPr>
          <p:nvPr/>
        </p:nvSpPr>
        <p:spPr bwMode="auto">
          <a:xfrm>
            <a:off x="457200" y="2434878"/>
            <a:ext cx="8229600" cy="77809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cs-CZ" sz="4400" b="0" i="0" u="none" strike="noStrike" kern="0" cap="none" spc="0" normalizeH="0" baseline="0" noProof="0" dirty="0" smtClean="0">
                <a:ln>
                  <a:noFill/>
                </a:ln>
                <a:solidFill>
                  <a:schemeClr val="tx2"/>
                </a:solidFill>
                <a:effectLst/>
                <a:uLnTx/>
                <a:uFillTx/>
                <a:latin typeface="+mj-lt"/>
                <a:ea typeface="+mj-ea"/>
                <a:cs typeface="+mj-cs"/>
              </a:rPr>
              <a:t>Primární cíl při studiu</a:t>
            </a:r>
          </a:p>
        </p:txBody>
      </p:sp>
      <p:sp>
        <p:nvSpPr>
          <p:cNvPr id="5" name="Zástupný symbol pro obsah 3"/>
          <p:cNvSpPr txBox="1">
            <a:spLocks/>
          </p:cNvSpPr>
          <p:nvPr/>
        </p:nvSpPr>
        <p:spPr bwMode="auto">
          <a:xfrm>
            <a:off x="457200" y="3283273"/>
            <a:ext cx="8229600" cy="302604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Tx/>
              <a:buSzTx/>
              <a:buFontTx/>
              <a:buNone/>
              <a:tabLst/>
              <a:defRPr/>
            </a:pPr>
            <a:r>
              <a:rPr kumimoji="0" lang="cs-CZ" sz="3200" b="0" i="0" u="none" strike="noStrike" kern="0" cap="none" spc="0" normalizeH="0" baseline="0" noProof="0" dirty="0" smtClean="0">
                <a:ln>
                  <a:noFill/>
                </a:ln>
                <a:solidFill>
                  <a:schemeClr val="tx1"/>
                </a:solidFill>
                <a:effectLst/>
                <a:uLnTx/>
                <a:uFillTx/>
                <a:latin typeface="+mn-lt"/>
                <a:ea typeface="+mn-ea"/>
                <a:cs typeface="+mn-cs"/>
              </a:rPr>
              <a:t>získat zápočet</a:t>
            </a:r>
          </a:p>
          <a:p>
            <a:pPr marL="342900" marR="0" lvl="0" indent="-342900" algn="l" defTabSz="914400" rtl="0" eaLnBrk="1" fontAlgn="base" latinLnBrk="0" hangingPunct="1">
              <a:lnSpc>
                <a:spcPct val="100000"/>
              </a:lnSpc>
              <a:spcBef>
                <a:spcPct val="20000"/>
              </a:spcBef>
              <a:spcAft>
                <a:spcPct val="0"/>
              </a:spcAft>
              <a:buClrTx/>
              <a:buSzTx/>
              <a:buFontTx/>
              <a:buNone/>
              <a:tabLst/>
              <a:defRPr/>
            </a:pPr>
            <a:r>
              <a:rPr kumimoji="0" lang="cs-CZ" sz="3200" b="0" i="0" u="none" strike="noStrike" kern="0" cap="none" spc="0" normalizeH="0" baseline="0" noProof="0" dirty="0" smtClean="0">
                <a:ln>
                  <a:noFill/>
                </a:ln>
                <a:solidFill>
                  <a:schemeClr val="tx1"/>
                </a:solidFill>
                <a:effectLst/>
                <a:uLnTx/>
                <a:uFillTx/>
                <a:latin typeface="+mn-lt"/>
                <a:ea typeface="+mn-ea"/>
                <a:cs typeface="+mn-cs"/>
              </a:rPr>
              <a:t>	</a:t>
            </a:r>
          </a:p>
          <a:p>
            <a:pPr marL="342900" marR="0" lvl="0" indent="-342900" algn="l" defTabSz="914400" rtl="0" eaLnBrk="1" fontAlgn="base" latinLnBrk="0" hangingPunct="1">
              <a:lnSpc>
                <a:spcPct val="100000"/>
              </a:lnSpc>
              <a:spcBef>
                <a:spcPct val="20000"/>
              </a:spcBef>
              <a:spcAft>
                <a:spcPct val="0"/>
              </a:spcAft>
              <a:buClrTx/>
              <a:buSzTx/>
              <a:buFontTx/>
              <a:buNone/>
              <a:tabLst/>
              <a:defRPr/>
            </a:pPr>
            <a:endParaRPr kumimoji="0" lang="cs-CZ" sz="32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ct val="100000"/>
              </a:lnSpc>
              <a:spcBef>
                <a:spcPct val="20000"/>
              </a:spcBef>
              <a:spcAft>
                <a:spcPct val="0"/>
              </a:spcAft>
              <a:buClrTx/>
              <a:buSzTx/>
              <a:buFontTx/>
              <a:buNone/>
              <a:tabLst/>
              <a:defRPr/>
            </a:pPr>
            <a:r>
              <a:rPr kumimoji="0" lang="cs-CZ" sz="3200" b="0" i="0" u="none" strike="noStrike" kern="0" cap="none" spc="0" normalizeH="0" baseline="0" noProof="0" dirty="0" smtClean="0">
                <a:ln>
                  <a:noFill/>
                </a:ln>
                <a:solidFill>
                  <a:schemeClr val="tx1"/>
                </a:solidFill>
                <a:effectLst/>
                <a:uLnTx/>
                <a:uFillTx/>
                <a:latin typeface="+mn-lt"/>
                <a:ea typeface="+mn-ea"/>
                <a:cs typeface="+mn-cs"/>
              </a:rPr>
              <a:t>získat znalosti</a:t>
            </a:r>
          </a:p>
        </p:txBody>
      </p:sp>
      <p:pic>
        <p:nvPicPr>
          <p:cNvPr id="6" name="Picture 4"/>
          <p:cNvPicPr>
            <a:picLocks noChangeAspect="1" noChangeArrowheads="1"/>
          </p:cNvPicPr>
          <p:nvPr/>
        </p:nvPicPr>
        <p:blipFill>
          <a:blip r:embed="rId2" cstate="print"/>
          <a:srcRect/>
          <a:stretch>
            <a:fillRect/>
          </a:stretch>
        </p:blipFill>
        <p:spPr bwMode="auto">
          <a:xfrm>
            <a:off x="3214688" y="4569148"/>
            <a:ext cx="1752600" cy="1597025"/>
          </a:xfrm>
          <a:prstGeom prst="rect">
            <a:avLst/>
          </a:prstGeom>
          <a:noFill/>
          <a:ln w="9525">
            <a:noFill/>
            <a:miter lim="800000"/>
            <a:headEnd/>
            <a:tailEnd/>
          </a:ln>
        </p:spPr>
      </p:pic>
      <p:pic>
        <p:nvPicPr>
          <p:cNvPr id="7" name="Picture 5"/>
          <p:cNvPicPr>
            <a:picLocks noChangeAspect="1" noChangeArrowheads="1"/>
          </p:cNvPicPr>
          <p:nvPr/>
        </p:nvPicPr>
        <p:blipFill>
          <a:blip r:embed="rId3" cstate="print"/>
          <a:srcRect/>
          <a:stretch>
            <a:fillRect/>
          </a:stretch>
        </p:blipFill>
        <p:spPr bwMode="auto">
          <a:xfrm>
            <a:off x="3357563" y="3068960"/>
            <a:ext cx="1071562" cy="10715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Grp="1" noChangeAspect="1" noChangeArrowheads="1"/>
          </p:cNvPicPr>
          <p:nvPr>
            <p:ph idx="1"/>
          </p:nvPr>
        </p:nvPicPr>
        <p:blipFill>
          <a:blip r:embed="rId2" cstate="print"/>
          <a:srcRect/>
          <a:stretch>
            <a:fillRect/>
          </a:stretch>
        </p:blipFill>
        <p:spPr>
          <a:xfrm>
            <a:off x="0" y="0"/>
            <a:ext cx="4714875" cy="6864350"/>
          </a:xfrm>
        </p:spPr>
      </p:pic>
      <p:sp>
        <p:nvSpPr>
          <p:cNvPr id="8195" name="Rectangle 2"/>
          <p:cNvSpPr>
            <a:spLocks noGrp="1" noChangeArrowheads="1"/>
          </p:cNvSpPr>
          <p:nvPr>
            <p:ph type="title"/>
          </p:nvPr>
        </p:nvSpPr>
        <p:spPr>
          <a:xfrm>
            <a:off x="4714875" y="0"/>
            <a:ext cx="4429125" cy="1143000"/>
          </a:xfrm>
        </p:spPr>
        <p:txBody>
          <a:bodyPr/>
          <a:lstStyle/>
          <a:p>
            <a:pPr eaLnBrk="1" hangingPunct="1"/>
            <a:r>
              <a:rPr lang="cs-CZ" sz="2800" smtClean="0"/>
              <a:t>Důvody neúspěchu u zp.</a:t>
            </a:r>
          </a:p>
        </p:txBody>
      </p:sp>
      <p:sp>
        <p:nvSpPr>
          <p:cNvPr id="9" name="Čárový popisek 1 8"/>
          <p:cNvSpPr/>
          <p:nvPr/>
        </p:nvSpPr>
        <p:spPr>
          <a:xfrm>
            <a:off x="5000625" y="2857500"/>
            <a:ext cx="3857625" cy="928688"/>
          </a:xfrm>
          <a:prstGeom prst="borderCallout1">
            <a:avLst>
              <a:gd name="adj1" fmla="val 18750"/>
              <a:gd name="adj2" fmla="val -8333"/>
              <a:gd name="adj3" fmla="val 19578"/>
              <a:gd name="adj4" fmla="val -76054"/>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tx1"/>
                </a:solidFill>
              </a:rPr>
              <a:t>správně nakreslené frekvenční </a:t>
            </a:r>
            <a:r>
              <a:rPr lang="cs-CZ" dirty="0" err="1">
                <a:solidFill>
                  <a:schemeClr val="tx1"/>
                </a:solidFill>
              </a:rPr>
              <a:t>charky</a:t>
            </a:r>
            <a:r>
              <a:rPr lang="cs-CZ" dirty="0">
                <a:solidFill>
                  <a:schemeClr val="tx1"/>
                </a:solidFill>
              </a:rPr>
              <a:t> (viz pozdější přednášky)</a:t>
            </a:r>
          </a:p>
        </p:txBody>
      </p:sp>
      <p:sp>
        <p:nvSpPr>
          <p:cNvPr id="10" name="Čárový popisek 1 9"/>
          <p:cNvSpPr/>
          <p:nvPr/>
        </p:nvSpPr>
        <p:spPr>
          <a:xfrm>
            <a:off x="5072063" y="3929063"/>
            <a:ext cx="3714750" cy="714375"/>
          </a:xfrm>
          <a:prstGeom prst="borderCallout1">
            <a:avLst>
              <a:gd name="adj1" fmla="val 18750"/>
              <a:gd name="adj2" fmla="val -8333"/>
              <a:gd name="adj3" fmla="val 270544"/>
              <a:gd name="adj4" fmla="val -4816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tx1"/>
                </a:solidFill>
              </a:rPr>
              <a:t>ale bez pochopení, jak je používat</a:t>
            </a:r>
          </a:p>
        </p:txBody>
      </p:sp>
      <p:sp>
        <p:nvSpPr>
          <p:cNvPr id="11" name="Čárový popisek 1 10"/>
          <p:cNvSpPr/>
          <p:nvPr/>
        </p:nvSpPr>
        <p:spPr>
          <a:xfrm>
            <a:off x="4786313" y="1285875"/>
            <a:ext cx="4143375" cy="928688"/>
          </a:xfrm>
          <a:prstGeom prst="borderCallout1">
            <a:avLst>
              <a:gd name="adj1" fmla="val 18750"/>
              <a:gd name="adj2" fmla="val -8333"/>
              <a:gd name="adj3" fmla="val -89823"/>
              <a:gd name="adj4" fmla="val -85299"/>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tx1"/>
                </a:solidFill>
              </a:rPr>
              <a:t>návrh regulátoru k soustavě bez znalosti principu </a:t>
            </a:r>
            <a:r>
              <a:rPr lang="cs-CZ" dirty="0" err="1">
                <a:solidFill>
                  <a:schemeClr val="tx1"/>
                </a:solidFill>
              </a:rPr>
              <a:t>fce</a:t>
            </a:r>
            <a:r>
              <a:rPr lang="cs-CZ" dirty="0">
                <a:solidFill>
                  <a:schemeClr val="tx1"/>
                </a:solidFill>
              </a:rPr>
              <a:t> regulační smyčky</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Grp="1" noChangeArrowheads="1"/>
          </p:cNvSpPr>
          <p:nvPr>
            <p:ph type="title"/>
          </p:nvPr>
        </p:nvSpPr>
        <p:spPr>
          <a:xfrm>
            <a:off x="2267744" y="0"/>
            <a:ext cx="4429125" cy="620688"/>
          </a:xfrm>
        </p:spPr>
        <p:txBody>
          <a:bodyPr/>
          <a:lstStyle/>
          <a:p>
            <a:pPr eaLnBrk="1" hangingPunct="1"/>
            <a:r>
              <a:rPr lang="en-US" sz="2800" dirty="0" err="1" smtClean="0"/>
              <a:t>Statistiky</a:t>
            </a:r>
            <a:r>
              <a:rPr lang="en-US" sz="2800" dirty="0" smtClean="0"/>
              <a:t> 201</a:t>
            </a:r>
            <a:r>
              <a:rPr lang="cs-CZ" sz="2800" dirty="0" smtClean="0"/>
              <a:t>6</a:t>
            </a:r>
            <a:r>
              <a:rPr lang="en-US" sz="2800" dirty="0" smtClean="0"/>
              <a:t>/1</a:t>
            </a:r>
            <a:r>
              <a:rPr lang="cs-CZ" sz="2800" dirty="0" smtClean="0"/>
              <a:t>7</a:t>
            </a:r>
          </a:p>
        </p:txBody>
      </p:sp>
      <p:pic>
        <p:nvPicPr>
          <p:cNvPr id="35842" name="Picture 2"/>
          <p:cNvPicPr>
            <a:picLocks noChangeAspect="1" noChangeArrowheads="1"/>
          </p:cNvPicPr>
          <p:nvPr/>
        </p:nvPicPr>
        <p:blipFill>
          <a:blip r:embed="rId2" cstate="print"/>
          <a:srcRect/>
          <a:stretch>
            <a:fillRect/>
          </a:stretch>
        </p:blipFill>
        <p:spPr bwMode="auto">
          <a:xfrm>
            <a:off x="251520" y="692696"/>
            <a:ext cx="8512770" cy="616530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Grp="1" noChangeArrowheads="1"/>
          </p:cNvSpPr>
          <p:nvPr>
            <p:ph type="title"/>
          </p:nvPr>
        </p:nvSpPr>
        <p:spPr>
          <a:xfrm>
            <a:off x="2267744" y="0"/>
            <a:ext cx="4429125" cy="1143000"/>
          </a:xfrm>
        </p:spPr>
        <p:txBody>
          <a:bodyPr/>
          <a:lstStyle/>
          <a:p>
            <a:pPr eaLnBrk="1" hangingPunct="1"/>
            <a:r>
              <a:rPr lang="en-US" sz="2800" dirty="0" err="1" smtClean="0"/>
              <a:t>Statistiky</a:t>
            </a:r>
            <a:r>
              <a:rPr lang="en-US" sz="2800" dirty="0" smtClean="0"/>
              <a:t> 201</a:t>
            </a:r>
            <a:r>
              <a:rPr lang="cs-CZ" sz="2800" dirty="0" smtClean="0"/>
              <a:t>5</a:t>
            </a:r>
            <a:r>
              <a:rPr lang="en-US" sz="2800" dirty="0" smtClean="0"/>
              <a:t>/1</a:t>
            </a:r>
            <a:r>
              <a:rPr lang="cs-CZ" sz="2800" dirty="0" smtClean="0"/>
              <a:t>6</a:t>
            </a:r>
          </a:p>
        </p:txBody>
      </p:sp>
      <p:pic>
        <p:nvPicPr>
          <p:cNvPr id="2051" name="Picture 3"/>
          <p:cNvPicPr>
            <a:picLocks noChangeAspect="1" noChangeArrowheads="1"/>
          </p:cNvPicPr>
          <p:nvPr/>
        </p:nvPicPr>
        <p:blipFill>
          <a:blip r:embed="rId2" cstate="print"/>
          <a:srcRect/>
          <a:stretch>
            <a:fillRect/>
          </a:stretch>
        </p:blipFill>
        <p:spPr bwMode="auto">
          <a:xfrm>
            <a:off x="-1" y="1412776"/>
            <a:ext cx="9062505" cy="49957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Grp="1" noChangeArrowheads="1"/>
          </p:cNvSpPr>
          <p:nvPr>
            <p:ph type="title"/>
          </p:nvPr>
        </p:nvSpPr>
        <p:spPr>
          <a:xfrm>
            <a:off x="1979712" y="0"/>
            <a:ext cx="5112568" cy="1143000"/>
          </a:xfrm>
        </p:spPr>
        <p:txBody>
          <a:bodyPr/>
          <a:lstStyle/>
          <a:p>
            <a:pPr eaLnBrk="1" hangingPunct="1"/>
            <a:r>
              <a:rPr lang="en-US" sz="2800" dirty="0" err="1" smtClean="0"/>
              <a:t>Statistiky</a:t>
            </a:r>
            <a:r>
              <a:rPr lang="en-US" sz="2800" dirty="0" smtClean="0"/>
              <a:t> 2014/15</a:t>
            </a:r>
            <a:r>
              <a:rPr lang="cs-CZ" sz="2800" dirty="0" smtClean="0"/>
              <a:t/>
            </a:r>
            <a:br>
              <a:rPr lang="cs-CZ" sz="2800" dirty="0" smtClean="0"/>
            </a:br>
            <a:r>
              <a:rPr lang="cs-CZ" sz="2800" dirty="0" smtClean="0"/>
              <a:t>(nemění se rozložení bodů)</a:t>
            </a:r>
          </a:p>
        </p:txBody>
      </p:sp>
      <p:graphicFrame>
        <p:nvGraphicFramePr>
          <p:cNvPr id="5" name="Tabulka 4"/>
          <p:cNvGraphicFramePr>
            <a:graphicFrameLocks noGrp="1"/>
          </p:cNvGraphicFramePr>
          <p:nvPr/>
        </p:nvGraphicFramePr>
        <p:xfrm>
          <a:off x="251520" y="1700808"/>
          <a:ext cx="2016225" cy="3456379"/>
        </p:xfrm>
        <a:graphic>
          <a:graphicData uri="http://schemas.openxmlformats.org/drawingml/2006/table">
            <a:tbl>
              <a:tblPr/>
              <a:tblGrid>
                <a:gridCol w="672075"/>
                <a:gridCol w="672075"/>
                <a:gridCol w="672075"/>
              </a:tblGrid>
              <a:tr h="470858">
                <a:tc>
                  <a:txBody>
                    <a:bodyPr/>
                    <a:lstStyle/>
                    <a:p>
                      <a:pPr algn="ctr" fontAlgn="b"/>
                      <a:r>
                        <a:rPr lang="cs-CZ" sz="1400" b="0" i="0" u="none" strike="noStrike">
                          <a:solidFill>
                            <a:srgbClr val="000000"/>
                          </a:solidFill>
                          <a:latin typeface="Calibri"/>
                        </a:rPr>
                        <a:t>bodů</a:t>
                      </a:r>
                    </a:p>
                  </a:txBody>
                  <a:tcPr marL="9525" marR="9525" marT="9525" marB="0" anchor="b">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ctr" fontAlgn="b"/>
                      <a:r>
                        <a:rPr lang="cs-CZ" sz="1400" b="0" i="0" u="none" strike="noStrike">
                          <a:solidFill>
                            <a:srgbClr val="000000"/>
                          </a:solidFill>
                          <a:latin typeface="Calibri"/>
                        </a:rPr>
                        <a:t>1.pokus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ctr" fontAlgn="b"/>
                      <a:r>
                        <a:rPr lang="cs-CZ" sz="1400" b="0" i="0" u="none" strike="noStrike">
                          <a:solidFill>
                            <a:srgbClr val="000000"/>
                          </a:solidFill>
                          <a:latin typeface="Calibri"/>
                        </a:rPr>
                        <a:t>2. pokus</a:t>
                      </a:r>
                    </a:p>
                  </a:txBody>
                  <a:tcPr marL="9525" marR="9525" marT="9525" marB="0" anchor="b">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r>
              <a:tr h="271411">
                <a:tc>
                  <a:txBody>
                    <a:bodyPr/>
                    <a:lstStyle/>
                    <a:p>
                      <a:pPr algn="ctr" fontAlgn="b"/>
                      <a:r>
                        <a:rPr lang="cs-CZ" sz="1400" b="0" i="0" u="none" strike="noStrike">
                          <a:solidFill>
                            <a:srgbClr val="000000"/>
                          </a:solidFill>
                          <a:latin typeface="Arial"/>
                        </a:rPr>
                        <a:t>0</a:t>
                      </a:r>
                    </a:p>
                  </a:txBody>
                  <a:tcPr marL="9525" marR="9525" marT="19050" marB="19050" anchor="b">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cs-CZ" sz="1400" b="0" i="0" u="none" strike="noStrike">
                          <a:solidFill>
                            <a:srgbClr val="000000"/>
                          </a:solidFill>
                          <a:latin typeface="Arial"/>
                        </a:rPr>
                        <a:t>7</a:t>
                      </a:r>
                    </a:p>
                  </a:txBody>
                  <a:tcPr marL="9525" marR="9525" marT="19050" marB="1905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cs-CZ" sz="1400" b="0" i="0" u="none" strike="noStrike">
                          <a:solidFill>
                            <a:srgbClr val="000000"/>
                          </a:solidFill>
                          <a:latin typeface="Calibri"/>
                        </a:rPr>
                        <a:t>0</a:t>
                      </a:r>
                    </a:p>
                  </a:txBody>
                  <a:tcPr marL="9525" marR="9525" marT="9525" marB="0" anchor="b">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1411">
                <a:tc>
                  <a:txBody>
                    <a:bodyPr/>
                    <a:lstStyle/>
                    <a:p>
                      <a:pPr algn="ctr" fontAlgn="b"/>
                      <a:r>
                        <a:rPr lang="cs-CZ" sz="1400" b="0" i="0" u="none" strike="noStrike">
                          <a:solidFill>
                            <a:srgbClr val="000000"/>
                          </a:solidFill>
                          <a:latin typeface="Arial"/>
                        </a:rPr>
                        <a:t>1</a:t>
                      </a:r>
                    </a:p>
                  </a:txBody>
                  <a:tcPr marL="9525" marR="9525" marT="19050" marB="19050" anchor="b">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cs-CZ" sz="1400" b="0" i="0" u="none" strike="noStrike">
                          <a:solidFill>
                            <a:srgbClr val="000000"/>
                          </a:solidFill>
                          <a:latin typeface="Arial"/>
                        </a:rPr>
                        <a:t>4</a:t>
                      </a:r>
                    </a:p>
                  </a:txBody>
                  <a:tcPr marL="9525" marR="9525" marT="19050" marB="1905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cs-CZ" sz="1400" b="0" i="0" u="none" strike="noStrike">
                          <a:solidFill>
                            <a:srgbClr val="000000"/>
                          </a:solidFill>
                          <a:latin typeface="Calibri"/>
                        </a:rPr>
                        <a:t>0</a:t>
                      </a:r>
                    </a:p>
                  </a:txBody>
                  <a:tcPr marL="9525" marR="9525" marT="9525" marB="0" anchor="b">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1411">
                <a:tc>
                  <a:txBody>
                    <a:bodyPr/>
                    <a:lstStyle/>
                    <a:p>
                      <a:pPr algn="ctr" fontAlgn="b"/>
                      <a:r>
                        <a:rPr lang="cs-CZ" sz="1400" b="0" i="0" u="none" strike="noStrike">
                          <a:solidFill>
                            <a:srgbClr val="000000"/>
                          </a:solidFill>
                          <a:latin typeface="Arial"/>
                        </a:rPr>
                        <a:t>2</a:t>
                      </a:r>
                    </a:p>
                  </a:txBody>
                  <a:tcPr marL="9525" marR="9525" marT="19050" marB="19050" anchor="b">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cs-CZ" sz="1400" b="0" i="0" u="none" strike="noStrike">
                          <a:solidFill>
                            <a:srgbClr val="000000"/>
                          </a:solidFill>
                          <a:latin typeface="Arial"/>
                        </a:rPr>
                        <a:t>12</a:t>
                      </a:r>
                    </a:p>
                  </a:txBody>
                  <a:tcPr marL="9525" marR="9525" marT="19050" marB="1905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cs-CZ" sz="1400" b="0" i="0" u="none" strike="noStrike">
                          <a:solidFill>
                            <a:srgbClr val="000000"/>
                          </a:solidFill>
                          <a:latin typeface="Calibri"/>
                        </a:rPr>
                        <a:t>0</a:t>
                      </a:r>
                    </a:p>
                  </a:txBody>
                  <a:tcPr marL="9525" marR="9525" marT="9525" marB="0" anchor="b">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1411">
                <a:tc>
                  <a:txBody>
                    <a:bodyPr/>
                    <a:lstStyle/>
                    <a:p>
                      <a:pPr algn="ctr" fontAlgn="b"/>
                      <a:r>
                        <a:rPr lang="cs-CZ" sz="1400" b="0" i="0" u="none" strike="noStrike">
                          <a:solidFill>
                            <a:srgbClr val="000000"/>
                          </a:solidFill>
                          <a:latin typeface="Arial"/>
                        </a:rPr>
                        <a:t>3</a:t>
                      </a:r>
                    </a:p>
                  </a:txBody>
                  <a:tcPr marL="9525" marR="9525" marT="19050" marB="19050" anchor="b">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cs-CZ" sz="1400" b="0" i="0" u="none" strike="noStrike">
                          <a:solidFill>
                            <a:srgbClr val="000000"/>
                          </a:solidFill>
                          <a:latin typeface="Arial"/>
                        </a:rPr>
                        <a:t>13</a:t>
                      </a:r>
                    </a:p>
                  </a:txBody>
                  <a:tcPr marL="9525" marR="9525" marT="19050" marB="1905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cs-CZ" sz="1400" b="0" i="0" u="none" strike="noStrike">
                          <a:solidFill>
                            <a:srgbClr val="000000"/>
                          </a:solidFill>
                          <a:latin typeface="Calibri"/>
                        </a:rPr>
                        <a:t>4</a:t>
                      </a:r>
                    </a:p>
                  </a:txBody>
                  <a:tcPr marL="9525" marR="9525" marT="9525" marB="0" anchor="b">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1411">
                <a:tc>
                  <a:txBody>
                    <a:bodyPr/>
                    <a:lstStyle/>
                    <a:p>
                      <a:pPr algn="ctr" fontAlgn="b"/>
                      <a:r>
                        <a:rPr lang="cs-CZ" sz="1400" b="0" i="0" u="none" strike="noStrike">
                          <a:solidFill>
                            <a:srgbClr val="000000"/>
                          </a:solidFill>
                          <a:latin typeface="Arial"/>
                        </a:rPr>
                        <a:t>4</a:t>
                      </a:r>
                    </a:p>
                  </a:txBody>
                  <a:tcPr marL="9525" marR="9525" marT="19050" marB="19050" anchor="b">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cs-CZ" sz="1400" b="0" i="0" u="none" strike="noStrike">
                          <a:solidFill>
                            <a:srgbClr val="000000"/>
                          </a:solidFill>
                          <a:latin typeface="Arial"/>
                        </a:rPr>
                        <a:t>17</a:t>
                      </a:r>
                    </a:p>
                  </a:txBody>
                  <a:tcPr marL="9525" marR="9525" marT="19050" marB="1905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cs-CZ" sz="1400" b="0" i="0" u="none" strike="noStrike">
                          <a:solidFill>
                            <a:srgbClr val="000000"/>
                          </a:solidFill>
                          <a:latin typeface="Calibri"/>
                        </a:rPr>
                        <a:t>4</a:t>
                      </a:r>
                    </a:p>
                  </a:txBody>
                  <a:tcPr marL="9525" marR="9525" marT="9525" marB="0" anchor="b">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1411">
                <a:tc>
                  <a:txBody>
                    <a:bodyPr/>
                    <a:lstStyle/>
                    <a:p>
                      <a:pPr algn="ctr" fontAlgn="b"/>
                      <a:r>
                        <a:rPr lang="cs-CZ" sz="1400" b="0" i="0" u="none" strike="noStrike">
                          <a:solidFill>
                            <a:srgbClr val="000000"/>
                          </a:solidFill>
                          <a:latin typeface="Arial"/>
                        </a:rPr>
                        <a:t>5</a:t>
                      </a:r>
                    </a:p>
                  </a:txBody>
                  <a:tcPr marL="9525" marR="9525" marT="19050" marB="19050" anchor="b">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cs-CZ" sz="1400" b="0" i="0" u="none" strike="noStrike">
                          <a:solidFill>
                            <a:srgbClr val="000000"/>
                          </a:solidFill>
                          <a:latin typeface="Arial"/>
                        </a:rPr>
                        <a:t>13</a:t>
                      </a:r>
                    </a:p>
                  </a:txBody>
                  <a:tcPr marL="9525" marR="9525" marT="19050" marB="1905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cs-CZ" sz="1400" b="0" i="0" u="none" strike="noStrike">
                          <a:solidFill>
                            <a:srgbClr val="000000"/>
                          </a:solidFill>
                          <a:latin typeface="Calibri"/>
                        </a:rPr>
                        <a:t>2</a:t>
                      </a:r>
                    </a:p>
                  </a:txBody>
                  <a:tcPr marL="9525" marR="9525" marT="9525" marB="0" anchor="b">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1411">
                <a:tc>
                  <a:txBody>
                    <a:bodyPr/>
                    <a:lstStyle/>
                    <a:p>
                      <a:pPr algn="ctr" fontAlgn="b"/>
                      <a:r>
                        <a:rPr lang="cs-CZ" sz="1400" b="0" i="0" u="none" strike="noStrike">
                          <a:solidFill>
                            <a:srgbClr val="000000"/>
                          </a:solidFill>
                          <a:latin typeface="Arial"/>
                        </a:rPr>
                        <a:t>6</a:t>
                      </a:r>
                    </a:p>
                  </a:txBody>
                  <a:tcPr marL="9525" marR="9525" marT="19050" marB="19050" anchor="b">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cs-CZ" sz="1400" b="0" i="0" u="none" strike="noStrike">
                          <a:solidFill>
                            <a:srgbClr val="000000"/>
                          </a:solidFill>
                          <a:latin typeface="Arial"/>
                        </a:rPr>
                        <a:t>23</a:t>
                      </a:r>
                    </a:p>
                  </a:txBody>
                  <a:tcPr marL="9525" marR="9525" marT="19050" marB="1905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cs-CZ" sz="1400" b="0" i="0" u="none" strike="noStrike">
                          <a:solidFill>
                            <a:srgbClr val="000000"/>
                          </a:solidFill>
                          <a:latin typeface="Calibri"/>
                        </a:rPr>
                        <a:t>9</a:t>
                      </a:r>
                    </a:p>
                  </a:txBody>
                  <a:tcPr marL="9525" marR="9525" marT="9525" marB="0" anchor="b">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1411">
                <a:tc>
                  <a:txBody>
                    <a:bodyPr/>
                    <a:lstStyle/>
                    <a:p>
                      <a:pPr algn="ctr" fontAlgn="b"/>
                      <a:r>
                        <a:rPr lang="cs-CZ" sz="1400" b="0" i="0" u="none" strike="noStrike">
                          <a:solidFill>
                            <a:srgbClr val="000000"/>
                          </a:solidFill>
                          <a:latin typeface="Arial"/>
                        </a:rPr>
                        <a:t>7</a:t>
                      </a:r>
                    </a:p>
                  </a:txBody>
                  <a:tcPr marL="9525" marR="9525" marT="19050" marB="19050" anchor="b">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cs-CZ" sz="1400" b="0" i="0" u="none" strike="noStrike">
                          <a:solidFill>
                            <a:srgbClr val="000000"/>
                          </a:solidFill>
                          <a:latin typeface="Arial"/>
                        </a:rPr>
                        <a:t>36</a:t>
                      </a:r>
                    </a:p>
                  </a:txBody>
                  <a:tcPr marL="9525" marR="9525" marT="19050" marB="1905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cs-CZ" sz="1400" b="0" i="0" u="none" strike="noStrike">
                          <a:solidFill>
                            <a:srgbClr val="000000"/>
                          </a:solidFill>
                          <a:latin typeface="Calibri"/>
                        </a:rPr>
                        <a:t>14</a:t>
                      </a:r>
                    </a:p>
                  </a:txBody>
                  <a:tcPr marL="9525" marR="9525" marT="9525" marB="0" anchor="b">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1411">
                <a:tc>
                  <a:txBody>
                    <a:bodyPr/>
                    <a:lstStyle/>
                    <a:p>
                      <a:pPr algn="ctr" fontAlgn="b"/>
                      <a:r>
                        <a:rPr lang="cs-CZ" sz="1400" b="0" i="0" u="none" strike="noStrike">
                          <a:solidFill>
                            <a:srgbClr val="000000"/>
                          </a:solidFill>
                          <a:latin typeface="Arial"/>
                        </a:rPr>
                        <a:t>8</a:t>
                      </a:r>
                    </a:p>
                  </a:txBody>
                  <a:tcPr marL="9525" marR="9525" marT="19050" marB="19050" anchor="b">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cs-CZ" sz="1400" b="0" i="0" u="none" strike="noStrike">
                          <a:solidFill>
                            <a:srgbClr val="000000"/>
                          </a:solidFill>
                          <a:latin typeface="Arial"/>
                        </a:rPr>
                        <a:t>52</a:t>
                      </a:r>
                    </a:p>
                  </a:txBody>
                  <a:tcPr marL="9525" marR="9525" marT="19050" marB="1905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cs-CZ" sz="1400" b="0" i="0" u="none" strike="noStrike">
                          <a:solidFill>
                            <a:srgbClr val="000000"/>
                          </a:solidFill>
                          <a:latin typeface="Calibri"/>
                        </a:rPr>
                        <a:t>13</a:t>
                      </a:r>
                    </a:p>
                  </a:txBody>
                  <a:tcPr marL="9525" marR="9525" marT="9525" marB="0" anchor="b">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1411">
                <a:tc>
                  <a:txBody>
                    <a:bodyPr/>
                    <a:lstStyle/>
                    <a:p>
                      <a:pPr algn="ctr" fontAlgn="b"/>
                      <a:r>
                        <a:rPr lang="cs-CZ" sz="1400" b="0" i="0" u="none" strike="noStrike">
                          <a:solidFill>
                            <a:srgbClr val="000000"/>
                          </a:solidFill>
                          <a:latin typeface="Arial"/>
                        </a:rPr>
                        <a:t>9</a:t>
                      </a:r>
                    </a:p>
                  </a:txBody>
                  <a:tcPr marL="9525" marR="9525" marT="19050" marB="19050" anchor="b">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cs-CZ" sz="1400" b="0" i="0" u="none" strike="noStrike">
                          <a:solidFill>
                            <a:srgbClr val="000000"/>
                          </a:solidFill>
                          <a:latin typeface="Arial"/>
                        </a:rPr>
                        <a:t>12</a:t>
                      </a:r>
                    </a:p>
                  </a:txBody>
                  <a:tcPr marL="9525" marR="9525" marT="19050" marB="1905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cs-CZ" sz="1400" b="0" i="0" u="none" strike="noStrike">
                          <a:solidFill>
                            <a:srgbClr val="000000"/>
                          </a:solidFill>
                          <a:latin typeface="Calibri"/>
                        </a:rPr>
                        <a:t>1</a:t>
                      </a:r>
                    </a:p>
                  </a:txBody>
                  <a:tcPr marL="9525" marR="9525" marT="9525" marB="0" anchor="b">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71411">
                <a:tc>
                  <a:txBody>
                    <a:bodyPr/>
                    <a:lstStyle/>
                    <a:p>
                      <a:pPr algn="ctr" fontAlgn="b"/>
                      <a:r>
                        <a:rPr lang="cs-CZ" sz="1400" b="0" i="0" u="none" strike="noStrike">
                          <a:solidFill>
                            <a:srgbClr val="000000"/>
                          </a:solidFill>
                          <a:latin typeface="Arial"/>
                        </a:rPr>
                        <a:t>10</a:t>
                      </a:r>
                    </a:p>
                  </a:txBody>
                  <a:tcPr marL="9525" marR="9525" marT="19050" marB="19050" anchor="b">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ctr" fontAlgn="b"/>
                      <a:r>
                        <a:rPr lang="cs-CZ" sz="1400" b="0" i="0" u="none" strike="noStrike">
                          <a:solidFill>
                            <a:srgbClr val="000000"/>
                          </a:solidFill>
                          <a:latin typeface="Arial"/>
                        </a:rPr>
                        <a:t>22</a:t>
                      </a:r>
                    </a:p>
                  </a:txBody>
                  <a:tcPr marL="9525" marR="9525" marT="19050" marB="1905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ctr" fontAlgn="b"/>
                      <a:r>
                        <a:rPr lang="cs-CZ" sz="1400" b="0" i="0" u="none" strike="noStrike" dirty="0">
                          <a:solidFill>
                            <a:srgbClr val="000000"/>
                          </a:solidFill>
                          <a:latin typeface="Calibri"/>
                        </a:rPr>
                        <a:t>1</a:t>
                      </a:r>
                    </a:p>
                  </a:txBody>
                  <a:tcPr marL="9525" marR="9525" marT="9525" marB="0" anchor="b">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r>
            </a:tbl>
          </a:graphicData>
        </a:graphic>
      </p:graphicFrame>
      <p:graphicFrame>
        <p:nvGraphicFramePr>
          <p:cNvPr id="6" name="Graf 5"/>
          <p:cNvGraphicFramePr/>
          <p:nvPr/>
        </p:nvGraphicFramePr>
        <p:xfrm>
          <a:off x="2555776" y="1772816"/>
          <a:ext cx="6336704" cy="396044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Grp="1" noChangeArrowheads="1"/>
          </p:cNvSpPr>
          <p:nvPr>
            <p:ph type="title"/>
          </p:nvPr>
        </p:nvSpPr>
        <p:spPr>
          <a:xfrm>
            <a:off x="2267744" y="0"/>
            <a:ext cx="4429125" cy="1143000"/>
          </a:xfrm>
        </p:spPr>
        <p:txBody>
          <a:bodyPr/>
          <a:lstStyle/>
          <a:p>
            <a:pPr eaLnBrk="1" hangingPunct="1"/>
            <a:r>
              <a:rPr lang="en-US" sz="2800" dirty="0" err="1" smtClean="0"/>
              <a:t>Statistiky</a:t>
            </a:r>
            <a:r>
              <a:rPr lang="cs-CZ" sz="2800" dirty="0" smtClean="0"/>
              <a:t> z minulých let</a:t>
            </a:r>
          </a:p>
        </p:txBody>
      </p:sp>
      <p:sp>
        <p:nvSpPr>
          <p:cNvPr id="7" name="Obdélník 6"/>
          <p:cNvSpPr/>
          <p:nvPr/>
        </p:nvSpPr>
        <p:spPr>
          <a:xfrm>
            <a:off x="0" y="2887682"/>
            <a:ext cx="9144000" cy="3970318"/>
          </a:xfrm>
          <a:prstGeom prst="rect">
            <a:avLst/>
          </a:prstGeom>
        </p:spPr>
        <p:txBody>
          <a:bodyPr wrap="square">
            <a:spAutoFit/>
          </a:bodyPr>
          <a:lstStyle/>
          <a:p>
            <a:r>
              <a:rPr lang="cs-CZ" dirty="0" smtClean="0"/>
              <a:t>(Anonymní, Evaluace 2012?)</a:t>
            </a:r>
          </a:p>
          <a:p>
            <a:r>
              <a:rPr lang="cs-CZ" dirty="0" smtClean="0"/>
              <a:t>1)Tento předmět mi dost zklamal. Jsem přesvědčen o tom, že to co jsme se dozvěděli za celý semestr by se dalo naučit z jedné kvalitní přednášky a jednoho až dvou kvalitních cvičení.</a:t>
            </a:r>
          </a:p>
          <a:p>
            <a:r>
              <a:rPr lang="cs-CZ" dirty="0" smtClean="0"/>
              <a:t>To je nejspíš také příčinou mizerné účasti studentů na přednáškách.</a:t>
            </a:r>
          </a:p>
          <a:p>
            <a:endParaRPr lang="cs-CZ" dirty="0" smtClean="0"/>
          </a:p>
          <a:p>
            <a:r>
              <a:rPr lang="cs-CZ" dirty="0" smtClean="0"/>
              <a:t>Můj osobní souhrn získaných poznatků po absolvování je takovýto:</a:t>
            </a:r>
          </a:p>
          <a:p>
            <a:r>
              <a:rPr lang="cs-CZ" dirty="0" smtClean="0"/>
              <a:t>- </a:t>
            </a:r>
            <a:r>
              <a:rPr lang="cs-CZ" dirty="0" err="1" smtClean="0"/>
              <a:t>Laplaceova</a:t>
            </a:r>
            <a:r>
              <a:rPr lang="cs-CZ" dirty="0" smtClean="0"/>
              <a:t> a z-transformace ? bylo obsahem předmětu ME3 (zakončený zkouškou)</a:t>
            </a:r>
          </a:p>
          <a:p>
            <a:r>
              <a:rPr lang="cs-CZ" dirty="0" smtClean="0"/>
              <a:t>- kreslení přenosových charakteristik ? bylo obsahem předmětu TE1 a SAS (oba zakončené zkouškou)</a:t>
            </a:r>
          </a:p>
          <a:p>
            <a:r>
              <a:rPr lang="cs-CZ" dirty="0" smtClean="0"/>
              <a:t>- regulační smyčka, dvouhodnotová regulace ? to jsem znal již ze střední školy</a:t>
            </a:r>
          </a:p>
          <a:p>
            <a:r>
              <a:rPr lang="cs-CZ" dirty="0" smtClean="0"/>
              <a:t>- posouvání charakteristik za účelem získání určité bezpečnosti ve fázi ? to bylo snad jediné trošku nové, ale v tomto ohledu jsem přesvědčen, že platí bod č.1 z tohoto hodnocení.</a:t>
            </a:r>
            <a:endParaRPr lang="cs-CZ" dirty="0"/>
          </a:p>
        </p:txBody>
      </p:sp>
      <p:sp>
        <p:nvSpPr>
          <p:cNvPr id="8" name="Obdélník 7"/>
          <p:cNvSpPr/>
          <p:nvPr/>
        </p:nvSpPr>
        <p:spPr>
          <a:xfrm>
            <a:off x="0" y="980728"/>
            <a:ext cx="9144000" cy="1200329"/>
          </a:xfrm>
          <a:prstGeom prst="rect">
            <a:avLst/>
          </a:prstGeom>
        </p:spPr>
        <p:txBody>
          <a:bodyPr wrap="square">
            <a:spAutoFit/>
          </a:bodyPr>
          <a:lstStyle/>
          <a:p>
            <a:r>
              <a:rPr lang="cs-CZ" dirty="0" smtClean="0"/>
              <a:t>(Nelka1, 23.5.2012, </a:t>
            </a:r>
            <a:r>
              <a:rPr lang="cs-CZ" dirty="0" err="1" smtClean="0"/>
              <a:t>Primat.cz</a:t>
            </a:r>
            <a:r>
              <a:rPr lang="cs-CZ" dirty="0" smtClean="0"/>
              <a:t>)</a:t>
            </a:r>
          </a:p>
          <a:p>
            <a:r>
              <a:rPr lang="cs-CZ" dirty="0" smtClean="0"/>
              <a:t>Velice náročný předmět, ohodnocený pouze dvěma kredity. To se skutečně nepovedlo. Jinak předmět je ukončen pouze zápočtem, ale pozor spoustu lidí na to dojelo...Je třeba se to učit hned od začátku...</a:t>
            </a:r>
            <a:endParaRPr lang="cs-CZ"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cs-CZ" smtClean="0"/>
              <a:t>Studijní materiály</a:t>
            </a:r>
          </a:p>
        </p:txBody>
      </p:sp>
      <p:sp>
        <p:nvSpPr>
          <p:cNvPr id="9219" name="Rectangle 3"/>
          <p:cNvSpPr>
            <a:spLocks noGrp="1" noChangeArrowheads="1"/>
          </p:cNvSpPr>
          <p:nvPr>
            <p:ph type="body" idx="1"/>
          </p:nvPr>
        </p:nvSpPr>
        <p:spPr>
          <a:xfrm>
            <a:off x="179512" y="908720"/>
            <a:ext cx="8784976" cy="5949280"/>
          </a:xfrm>
        </p:spPr>
        <p:txBody>
          <a:bodyPr/>
          <a:lstStyle/>
          <a:p>
            <a:pPr eaLnBrk="1" hangingPunct="1">
              <a:lnSpc>
                <a:spcPct val="80000"/>
              </a:lnSpc>
              <a:buFontTx/>
              <a:buNone/>
            </a:pPr>
            <a:r>
              <a:rPr lang="cs-CZ" sz="2000" b="1" dirty="0" smtClean="0"/>
              <a:t>Základní</a:t>
            </a:r>
          </a:p>
          <a:p>
            <a:pPr eaLnBrk="1" hangingPunct="1">
              <a:lnSpc>
                <a:spcPct val="80000"/>
              </a:lnSpc>
            </a:pPr>
            <a:r>
              <a:rPr lang="cs-CZ" sz="1800" dirty="0" smtClean="0"/>
              <a:t>Zeman, Karel, Studijní texty na </a:t>
            </a:r>
            <a:r>
              <a:rPr lang="cs-CZ" sz="1800" dirty="0" err="1" smtClean="0"/>
              <a:t>Courseware</a:t>
            </a:r>
            <a:r>
              <a:rPr lang="cs-CZ" sz="1800" dirty="0" smtClean="0"/>
              <a:t> </a:t>
            </a:r>
          </a:p>
          <a:p>
            <a:pPr eaLnBrk="1" hangingPunct="1">
              <a:lnSpc>
                <a:spcPct val="80000"/>
              </a:lnSpc>
            </a:pPr>
            <a:r>
              <a:rPr lang="cs-CZ" sz="1800" dirty="0" smtClean="0"/>
              <a:t>Melichar, Jiří: Studijní texty ke KKY/LS1 (Lineární systémy 1) </a:t>
            </a:r>
            <a:r>
              <a:rPr lang="cs-CZ" sz="1800" dirty="0" smtClean="0">
                <a:hlinkClick r:id="rId2"/>
              </a:rPr>
              <a:t>http://</a:t>
            </a:r>
            <a:r>
              <a:rPr lang="cs-CZ" sz="1800" b="1" dirty="0" smtClean="0">
                <a:hlinkClick r:id="rId2"/>
              </a:rPr>
              <a:t>www.</a:t>
            </a:r>
            <a:r>
              <a:rPr lang="cs-CZ" sz="1800" b="1" dirty="0" err="1" smtClean="0">
                <a:hlinkClick r:id="rId2"/>
              </a:rPr>
              <a:t>kky.zcu.cz</a:t>
            </a:r>
            <a:r>
              <a:rPr lang="cs-CZ" sz="1800" dirty="0" smtClean="0">
                <a:hlinkClick r:id="rId2"/>
              </a:rPr>
              <a:t>/</a:t>
            </a:r>
            <a:r>
              <a:rPr lang="cs-CZ" sz="1800" dirty="0" err="1" smtClean="0">
                <a:hlinkClick r:id="rId2"/>
              </a:rPr>
              <a:t>cs</a:t>
            </a:r>
            <a:r>
              <a:rPr lang="cs-CZ" sz="1800" dirty="0" smtClean="0">
                <a:hlinkClick r:id="rId2"/>
              </a:rPr>
              <a:t>/</a:t>
            </a:r>
            <a:r>
              <a:rPr lang="cs-CZ" sz="1800" dirty="0" err="1" smtClean="0">
                <a:hlinkClick r:id="rId2"/>
              </a:rPr>
              <a:t>courses</a:t>
            </a:r>
            <a:r>
              <a:rPr lang="cs-CZ" sz="1800" dirty="0" smtClean="0">
                <a:hlinkClick r:id="rId2"/>
              </a:rPr>
              <a:t>/ls1#</a:t>
            </a:r>
            <a:r>
              <a:rPr lang="cs-CZ" sz="1800" dirty="0" err="1" smtClean="0">
                <a:hlinkClick r:id="rId2"/>
              </a:rPr>
              <a:t>download</a:t>
            </a:r>
            <a:endParaRPr lang="cs-CZ" sz="1800" dirty="0" smtClean="0"/>
          </a:p>
          <a:p>
            <a:pPr eaLnBrk="1" hangingPunct="1">
              <a:lnSpc>
                <a:spcPct val="80000"/>
              </a:lnSpc>
            </a:pPr>
            <a:r>
              <a:rPr lang="cs-CZ" sz="1800" dirty="0" smtClean="0"/>
              <a:t>Tůma, František, Automatické řízení 1 : lineární spojité dynamické systémy, Plzeň : Západočeská univerzita 2003 </a:t>
            </a:r>
            <a:endParaRPr lang="en-US" sz="1800" dirty="0" smtClean="0"/>
          </a:p>
          <a:p>
            <a:pPr eaLnBrk="1" hangingPunct="1">
              <a:lnSpc>
                <a:spcPct val="80000"/>
              </a:lnSpc>
            </a:pPr>
            <a:r>
              <a:rPr lang="cs-CZ" sz="1800" dirty="0" err="1" smtClean="0"/>
              <a:t>Brian</a:t>
            </a:r>
            <a:r>
              <a:rPr lang="cs-CZ" sz="1800" dirty="0" smtClean="0"/>
              <a:t> </a:t>
            </a:r>
            <a:r>
              <a:rPr lang="cs-CZ" sz="1800" dirty="0" err="1" smtClean="0"/>
              <a:t>Douglas</a:t>
            </a:r>
            <a:r>
              <a:rPr lang="en-US" sz="1800" dirty="0" smtClean="0"/>
              <a:t>: </a:t>
            </a:r>
            <a:r>
              <a:rPr lang="cs-CZ" sz="1800" dirty="0" err="1" smtClean="0"/>
              <a:t>Classical</a:t>
            </a:r>
            <a:r>
              <a:rPr lang="cs-CZ" sz="1800" dirty="0" smtClean="0"/>
              <a:t> </a:t>
            </a:r>
            <a:r>
              <a:rPr lang="cs-CZ" sz="1800" dirty="0" err="1" smtClean="0"/>
              <a:t>Control</a:t>
            </a:r>
            <a:r>
              <a:rPr lang="cs-CZ" sz="1800" dirty="0" smtClean="0"/>
              <a:t> </a:t>
            </a:r>
            <a:r>
              <a:rPr lang="cs-CZ" sz="1800" dirty="0" err="1" smtClean="0"/>
              <a:t>Theory</a:t>
            </a:r>
            <a:r>
              <a:rPr lang="en-US" sz="1800" dirty="0" smtClean="0"/>
              <a:t> https://www.youtube.com/playlist?list=PLUMWjy5jgHK1NC52DXXrriwihVrYZKqjk</a:t>
            </a:r>
            <a:endParaRPr lang="cs-CZ" sz="1800" dirty="0" smtClean="0"/>
          </a:p>
          <a:p>
            <a:pPr eaLnBrk="1" hangingPunct="1">
              <a:lnSpc>
                <a:spcPct val="80000"/>
              </a:lnSpc>
            </a:pPr>
            <a:endParaRPr lang="en-US" sz="1800" dirty="0" smtClean="0"/>
          </a:p>
          <a:p>
            <a:pPr eaLnBrk="1" hangingPunct="1">
              <a:lnSpc>
                <a:spcPct val="80000"/>
              </a:lnSpc>
            </a:pPr>
            <a:endParaRPr lang="en-US" sz="1800" dirty="0" smtClean="0"/>
          </a:p>
          <a:p>
            <a:pPr eaLnBrk="1" hangingPunct="1">
              <a:lnSpc>
                <a:spcPct val="80000"/>
              </a:lnSpc>
            </a:pPr>
            <a:endParaRPr lang="en-US" sz="1800" dirty="0" smtClean="0"/>
          </a:p>
          <a:p>
            <a:pPr eaLnBrk="1" hangingPunct="1">
              <a:lnSpc>
                <a:spcPct val="80000"/>
              </a:lnSpc>
            </a:pPr>
            <a:endParaRPr lang="en-US" sz="1800" dirty="0" smtClean="0"/>
          </a:p>
          <a:p>
            <a:pPr eaLnBrk="1" hangingPunct="1">
              <a:lnSpc>
                <a:spcPct val="80000"/>
              </a:lnSpc>
            </a:pPr>
            <a:endParaRPr lang="cs-CZ" sz="1800" dirty="0" smtClean="0"/>
          </a:p>
          <a:p>
            <a:pPr eaLnBrk="1" hangingPunct="1">
              <a:lnSpc>
                <a:spcPct val="80000"/>
              </a:lnSpc>
              <a:buFontTx/>
              <a:buNone/>
            </a:pPr>
            <a:endParaRPr lang="en-US" sz="2000" b="1" dirty="0" smtClean="0"/>
          </a:p>
          <a:p>
            <a:pPr eaLnBrk="1" hangingPunct="1">
              <a:lnSpc>
                <a:spcPct val="80000"/>
              </a:lnSpc>
              <a:buFontTx/>
              <a:buNone/>
            </a:pPr>
            <a:endParaRPr lang="cs-CZ" sz="2000" b="1" dirty="0" smtClean="0"/>
          </a:p>
          <a:p>
            <a:pPr eaLnBrk="1" hangingPunct="1">
              <a:lnSpc>
                <a:spcPct val="80000"/>
              </a:lnSpc>
              <a:buFontTx/>
              <a:buNone/>
            </a:pPr>
            <a:r>
              <a:rPr lang="cs-CZ" sz="2000" b="1" dirty="0" smtClean="0"/>
              <a:t>Rozšiřující</a:t>
            </a:r>
          </a:p>
          <a:p>
            <a:pPr eaLnBrk="1" hangingPunct="1">
              <a:lnSpc>
                <a:spcPct val="80000"/>
              </a:lnSpc>
            </a:pPr>
            <a:r>
              <a:rPr lang="cs-CZ" sz="1600" dirty="0" err="1" smtClean="0"/>
              <a:t>Samal</a:t>
            </a:r>
            <a:r>
              <a:rPr lang="cs-CZ" sz="1600" dirty="0" smtClean="0"/>
              <a:t>, Erwin; </a:t>
            </a:r>
            <a:r>
              <a:rPr lang="cs-CZ" sz="1600" dirty="0" err="1" smtClean="0"/>
              <a:t>Becker</a:t>
            </a:r>
            <a:r>
              <a:rPr lang="cs-CZ" sz="1600" dirty="0" smtClean="0"/>
              <a:t>, </a:t>
            </a:r>
            <a:r>
              <a:rPr lang="cs-CZ" sz="1600" dirty="0" err="1" smtClean="0"/>
              <a:t>Wilhelm</a:t>
            </a:r>
            <a:r>
              <a:rPr lang="cs-CZ" sz="1600" dirty="0" smtClean="0"/>
              <a:t>, </a:t>
            </a:r>
            <a:r>
              <a:rPr lang="cs-CZ" sz="1600" dirty="0" err="1" smtClean="0"/>
              <a:t>Grundriss</a:t>
            </a:r>
            <a:r>
              <a:rPr lang="cs-CZ" sz="1600" dirty="0" smtClean="0"/>
              <a:t> der </a:t>
            </a:r>
            <a:r>
              <a:rPr lang="cs-CZ" sz="1600" dirty="0" err="1" smtClean="0"/>
              <a:t>praktischen</a:t>
            </a:r>
            <a:r>
              <a:rPr lang="cs-CZ" sz="1600" dirty="0" smtClean="0"/>
              <a:t> </a:t>
            </a:r>
            <a:r>
              <a:rPr lang="cs-CZ" sz="1600" dirty="0" err="1" smtClean="0"/>
              <a:t>Regelungstechnik</a:t>
            </a:r>
            <a:r>
              <a:rPr lang="cs-CZ" sz="1600" dirty="0" smtClean="0"/>
              <a:t> , </a:t>
            </a:r>
            <a:r>
              <a:rPr lang="cs-CZ" sz="1600" dirty="0" err="1" smtClean="0"/>
              <a:t>Munchen</a:t>
            </a:r>
            <a:r>
              <a:rPr lang="cs-CZ" sz="1600" dirty="0" smtClean="0"/>
              <a:t> : </a:t>
            </a:r>
            <a:r>
              <a:rPr lang="cs-CZ" sz="1600" dirty="0" err="1" smtClean="0"/>
              <a:t>R.Oldenbourg</a:t>
            </a:r>
            <a:r>
              <a:rPr lang="cs-CZ" sz="1600" dirty="0" smtClean="0"/>
              <a:t> 1996 </a:t>
            </a:r>
          </a:p>
          <a:p>
            <a:pPr eaLnBrk="1" hangingPunct="1">
              <a:lnSpc>
                <a:spcPct val="80000"/>
              </a:lnSpc>
            </a:pPr>
            <a:r>
              <a:rPr lang="cs-CZ" sz="1600" dirty="0" err="1" smtClean="0"/>
              <a:t>Havlena</a:t>
            </a:r>
            <a:r>
              <a:rPr lang="cs-CZ" sz="1600" dirty="0" smtClean="0"/>
              <a:t>, Vladimír; </a:t>
            </a:r>
            <a:r>
              <a:rPr lang="cs-CZ" sz="1600" dirty="0" err="1" smtClean="0"/>
              <a:t>Štecha</a:t>
            </a:r>
            <a:r>
              <a:rPr lang="cs-CZ" sz="1600" dirty="0" smtClean="0"/>
              <a:t>, Jan, Moderní teorie řízení , Praha : Vydavatelství ČVUT 2000 </a:t>
            </a:r>
          </a:p>
          <a:p>
            <a:pPr eaLnBrk="1" hangingPunct="1">
              <a:lnSpc>
                <a:spcPct val="80000"/>
              </a:lnSpc>
            </a:pPr>
            <a:r>
              <a:rPr lang="cs-CZ" sz="1600" dirty="0" err="1" smtClean="0"/>
              <a:t>Zboray</a:t>
            </a:r>
            <a:r>
              <a:rPr lang="cs-CZ" sz="1600" dirty="0" smtClean="0"/>
              <a:t>, Ladislav; Tomko, Jaroslav; </a:t>
            </a:r>
            <a:r>
              <a:rPr lang="cs-CZ" sz="1600" dirty="0" err="1" smtClean="0"/>
              <a:t>Ďurovský</a:t>
            </a:r>
            <a:r>
              <a:rPr lang="cs-CZ" sz="1600" dirty="0" smtClean="0"/>
              <a:t>, František, Regulované pohony , Košice: </a:t>
            </a:r>
            <a:r>
              <a:rPr lang="cs-CZ" sz="1600" dirty="0" err="1" smtClean="0"/>
              <a:t>Vienala</a:t>
            </a:r>
            <a:r>
              <a:rPr lang="cs-CZ" sz="1600" dirty="0" smtClean="0"/>
              <a:t> 2000 </a:t>
            </a:r>
          </a:p>
          <a:p>
            <a:pPr eaLnBrk="1" hangingPunct="1">
              <a:lnSpc>
                <a:spcPct val="80000"/>
              </a:lnSpc>
            </a:pPr>
            <a:r>
              <a:rPr lang="cs-CZ" sz="1600" dirty="0" smtClean="0"/>
              <a:t>Švec, Jan; Kotka, Zdeněk, Teorie automatického řízení , Praha : SNTL 1969 </a:t>
            </a:r>
          </a:p>
          <a:p>
            <a:pPr eaLnBrk="1" hangingPunct="1">
              <a:lnSpc>
                <a:spcPct val="80000"/>
              </a:lnSpc>
            </a:pPr>
            <a:r>
              <a:rPr lang="cs-CZ" sz="1600" dirty="0" err="1" smtClean="0"/>
              <a:t>Štecha</a:t>
            </a:r>
            <a:r>
              <a:rPr lang="cs-CZ" sz="1600" dirty="0" smtClean="0"/>
              <a:t>, J., Teorie automatického řízení I , ČVUT 1990</a:t>
            </a:r>
          </a:p>
        </p:txBody>
      </p:sp>
      <p:pic>
        <p:nvPicPr>
          <p:cNvPr id="1026" name="Picture 2"/>
          <p:cNvPicPr>
            <a:picLocks noChangeAspect="1" noChangeArrowheads="1"/>
          </p:cNvPicPr>
          <p:nvPr/>
        </p:nvPicPr>
        <p:blipFill>
          <a:blip r:embed="rId3" cstate="print"/>
          <a:srcRect/>
          <a:stretch>
            <a:fillRect/>
          </a:stretch>
        </p:blipFill>
        <p:spPr bwMode="auto">
          <a:xfrm>
            <a:off x="611560" y="3068960"/>
            <a:ext cx="7953375" cy="1333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akce.fs.vsb.cz/1999/asr99/Proceedings/papers/50/Image1180.gif"/>
          <p:cNvPicPr>
            <a:picLocks noChangeAspect="1" noChangeArrowheads="1"/>
          </p:cNvPicPr>
          <p:nvPr/>
        </p:nvPicPr>
        <p:blipFill>
          <a:blip r:embed="rId2" cstate="print"/>
          <a:srcRect/>
          <a:stretch>
            <a:fillRect/>
          </a:stretch>
        </p:blipFill>
        <p:spPr bwMode="auto">
          <a:xfrm>
            <a:off x="6444208" y="1340768"/>
            <a:ext cx="2486025" cy="2143125"/>
          </a:xfrm>
          <a:prstGeom prst="rect">
            <a:avLst/>
          </a:prstGeom>
          <a:noFill/>
        </p:spPr>
      </p:pic>
      <p:sp>
        <p:nvSpPr>
          <p:cNvPr id="10242" name="Rectangle 3"/>
          <p:cNvSpPr>
            <a:spLocks noGrp="1" noChangeArrowheads="1"/>
          </p:cNvSpPr>
          <p:nvPr>
            <p:ph type="body" idx="1"/>
          </p:nvPr>
        </p:nvSpPr>
        <p:spPr/>
        <p:txBody>
          <a:bodyPr/>
          <a:lstStyle/>
          <a:p>
            <a:pPr eaLnBrk="1" hangingPunct="1">
              <a:lnSpc>
                <a:spcPct val="90000"/>
              </a:lnSpc>
              <a:buFontTx/>
              <a:buNone/>
            </a:pPr>
            <a:r>
              <a:rPr lang="cs-CZ" sz="1800" b="1" dirty="0" err="1" smtClean="0"/>
              <a:t>Podsvícení</a:t>
            </a:r>
            <a:r>
              <a:rPr lang="cs-CZ" sz="1800" b="1" dirty="0" smtClean="0"/>
              <a:t> displeje mobilního telefonu</a:t>
            </a:r>
          </a:p>
          <a:p>
            <a:pPr eaLnBrk="1" hangingPunct="1">
              <a:lnSpc>
                <a:spcPct val="90000"/>
              </a:lnSpc>
            </a:pPr>
            <a:r>
              <a:rPr lang="cs-CZ" sz="1600" dirty="0" smtClean="0"/>
              <a:t>intenzita </a:t>
            </a:r>
            <a:r>
              <a:rPr lang="cs-CZ" sz="1600" dirty="0" err="1" smtClean="0"/>
              <a:t>podsvícení</a:t>
            </a:r>
            <a:r>
              <a:rPr lang="cs-CZ" sz="1600" dirty="0" smtClean="0"/>
              <a:t> = f(osvětlení), řízení nesleduje čitelnost</a:t>
            </a:r>
            <a:endParaRPr lang="cs-CZ" sz="1800" b="1" dirty="0" smtClean="0"/>
          </a:p>
          <a:p>
            <a:pPr eaLnBrk="1" hangingPunct="1">
              <a:lnSpc>
                <a:spcPct val="90000"/>
              </a:lnSpc>
              <a:buFontTx/>
              <a:buNone/>
            </a:pPr>
            <a:r>
              <a:rPr lang="cs-CZ" sz="1800" b="1" dirty="0" err="1" smtClean="0"/>
              <a:t>Ekvitermí</a:t>
            </a:r>
            <a:r>
              <a:rPr lang="cs-CZ" sz="1800" b="1" dirty="0" smtClean="0"/>
              <a:t> regulace teploty v místnosti</a:t>
            </a:r>
          </a:p>
          <a:p>
            <a:pPr eaLnBrk="1" hangingPunct="1">
              <a:lnSpc>
                <a:spcPct val="90000"/>
              </a:lnSpc>
            </a:pPr>
            <a:r>
              <a:rPr lang="cs-CZ" sz="1600" dirty="0" smtClean="0"/>
              <a:t>„tepelná pohoda“ </a:t>
            </a:r>
            <a:r>
              <a:rPr lang="el-GR" sz="1600" dirty="0" smtClean="0">
                <a:cs typeface="Arial" pitchFamily="34" charset="0"/>
              </a:rPr>
              <a:t>Σ</a:t>
            </a:r>
            <a:r>
              <a:rPr lang="cs-CZ" sz="1600" dirty="0" smtClean="0">
                <a:cs typeface="Arial" pitchFamily="34" charset="0"/>
              </a:rPr>
              <a:t>t = </a:t>
            </a:r>
            <a:r>
              <a:rPr lang="el-GR" sz="1600" dirty="0" smtClean="0"/>
              <a:t>38 až 42 °C</a:t>
            </a:r>
            <a:endParaRPr lang="el-GR" sz="1600" dirty="0" smtClean="0">
              <a:cs typeface="Arial" pitchFamily="34" charset="0"/>
            </a:endParaRPr>
          </a:p>
          <a:p>
            <a:pPr eaLnBrk="1" hangingPunct="1">
              <a:lnSpc>
                <a:spcPct val="90000"/>
              </a:lnSpc>
            </a:pPr>
            <a:r>
              <a:rPr lang="cs-CZ" sz="1600" dirty="0" smtClean="0"/>
              <a:t>teplota otopné vody = f(venkovní teplota)</a:t>
            </a:r>
          </a:p>
          <a:p>
            <a:pPr eaLnBrk="1" hangingPunct="1">
              <a:lnSpc>
                <a:spcPct val="90000"/>
              </a:lnSpc>
              <a:buFontTx/>
              <a:buNone/>
            </a:pPr>
            <a:r>
              <a:rPr lang="cs-CZ" sz="1800" b="1" dirty="0" smtClean="0"/>
              <a:t>Ventilátory, čerpadla</a:t>
            </a:r>
            <a:endParaRPr lang="cs-CZ" sz="1800" b="1" dirty="0" smtClean="0">
              <a:solidFill>
                <a:srgbClr val="FF0000"/>
              </a:solidFill>
            </a:endParaRPr>
          </a:p>
          <a:p>
            <a:pPr eaLnBrk="1" hangingPunct="1">
              <a:lnSpc>
                <a:spcPct val="90000"/>
              </a:lnSpc>
            </a:pPr>
            <a:r>
              <a:rPr lang="cs-CZ" sz="1600" dirty="0" smtClean="0"/>
              <a:t>asynchronní motor řízen pouze napájecí frekvencí </a:t>
            </a:r>
            <a:r>
              <a:rPr lang="cs-CZ" sz="1600" dirty="0" err="1" smtClean="0"/>
              <a:t>f</a:t>
            </a:r>
            <a:r>
              <a:rPr lang="cs-CZ" sz="1600" baseline="-25000" dirty="0" err="1" smtClean="0"/>
              <a:t>S</a:t>
            </a:r>
            <a:r>
              <a:rPr lang="cs-CZ" sz="1600" dirty="0" smtClean="0"/>
              <a:t>, bez otáčkové zpětné vazby</a:t>
            </a:r>
          </a:p>
          <a:p>
            <a:pPr eaLnBrk="1" hangingPunct="1">
              <a:lnSpc>
                <a:spcPct val="90000"/>
              </a:lnSpc>
            </a:pPr>
            <a:r>
              <a:rPr lang="cs-CZ" sz="1600" dirty="0" smtClean="0"/>
              <a:t>průtok vzduchu = f(otáčky ventilátoru)</a:t>
            </a:r>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r>
              <a:rPr lang="cs-CZ" sz="1600" dirty="0" smtClean="0"/>
              <a:t>Jednoduché, levné (čidlo je choulostivé, často drahé)</a:t>
            </a:r>
          </a:p>
          <a:p>
            <a:pPr eaLnBrk="1" hangingPunct="1">
              <a:lnSpc>
                <a:spcPct val="90000"/>
              </a:lnSpc>
            </a:pPr>
            <a:r>
              <a:rPr lang="cs-CZ" sz="1600" dirty="0" smtClean="0"/>
              <a:t>nereaguje na změny parametrů systému, vnější vlivy</a:t>
            </a:r>
          </a:p>
          <a:p>
            <a:pPr eaLnBrk="1" hangingPunct="1">
              <a:lnSpc>
                <a:spcPct val="90000"/>
              </a:lnSpc>
              <a:buFontTx/>
              <a:buNone/>
            </a:pPr>
            <a:endParaRPr lang="cs-CZ" sz="1600" dirty="0" smtClean="0"/>
          </a:p>
          <a:p>
            <a:pPr eaLnBrk="1" hangingPunct="1">
              <a:lnSpc>
                <a:spcPct val="90000"/>
              </a:lnSpc>
              <a:buFontTx/>
              <a:buNone/>
            </a:pPr>
            <a:endParaRPr lang="cs-CZ" sz="1600" dirty="0" smtClean="0"/>
          </a:p>
        </p:txBody>
      </p:sp>
      <p:sp>
        <p:nvSpPr>
          <p:cNvPr id="10243" name="Rectangle 2"/>
          <p:cNvSpPr>
            <a:spLocks noGrp="1" noChangeArrowheads="1"/>
          </p:cNvSpPr>
          <p:nvPr>
            <p:ph type="title"/>
          </p:nvPr>
        </p:nvSpPr>
        <p:spPr/>
        <p:txBody>
          <a:bodyPr/>
          <a:lstStyle/>
          <a:p>
            <a:pPr eaLnBrk="1" hangingPunct="1"/>
            <a:r>
              <a:rPr lang="cs-CZ" dirty="0" smtClean="0"/>
              <a:t>Řízení „v otevřené smyčce“</a:t>
            </a:r>
          </a:p>
        </p:txBody>
      </p:sp>
      <p:grpSp>
        <p:nvGrpSpPr>
          <p:cNvPr id="10244" name="Group 16"/>
          <p:cNvGrpSpPr>
            <a:grpSpLocks/>
          </p:cNvGrpSpPr>
          <p:nvPr/>
        </p:nvGrpSpPr>
        <p:grpSpPr bwMode="auto">
          <a:xfrm>
            <a:off x="323850" y="3933825"/>
            <a:ext cx="8353425" cy="1462088"/>
            <a:chOff x="158" y="2205"/>
            <a:chExt cx="5262" cy="921"/>
          </a:xfrm>
        </p:grpSpPr>
        <p:sp>
          <p:nvSpPr>
            <p:cNvPr id="10245" name="Text Box 4"/>
            <p:cNvSpPr txBox="1">
              <a:spLocks noChangeArrowheads="1"/>
            </p:cNvSpPr>
            <p:nvPr/>
          </p:nvSpPr>
          <p:spPr bwMode="auto">
            <a:xfrm>
              <a:off x="703" y="2750"/>
              <a:ext cx="772" cy="218"/>
            </a:xfrm>
            <a:prstGeom prst="rect">
              <a:avLst/>
            </a:prstGeom>
            <a:noFill/>
            <a:ln w="9525">
              <a:solidFill>
                <a:schemeClr val="tx1"/>
              </a:solidFill>
              <a:miter lim="800000"/>
              <a:headEnd/>
              <a:tailEnd/>
            </a:ln>
          </p:spPr>
          <p:txBody>
            <a:bodyPr>
              <a:spAutoFit/>
            </a:bodyPr>
            <a:lstStyle/>
            <a:p>
              <a:pPr algn="ctr">
                <a:spcBef>
                  <a:spcPct val="50000"/>
                </a:spcBef>
              </a:pPr>
              <a:r>
                <a:rPr lang="cs-CZ" sz="1600"/>
                <a:t>Regulátor</a:t>
              </a:r>
            </a:p>
          </p:txBody>
        </p:sp>
        <p:sp>
          <p:nvSpPr>
            <p:cNvPr id="10246" name="Text Box 5"/>
            <p:cNvSpPr txBox="1">
              <a:spLocks noChangeArrowheads="1"/>
            </p:cNvSpPr>
            <p:nvPr/>
          </p:nvSpPr>
          <p:spPr bwMode="auto">
            <a:xfrm>
              <a:off x="1791" y="2614"/>
              <a:ext cx="1179" cy="449"/>
            </a:xfrm>
            <a:prstGeom prst="rect">
              <a:avLst/>
            </a:prstGeom>
            <a:noFill/>
            <a:ln w="9525">
              <a:solidFill>
                <a:schemeClr val="tx1"/>
              </a:solidFill>
              <a:miter lim="800000"/>
              <a:headEnd/>
              <a:tailEnd/>
            </a:ln>
          </p:spPr>
          <p:txBody>
            <a:bodyPr>
              <a:spAutoFit/>
            </a:bodyPr>
            <a:lstStyle/>
            <a:p>
              <a:pPr algn="ctr">
                <a:spcBef>
                  <a:spcPct val="50000"/>
                </a:spcBef>
              </a:pPr>
              <a:r>
                <a:rPr lang="cs-CZ" sz="1600"/>
                <a:t>Akční člen </a:t>
              </a:r>
            </a:p>
            <a:p>
              <a:pPr algn="ctr">
                <a:spcBef>
                  <a:spcPct val="50000"/>
                </a:spcBef>
              </a:pPr>
              <a:r>
                <a:rPr lang="cs-CZ" sz="1600"/>
                <a:t>(měnič frekvence)</a:t>
              </a:r>
            </a:p>
          </p:txBody>
        </p:sp>
        <p:sp>
          <p:nvSpPr>
            <p:cNvPr id="10247" name="Text Box 6"/>
            <p:cNvSpPr txBox="1">
              <a:spLocks noChangeArrowheads="1"/>
            </p:cNvSpPr>
            <p:nvPr/>
          </p:nvSpPr>
          <p:spPr bwMode="auto">
            <a:xfrm>
              <a:off x="3288" y="2523"/>
              <a:ext cx="1315" cy="603"/>
            </a:xfrm>
            <a:prstGeom prst="rect">
              <a:avLst/>
            </a:prstGeom>
            <a:noFill/>
            <a:ln w="9525">
              <a:solidFill>
                <a:schemeClr val="tx1"/>
              </a:solidFill>
              <a:miter lim="800000"/>
              <a:headEnd/>
              <a:tailEnd/>
            </a:ln>
          </p:spPr>
          <p:txBody>
            <a:bodyPr>
              <a:spAutoFit/>
            </a:bodyPr>
            <a:lstStyle/>
            <a:p>
              <a:pPr algn="ctr">
                <a:spcBef>
                  <a:spcPct val="50000"/>
                </a:spcBef>
              </a:pPr>
              <a:r>
                <a:rPr lang="cs-CZ" sz="1600"/>
                <a:t>Regulovaná soustava </a:t>
              </a:r>
            </a:p>
            <a:p>
              <a:pPr algn="ctr">
                <a:spcBef>
                  <a:spcPct val="50000"/>
                </a:spcBef>
              </a:pPr>
              <a:r>
                <a:rPr lang="cs-CZ" sz="1600"/>
                <a:t>(motor ventilátoru)</a:t>
              </a:r>
            </a:p>
          </p:txBody>
        </p:sp>
        <p:sp>
          <p:nvSpPr>
            <p:cNvPr id="10248" name="Line 7"/>
            <p:cNvSpPr>
              <a:spLocks noChangeShapeType="1"/>
            </p:cNvSpPr>
            <p:nvPr/>
          </p:nvSpPr>
          <p:spPr bwMode="auto">
            <a:xfrm>
              <a:off x="295" y="2840"/>
              <a:ext cx="408" cy="0"/>
            </a:xfrm>
            <a:prstGeom prst="line">
              <a:avLst/>
            </a:prstGeom>
            <a:noFill/>
            <a:ln w="9525">
              <a:solidFill>
                <a:schemeClr val="tx1"/>
              </a:solidFill>
              <a:round/>
              <a:headEnd/>
              <a:tailEnd type="triangle" w="med" len="med"/>
            </a:ln>
          </p:spPr>
          <p:txBody>
            <a:bodyPr/>
            <a:lstStyle/>
            <a:p>
              <a:endParaRPr lang="cs-CZ"/>
            </a:p>
          </p:txBody>
        </p:sp>
        <p:sp>
          <p:nvSpPr>
            <p:cNvPr id="10249" name="Line 8"/>
            <p:cNvSpPr>
              <a:spLocks noChangeShapeType="1"/>
            </p:cNvSpPr>
            <p:nvPr/>
          </p:nvSpPr>
          <p:spPr bwMode="auto">
            <a:xfrm>
              <a:off x="1474" y="2840"/>
              <a:ext cx="317" cy="0"/>
            </a:xfrm>
            <a:prstGeom prst="line">
              <a:avLst/>
            </a:prstGeom>
            <a:noFill/>
            <a:ln w="9525">
              <a:solidFill>
                <a:schemeClr val="tx1"/>
              </a:solidFill>
              <a:round/>
              <a:headEnd/>
              <a:tailEnd type="triangle" w="med" len="med"/>
            </a:ln>
          </p:spPr>
          <p:txBody>
            <a:bodyPr/>
            <a:lstStyle/>
            <a:p>
              <a:endParaRPr lang="cs-CZ"/>
            </a:p>
          </p:txBody>
        </p:sp>
        <p:sp>
          <p:nvSpPr>
            <p:cNvPr id="10250" name="Line 9"/>
            <p:cNvSpPr>
              <a:spLocks noChangeShapeType="1"/>
            </p:cNvSpPr>
            <p:nvPr/>
          </p:nvSpPr>
          <p:spPr bwMode="auto">
            <a:xfrm>
              <a:off x="2971" y="2840"/>
              <a:ext cx="317" cy="0"/>
            </a:xfrm>
            <a:prstGeom prst="line">
              <a:avLst/>
            </a:prstGeom>
            <a:noFill/>
            <a:ln w="9525">
              <a:solidFill>
                <a:schemeClr val="tx1"/>
              </a:solidFill>
              <a:round/>
              <a:headEnd/>
              <a:tailEnd type="triangle" w="med" len="med"/>
            </a:ln>
          </p:spPr>
          <p:txBody>
            <a:bodyPr/>
            <a:lstStyle/>
            <a:p>
              <a:endParaRPr lang="cs-CZ"/>
            </a:p>
          </p:txBody>
        </p:sp>
        <p:sp>
          <p:nvSpPr>
            <p:cNvPr id="10251" name="Line 10"/>
            <p:cNvSpPr>
              <a:spLocks noChangeShapeType="1"/>
            </p:cNvSpPr>
            <p:nvPr/>
          </p:nvSpPr>
          <p:spPr bwMode="auto">
            <a:xfrm>
              <a:off x="4604" y="2840"/>
              <a:ext cx="317" cy="0"/>
            </a:xfrm>
            <a:prstGeom prst="line">
              <a:avLst/>
            </a:prstGeom>
            <a:noFill/>
            <a:ln w="9525">
              <a:solidFill>
                <a:schemeClr val="tx1"/>
              </a:solidFill>
              <a:round/>
              <a:headEnd/>
              <a:tailEnd type="triangle" w="med" len="med"/>
            </a:ln>
          </p:spPr>
          <p:txBody>
            <a:bodyPr/>
            <a:lstStyle/>
            <a:p>
              <a:endParaRPr lang="cs-CZ"/>
            </a:p>
          </p:txBody>
        </p:sp>
        <p:sp>
          <p:nvSpPr>
            <p:cNvPr id="10252" name="Text Box 11"/>
            <p:cNvSpPr txBox="1">
              <a:spLocks noChangeArrowheads="1"/>
            </p:cNvSpPr>
            <p:nvPr/>
          </p:nvSpPr>
          <p:spPr bwMode="auto">
            <a:xfrm>
              <a:off x="158" y="2478"/>
              <a:ext cx="816" cy="366"/>
            </a:xfrm>
            <a:prstGeom prst="rect">
              <a:avLst/>
            </a:prstGeom>
            <a:noFill/>
            <a:ln w="9525">
              <a:noFill/>
              <a:miter lim="800000"/>
              <a:headEnd/>
              <a:tailEnd/>
            </a:ln>
          </p:spPr>
          <p:txBody>
            <a:bodyPr>
              <a:spAutoFit/>
            </a:bodyPr>
            <a:lstStyle/>
            <a:p>
              <a:pPr>
                <a:spcBef>
                  <a:spcPct val="50000"/>
                </a:spcBef>
              </a:pPr>
              <a:r>
                <a:rPr lang="cs-CZ" sz="1600"/>
                <a:t>požadované otáčky</a:t>
              </a:r>
            </a:p>
          </p:txBody>
        </p:sp>
        <p:sp>
          <p:nvSpPr>
            <p:cNvPr id="10253" name="Text Box 12"/>
            <p:cNvSpPr txBox="1">
              <a:spLocks noChangeArrowheads="1"/>
            </p:cNvSpPr>
            <p:nvPr/>
          </p:nvSpPr>
          <p:spPr bwMode="auto">
            <a:xfrm>
              <a:off x="1202" y="2296"/>
              <a:ext cx="862" cy="520"/>
            </a:xfrm>
            <a:prstGeom prst="rect">
              <a:avLst/>
            </a:prstGeom>
            <a:noFill/>
            <a:ln w="9525">
              <a:noFill/>
              <a:miter lim="800000"/>
              <a:headEnd/>
              <a:tailEnd/>
            </a:ln>
          </p:spPr>
          <p:txBody>
            <a:bodyPr>
              <a:spAutoFit/>
            </a:bodyPr>
            <a:lstStyle/>
            <a:p>
              <a:pPr algn="ctr">
                <a:spcBef>
                  <a:spcPct val="50000"/>
                </a:spcBef>
              </a:pPr>
              <a:r>
                <a:rPr lang="cs-CZ" sz="1600"/>
                <a:t>požadované napájení (U,f)</a:t>
              </a:r>
            </a:p>
          </p:txBody>
        </p:sp>
        <p:sp>
          <p:nvSpPr>
            <p:cNvPr id="10254" name="Text Box 13"/>
            <p:cNvSpPr txBox="1">
              <a:spLocks noChangeArrowheads="1"/>
            </p:cNvSpPr>
            <p:nvPr/>
          </p:nvSpPr>
          <p:spPr bwMode="auto">
            <a:xfrm>
              <a:off x="4558" y="2296"/>
              <a:ext cx="862" cy="520"/>
            </a:xfrm>
            <a:prstGeom prst="rect">
              <a:avLst/>
            </a:prstGeom>
            <a:noFill/>
            <a:ln w="9525">
              <a:noFill/>
              <a:miter lim="800000"/>
              <a:headEnd/>
              <a:tailEnd/>
            </a:ln>
          </p:spPr>
          <p:txBody>
            <a:bodyPr>
              <a:spAutoFit/>
            </a:bodyPr>
            <a:lstStyle/>
            <a:p>
              <a:pPr algn="ctr">
                <a:spcBef>
                  <a:spcPct val="50000"/>
                </a:spcBef>
              </a:pPr>
              <a:r>
                <a:rPr lang="cs-CZ" sz="1600"/>
                <a:t>skutečné otáčky ventilátoru</a:t>
              </a:r>
            </a:p>
          </p:txBody>
        </p:sp>
        <p:sp>
          <p:nvSpPr>
            <p:cNvPr id="10255" name="Text Box 14"/>
            <p:cNvSpPr txBox="1">
              <a:spLocks noChangeArrowheads="1"/>
            </p:cNvSpPr>
            <p:nvPr/>
          </p:nvSpPr>
          <p:spPr bwMode="auto">
            <a:xfrm>
              <a:off x="2653" y="2205"/>
              <a:ext cx="862" cy="366"/>
            </a:xfrm>
            <a:prstGeom prst="rect">
              <a:avLst/>
            </a:prstGeom>
            <a:noFill/>
            <a:ln w="9525">
              <a:noFill/>
              <a:miter lim="800000"/>
              <a:headEnd/>
              <a:tailEnd/>
            </a:ln>
          </p:spPr>
          <p:txBody>
            <a:bodyPr>
              <a:spAutoFit/>
            </a:bodyPr>
            <a:lstStyle/>
            <a:p>
              <a:pPr algn="ctr">
                <a:spcBef>
                  <a:spcPct val="50000"/>
                </a:spcBef>
              </a:pPr>
              <a:r>
                <a:rPr lang="cs-CZ" sz="1600"/>
                <a:t>napájení motoru</a:t>
              </a: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p:cNvPicPr>
            <a:picLocks noChangeAspect="1" noChangeArrowheads="1"/>
          </p:cNvPicPr>
          <p:nvPr/>
        </p:nvPicPr>
        <p:blipFill>
          <a:blip r:embed="rId2" cstate="print"/>
          <a:srcRect/>
          <a:stretch>
            <a:fillRect/>
          </a:stretch>
        </p:blipFill>
        <p:spPr bwMode="auto">
          <a:xfrm>
            <a:off x="179512" y="283442"/>
            <a:ext cx="2736304" cy="6240348"/>
          </a:xfrm>
          <a:prstGeom prst="rect">
            <a:avLst/>
          </a:prstGeom>
          <a:noFill/>
          <a:ln w="9525">
            <a:noFill/>
            <a:miter lim="800000"/>
            <a:headEnd/>
            <a:tailEnd/>
          </a:ln>
        </p:spPr>
      </p:pic>
      <p:sp>
        <p:nvSpPr>
          <p:cNvPr id="10242" name="Rectangle 3"/>
          <p:cNvSpPr>
            <a:spLocks noGrp="1" noChangeArrowheads="1"/>
          </p:cNvSpPr>
          <p:nvPr>
            <p:ph type="body" idx="1"/>
          </p:nvPr>
        </p:nvSpPr>
        <p:spPr>
          <a:xfrm>
            <a:off x="3059832" y="1340768"/>
            <a:ext cx="6084168" cy="5400600"/>
          </a:xfrm>
        </p:spPr>
        <p:txBody>
          <a:bodyPr/>
          <a:lstStyle/>
          <a:p>
            <a:pPr eaLnBrk="1" hangingPunct="1">
              <a:lnSpc>
                <a:spcPct val="90000"/>
              </a:lnSpc>
              <a:buFontTx/>
              <a:buNone/>
            </a:pPr>
            <a:r>
              <a:rPr lang="cs-CZ" sz="1800" b="1" dirty="0" smtClean="0"/>
              <a:t>ČD 263 (S499.2) – řízení teploty brzdového odporníku</a:t>
            </a:r>
          </a:p>
          <a:p>
            <a:pPr eaLnBrk="1" hangingPunct="1">
              <a:lnSpc>
                <a:spcPct val="90000"/>
              </a:lnSpc>
              <a:buFontTx/>
              <a:buNone/>
            </a:pPr>
            <a:r>
              <a:rPr lang="cs-CZ" sz="1800" b="1" dirty="0" smtClean="0"/>
              <a:t>Napájení ventilátoru odporníku z odbočky odporníku</a:t>
            </a:r>
          </a:p>
          <a:p>
            <a:pPr eaLnBrk="1" hangingPunct="1">
              <a:lnSpc>
                <a:spcPct val="90000"/>
              </a:lnSpc>
            </a:pPr>
            <a:r>
              <a:rPr lang="cs-CZ" sz="1600" dirty="0" smtClean="0"/>
              <a:t>napětí na  (</a:t>
            </a:r>
            <a:r>
              <a:rPr lang="cs-CZ" sz="1600" dirty="0" err="1" smtClean="0"/>
              <a:t>ss</a:t>
            </a:r>
            <a:r>
              <a:rPr lang="cs-CZ" sz="1600" dirty="0" smtClean="0"/>
              <a:t>) motoru ventilátoru úměrné úbytku napětí na odporníku</a:t>
            </a:r>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r>
              <a:rPr lang="cs-CZ" sz="1600" dirty="0" smtClean="0"/>
              <a:t>http://vlacky.webgarden.cz</a:t>
            </a:r>
          </a:p>
          <a:p>
            <a:pPr eaLnBrk="1" hangingPunct="1">
              <a:lnSpc>
                <a:spcPct val="90000"/>
              </a:lnSpc>
            </a:pPr>
            <a:endParaRPr lang="cs-CZ" sz="1600" dirty="0" smtClean="0"/>
          </a:p>
          <a:p>
            <a:pPr eaLnBrk="1" hangingPunct="1">
              <a:lnSpc>
                <a:spcPct val="90000"/>
              </a:lnSpc>
              <a:buFontTx/>
              <a:buNone/>
            </a:pPr>
            <a:endParaRPr lang="cs-CZ" sz="1600" dirty="0" smtClean="0"/>
          </a:p>
          <a:p>
            <a:pPr eaLnBrk="1" hangingPunct="1">
              <a:lnSpc>
                <a:spcPct val="90000"/>
              </a:lnSpc>
              <a:buFontTx/>
              <a:buNone/>
            </a:pPr>
            <a:endParaRPr lang="cs-CZ" sz="1600" dirty="0" smtClean="0"/>
          </a:p>
        </p:txBody>
      </p:sp>
      <p:sp>
        <p:nvSpPr>
          <p:cNvPr id="10243" name="Rectangle 2"/>
          <p:cNvSpPr>
            <a:spLocks noGrp="1" noChangeArrowheads="1"/>
          </p:cNvSpPr>
          <p:nvPr>
            <p:ph type="title"/>
          </p:nvPr>
        </p:nvSpPr>
        <p:spPr>
          <a:xfrm>
            <a:off x="2843808" y="188640"/>
            <a:ext cx="5842992" cy="1143000"/>
          </a:xfrm>
        </p:spPr>
        <p:txBody>
          <a:bodyPr/>
          <a:lstStyle/>
          <a:p>
            <a:pPr eaLnBrk="1" hangingPunct="1"/>
            <a:r>
              <a:rPr lang="cs-CZ" dirty="0" smtClean="0"/>
              <a:t>Řízení „v otevřené smyčce“</a:t>
            </a:r>
          </a:p>
        </p:txBody>
      </p:sp>
      <p:pic>
        <p:nvPicPr>
          <p:cNvPr id="55299" name="Picture 3"/>
          <p:cNvPicPr>
            <a:picLocks noChangeAspect="1" noChangeArrowheads="1"/>
          </p:cNvPicPr>
          <p:nvPr/>
        </p:nvPicPr>
        <p:blipFill>
          <a:blip r:embed="rId3" cstate="print"/>
          <a:srcRect/>
          <a:stretch>
            <a:fillRect/>
          </a:stretch>
        </p:blipFill>
        <p:spPr bwMode="auto">
          <a:xfrm>
            <a:off x="3779912" y="2708920"/>
            <a:ext cx="4607881" cy="312780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type="body" idx="1"/>
          </p:nvPr>
        </p:nvSpPr>
        <p:spPr>
          <a:xfrm>
            <a:off x="755576" y="1340768"/>
            <a:ext cx="8388424" cy="5400600"/>
          </a:xfrm>
        </p:spPr>
        <p:txBody>
          <a:bodyPr/>
          <a:lstStyle/>
          <a:p>
            <a:pPr eaLnBrk="1" hangingPunct="1">
              <a:lnSpc>
                <a:spcPct val="90000"/>
              </a:lnSpc>
              <a:buFontTx/>
              <a:buNone/>
            </a:pPr>
            <a:r>
              <a:rPr lang="cs-CZ" sz="1800" b="1" dirty="0" smtClean="0"/>
              <a:t>Kávovar na FAV – KKY (2015)</a:t>
            </a:r>
          </a:p>
          <a:p>
            <a:pPr eaLnBrk="1" hangingPunct="1">
              <a:lnSpc>
                <a:spcPct val="90000"/>
              </a:lnSpc>
            </a:pPr>
            <a:r>
              <a:rPr lang="cs-CZ" sz="1600" dirty="0" smtClean="0"/>
              <a:t>kávovar umele kávu, přecedí, lógr přesype do šuplíku k tomu určenému</a:t>
            </a:r>
          </a:p>
          <a:p>
            <a:pPr eaLnBrk="1" hangingPunct="1">
              <a:lnSpc>
                <a:spcPct val="90000"/>
              </a:lnSpc>
            </a:pPr>
            <a:r>
              <a:rPr lang="cs-CZ" sz="1600" dirty="0" smtClean="0"/>
              <a:t>regulovaná veličina = množství odpadu v šuplíku</a:t>
            </a:r>
          </a:p>
          <a:p>
            <a:pPr eaLnBrk="1" hangingPunct="1">
              <a:lnSpc>
                <a:spcPct val="90000"/>
              </a:lnSpc>
            </a:pPr>
            <a:r>
              <a:rPr lang="cs-CZ" sz="1600" dirty="0" smtClean="0"/>
              <a:t>po naprogramovaném množství cyklů dá pokyn k vyprázdnění šuplíku = regulátor dá akčnímu členu požadavek na akční zásah</a:t>
            </a:r>
          </a:p>
          <a:p>
            <a:pPr eaLnBrk="1" hangingPunct="1">
              <a:lnSpc>
                <a:spcPct val="90000"/>
              </a:lnSpc>
            </a:pPr>
            <a:r>
              <a:rPr lang="cs-CZ" sz="1600" dirty="0" smtClean="0"/>
              <a:t>vyndání šuplíku resetuje čítač</a:t>
            </a:r>
          </a:p>
          <a:p>
            <a:pPr eaLnBrk="1" hangingPunct="1">
              <a:lnSpc>
                <a:spcPct val="90000"/>
              </a:lnSpc>
            </a:pPr>
            <a:endParaRPr lang="cs-CZ" sz="1600" dirty="0" smtClean="0"/>
          </a:p>
          <a:p>
            <a:pPr eaLnBrk="1" hangingPunct="1">
              <a:lnSpc>
                <a:spcPct val="90000"/>
              </a:lnSpc>
            </a:pPr>
            <a:r>
              <a:rPr lang="cs-CZ" sz="1600" dirty="0" smtClean="0"/>
              <a:t>co způsobí povytažení poloprázdného šuplíku? Stalo by se to se zpětnou vazbou?</a:t>
            </a:r>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buFontTx/>
              <a:buNone/>
            </a:pPr>
            <a:endParaRPr lang="cs-CZ" sz="1600" dirty="0" smtClean="0"/>
          </a:p>
          <a:p>
            <a:pPr eaLnBrk="1" hangingPunct="1">
              <a:lnSpc>
                <a:spcPct val="90000"/>
              </a:lnSpc>
              <a:buFontTx/>
              <a:buNone/>
            </a:pPr>
            <a:endParaRPr lang="cs-CZ" sz="1600" dirty="0" smtClean="0"/>
          </a:p>
        </p:txBody>
      </p:sp>
      <p:sp>
        <p:nvSpPr>
          <p:cNvPr id="10243" name="Rectangle 2"/>
          <p:cNvSpPr>
            <a:spLocks noGrp="1" noChangeArrowheads="1"/>
          </p:cNvSpPr>
          <p:nvPr>
            <p:ph type="title"/>
          </p:nvPr>
        </p:nvSpPr>
        <p:spPr>
          <a:xfrm>
            <a:off x="611560" y="188640"/>
            <a:ext cx="8075240" cy="936104"/>
          </a:xfrm>
        </p:spPr>
        <p:txBody>
          <a:bodyPr/>
          <a:lstStyle/>
          <a:p>
            <a:pPr eaLnBrk="1" hangingPunct="1"/>
            <a:r>
              <a:rPr lang="cs-CZ" dirty="0" smtClean="0"/>
              <a:t>Řízení „v otevřené smyčce“</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p:cNvPicPr>
            <a:picLocks noChangeAspect="1" noChangeArrowheads="1"/>
          </p:cNvPicPr>
          <p:nvPr/>
        </p:nvPicPr>
        <p:blipFill>
          <a:blip r:embed="rId2" cstate="print"/>
          <a:srcRect/>
          <a:stretch>
            <a:fillRect/>
          </a:stretch>
        </p:blipFill>
        <p:spPr bwMode="auto">
          <a:xfrm>
            <a:off x="219075" y="1203151"/>
            <a:ext cx="8705850" cy="5610225"/>
          </a:xfrm>
          <a:prstGeom prst="rect">
            <a:avLst/>
          </a:prstGeom>
          <a:noFill/>
          <a:ln w="9525">
            <a:noFill/>
            <a:miter lim="800000"/>
            <a:headEnd/>
            <a:tailEnd/>
          </a:ln>
        </p:spPr>
      </p:pic>
      <p:sp>
        <p:nvSpPr>
          <p:cNvPr id="10242" name="Rectangle 3"/>
          <p:cNvSpPr>
            <a:spLocks noGrp="1" noChangeArrowheads="1"/>
          </p:cNvSpPr>
          <p:nvPr>
            <p:ph type="body" idx="1"/>
          </p:nvPr>
        </p:nvSpPr>
        <p:spPr>
          <a:xfrm>
            <a:off x="323528" y="692696"/>
            <a:ext cx="8388424" cy="5400600"/>
          </a:xfrm>
        </p:spPr>
        <p:txBody>
          <a:bodyPr/>
          <a:lstStyle/>
          <a:p>
            <a:pPr eaLnBrk="1" hangingPunct="1">
              <a:lnSpc>
                <a:spcPct val="90000"/>
              </a:lnSpc>
              <a:buFontTx/>
              <a:buNone/>
            </a:pPr>
            <a:r>
              <a:rPr lang="cs-CZ" sz="1800" b="1" dirty="0" smtClean="0"/>
              <a:t>Regulace proudu ve vinutí</a:t>
            </a:r>
            <a:endParaRPr lang="en-US" sz="1800" b="1" dirty="0" smtClean="0"/>
          </a:p>
          <a:p>
            <a:pPr eaLnBrk="1" hangingPunct="1">
              <a:lnSpc>
                <a:spcPct val="90000"/>
              </a:lnSpc>
            </a:pPr>
            <a:r>
              <a:rPr lang="en-US" sz="1800" dirty="0" smtClean="0"/>
              <a:t>index w .. </a:t>
            </a:r>
            <a:r>
              <a:rPr lang="en-US" sz="1800" dirty="0" err="1" smtClean="0"/>
              <a:t>po</a:t>
            </a:r>
            <a:r>
              <a:rPr lang="cs-CZ" sz="1800" dirty="0" smtClean="0"/>
              <a:t>ž</a:t>
            </a:r>
            <a:r>
              <a:rPr lang="en-US" sz="1800" dirty="0" err="1" smtClean="0"/>
              <a:t>adavek</a:t>
            </a:r>
            <a:endParaRPr lang="cs-CZ" sz="1800" dirty="0" smtClean="0"/>
          </a:p>
          <a:p>
            <a:pPr eaLnBrk="1" hangingPunct="1">
              <a:lnSpc>
                <a:spcPct val="90000"/>
              </a:lnSpc>
            </a:pPr>
            <a:r>
              <a:rPr lang="cs-CZ" sz="1800" dirty="0" smtClean="0"/>
              <a:t>Pro začátek </a:t>
            </a:r>
            <a:r>
              <a:rPr lang="cs-CZ" sz="1800" dirty="0" smtClean="0"/>
              <a:t>u=</a:t>
            </a:r>
            <a:r>
              <a:rPr lang="cs-CZ" sz="1800" dirty="0" err="1" smtClean="0"/>
              <a:t>uw</a:t>
            </a:r>
            <a:r>
              <a:rPr lang="cs-CZ" sz="1800" dirty="0" smtClean="0"/>
              <a:t>, </a:t>
            </a:r>
            <a:r>
              <a:rPr lang="cs-CZ" sz="1800" dirty="0" err="1" smtClean="0"/>
              <a:t>Ui</a:t>
            </a:r>
            <a:r>
              <a:rPr lang="cs-CZ" sz="1800" dirty="0" smtClean="0"/>
              <a:t> </a:t>
            </a:r>
            <a:r>
              <a:rPr lang="cs-CZ" sz="1800" dirty="0" smtClean="0"/>
              <a:t>= 0 V</a:t>
            </a:r>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buFontTx/>
              <a:buNone/>
            </a:pPr>
            <a:endParaRPr lang="cs-CZ" sz="1600" dirty="0" smtClean="0"/>
          </a:p>
          <a:p>
            <a:pPr eaLnBrk="1" hangingPunct="1">
              <a:lnSpc>
                <a:spcPct val="90000"/>
              </a:lnSpc>
              <a:buFontTx/>
              <a:buNone/>
            </a:pPr>
            <a:endParaRPr lang="cs-CZ" sz="1600" dirty="0" smtClean="0"/>
          </a:p>
        </p:txBody>
      </p:sp>
      <p:sp>
        <p:nvSpPr>
          <p:cNvPr id="10243" name="Rectangle 2"/>
          <p:cNvSpPr>
            <a:spLocks noGrp="1" noChangeArrowheads="1"/>
          </p:cNvSpPr>
          <p:nvPr>
            <p:ph type="title"/>
          </p:nvPr>
        </p:nvSpPr>
        <p:spPr>
          <a:xfrm>
            <a:off x="611560" y="-99392"/>
            <a:ext cx="8075240" cy="936104"/>
          </a:xfrm>
        </p:spPr>
        <p:txBody>
          <a:bodyPr/>
          <a:lstStyle/>
          <a:p>
            <a:pPr eaLnBrk="1" hangingPunct="1"/>
            <a:r>
              <a:rPr lang="cs-CZ" dirty="0" smtClean="0"/>
              <a:t>Řízení „v otevřené smyčce“</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type="body" idx="1"/>
          </p:nvPr>
        </p:nvSpPr>
        <p:spPr>
          <a:xfrm>
            <a:off x="323528" y="692696"/>
            <a:ext cx="8388424" cy="5400600"/>
          </a:xfrm>
        </p:spPr>
        <p:txBody>
          <a:bodyPr/>
          <a:lstStyle/>
          <a:p>
            <a:pPr eaLnBrk="1" hangingPunct="1">
              <a:lnSpc>
                <a:spcPct val="90000"/>
              </a:lnSpc>
              <a:buFontTx/>
              <a:buNone/>
            </a:pPr>
            <a:r>
              <a:rPr lang="cs-CZ" sz="1800" b="1" dirty="0" smtClean="0"/>
              <a:t>Regulace proudu ve vinutí</a:t>
            </a:r>
            <a:endParaRPr lang="en-US" sz="1800" b="1" dirty="0" smtClean="0"/>
          </a:p>
          <a:p>
            <a:pPr eaLnBrk="1" hangingPunct="1">
              <a:lnSpc>
                <a:spcPct val="90000"/>
              </a:lnSpc>
            </a:pPr>
            <a:r>
              <a:rPr lang="cs-CZ" sz="1800" dirty="0" smtClean="0"/>
              <a:t>u=</a:t>
            </a:r>
            <a:r>
              <a:rPr lang="cs-CZ" sz="1800" dirty="0" err="1" smtClean="0"/>
              <a:t>iw</a:t>
            </a:r>
            <a:r>
              <a:rPr lang="cs-CZ" sz="1800" dirty="0" smtClean="0"/>
              <a:t>*R</a:t>
            </a:r>
            <a:endParaRPr lang="cs-CZ" sz="1800" b="1"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buFontTx/>
              <a:buNone/>
            </a:pPr>
            <a:endParaRPr lang="cs-CZ" sz="1600" dirty="0" smtClean="0"/>
          </a:p>
          <a:p>
            <a:pPr eaLnBrk="1" hangingPunct="1">
              <a:lnSpc>
                <a:spcPct val="90000"/>
              </a:lnSpc>
              <a:buFontTx/>
              <a:buNone/>
            </a:pPr>
            <a:endParaRPr lang="cs-CZ" sz="1600" dirty="0" smtClean="0"/>
          </a:p>
        </p:txBody>
      </p:sp>
      <p:sp>
        <p:nvSpPr>
          <p:cNvPr id="10243" name="Rectangle 2"/>
          <p:cNvSpPr>
            <a:spLocks noGrp="1" noChangeArrowheads="1"/>
          </p:cNvSpPr>
          <p:nvPr>
            <p:ph type="title"/>
          </p:nvPr>
        </p:nvSpPr>
        <p:spPr>
          <a:xfrm>
            <a:off x="611560" y="-99392"/>
            <a:ext cx="8075240" cy="936104"/>
          </a:xfrm>
        </p:spPr>
        <p:txBody>
          <a:bodyPr/>
          <a:lstStyle/>
          <a:p>
            <a:pPr eaLnBrk="1" hangingPunct="1"/>
            <a:r>
              <a:rPr lang="cs-CZ" dirty="0" smtClean="0"/>
              <a:t>Řízení „v otevřené smyčce“</a:t>
            </a:r>
          </a:p>
        </p:txBody>
      </p:sp>
      <p:pic>
        <p:nvPicPr>
          <p:cNvPr id="36868" name="Picture 4"/>
          <p:cNvPicPr>
            <a:picLocks noChangeAspect="1" noChangeArrowheads="1"/>
          </p:cNvPicPr>
          <p:nvPr/>
        </p:nvPicPr>
        <p:blipFill>
          <a:blip r:embed="rId2" cstate="print"/>
          <a:srcRect/>
          <a:stretch>
            <a:fillRect/>
          </a:stretch>
        </p:blipFill>
        <p:spPr bwMode="auto">
          <a:xfrm>
            <a:off x="827584" y="1268760"/>
            <a:ext cx="7449752" cy="557287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type="body" idx="1"/>
          </p:nvPr>
        </p:nvSpPr>
        <p:spPr>
          <a:xfrm>
            <a:off x="323528" y="692696"/>
            <a:ext cx="8388424" cy="5400600"/>
          </a:xfrm>
        </p:spPr>
        <p:txBody>
          <a:bodyPr/>
          <a:lstStyle/>
          <a:p>
            <a:pPr eaLnBrk="1" hangingPunct="1">
              <a:lnSpc>
                <a:spcPct val="90000"/>
              </a:lnSpc>
              <a:buFontTx/>
              <a:buNone/>
            </a:pPr>
            <a:r>
              <a:rPr lang="cs-CZ" sz="1800" b="1" dirty="0" smtClean="0"/>
              <a:t>Regulace proudu ve vinutí</a:t>
            </a:r>
            <a:endParaRPr lang="en-US" sz="1800" b="1" dirty="0" smtClean="0"/>
          </a:p>
          <a:p>
            <a:pPr eaLnBrk="1" hangingPunct="1">
              <a:lnSpc>
                <a:spcPct val="90000"/>
              </a:lnSpc>
            </a:pPr>
            <a:r>
              <a:rPr lang="cs-CZ" sz="1800" dirty="0" smtClean="0"/>
              <a:t>u=</a:t>
            </a:r>
            <a:r>
              <a:rPr lang="cs-CZ" sz="1800" dirty="0" err="1" smtClean="0"/>
              <a:t>iw</a:t>
            </a:r>
            <a:r>
              <a:rPr lang="cs-CZ" sz="1800" dirty="0" smtClean="0"/>
              <a:t>*</a:t>
            </a:r>
            <a:r>
              <a:rPr lang="cs-CZ" sz="1800" dirty="0" err="1" smtClean="0"/>
              <a:t>Rmod</a:t>
            </a:r>
            <a:r>
              <a:rPr lang="en-US" sz="1800" dirty="0" smtClean="0"/>
              <a:t> (</a:t>
            </a:r>
            <a:r>
              <a:rPr lang="en-US" sz="1800" dirty="0" err="1" smtClean="0"/>
              <a:t>hodnota</a:t>
            </a:r>
            <a:r>
              <a:rPr lang="en-US" sz="1800" dirty="0" smtClean="0"/>
              <a:t> R v </a:t>
            </a:r>
            <a:r>
              <a:rPr lang="en-US" sz="1800" dirty="0" err="1" smtClean="0"/>
              <a:t>modelu</a:t>
            </a:r>
            <a:r>
              <a:rPr lang="en-US" sz="1800" dirty="0" smtClean="0"/>
              <a:t> a </a:t>
            </a:r>
            <a:r>
              <a:rPr lang="en-US" sz="1800" dirty="0" err="1" smtClean="0"/>
              <a:t>realit</a:t>
            </a:r>
            <a:r>
              <a:rPr lang="cs-CZ" sz="1800" dirty="0" smtClean="0"/>
              <a:t>ě nemusí být stejná)</a:t>
            </a:r>
          </a:p>
          <a:p>
            <a:pPr eaLnBrk="1" hangingPunct="1">
              <a:lnSpc>
                <a:spcPct val="90000"/>
              </a:lnSpc>
            </a:pPr>
            <a:r>
              <a:rPr lang="cs-CZ" sz="1800" dirty="0" smtClean="0"/>
              <a:t>R=1</a:t>
            </a:r>
            <a:r>
              <a:rPr lang="en-US" sz="1800" dirty="0" smtClean="0"/>
              <a:t>.1</a:t>
            </a:r>
            <a:r>
              <a:rPr lang="cs-CZ" sz="1800" dirty="0" smtClean="0"/>
              <a:t> </a:t>
            </a:r>
            <a:r>
              <a:rPr lang="el-GR" sz="1800" dirty="0" smtClean="0"/>
              <a:t>Ω</a:t>
            </a:r>
            <a:r>
              <a:rPr lang="cs-CZ" sz="1800" dirty="0" smtClean="0"/>
              <a:t>, </a:t>
            </a:r>
            <a:r>
              <a:rPr lang="cs-CZ" sz="1800" dirty="0" err="1" smtClean="0"/>
              <a:t>Rmod</a:t>
            </a:r>
            <a:r>
              <a:rPr lang="cs-CZ" sz="1800" dirty="0" smtClean="0"/>
              <a:t>=</a:t>
            </a:r>
            <a:r>
              <a:rPr lang="en-US" sz="1800" dirty="0" smtClean="0"/>
              <a:t>1</a:t>
            </a:r>
            <a:r>
              <a:rPr lang="cs-CZ" sz="1800" dirty="0" smtClean="0"/>
              <a:t> </a:t>
            </a:r>
            <a:r>
              <a:rPr lang="el-GR" sz="1800" dirty="0" smtClean="0"/>
              <a:t>Ω</a:t>
            </a:r>
            <a:endParaRPr lang="cs-CZ" sz="1800" dirty="0" smtClean="0"/>
          </a:p>
          <a:p>
            <a:pPr eaLnBrk="1" hangingPunct="1">
              <a:lnSpc>
                <a:spcPct val="90000"/>
              </a:lnSpc>
              <a:buFontTx/>
              <a:buNone/>
            </a:pPr>
            <a:endParaRPr lang="cs-CZ" sz="1800" b="1"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buFontTx/>
              <a:buNone/>
            </a:pPr>
            <a:endParaRPr lang="cs-CZ" sz="1600" dirty="0" smtClean="0"/>
          </a:p>
          <a:p>
            <a:pPr eaLnBrk="1" hangingPunct="1">
              <a:lnSpc>
                <a:spcPct val="90000"/>
              </a:lnSpc>
              <a:buFontTx/>
              <a:buNone/>
            </a:pPr>
            <a:endParaRPr lang="cs-CZ" sz="1600" dirty="0" smtClean="0"/>
          </a:p>
        </p:txBody>
      </p:sp>
      <p:sp>
        <p:nvSpPr>
          <p:cNvPr id="10243" name="Rectangle 2"/>
          <p:cNvSpPr>
            <a:spLocks noGrp="1" noChangeArrowheads="1"/>
          </p:cNvSpPr>
          <p:nvPr>
            <p:ph type="title"/>
          </p:nvPr>
        </p:nvSpPr>
        <p:spPr>
          <a:xfrm>
            <a:off x="611560" y="-99392"/>
            <a:ext cx="8075240" cy="936104"/>
          </a:xfrm>
        </p:spPr>
        <p:txBody>
          <a:bodyPr/>
          <a:lstStyle/>
          <a:p>
            <a:pPr eaLnBrk="1" hangingPunct="1"/>
            <a:r>
              <a:rPr lang="cs-CZ" dirty="0" smtClean="0"/>
              <a:t>Řízení „v otevřené smyčce“</a:t>
            </a:r>
          </a:p>
        </p:txBody>
      </p:sp>
      <p:pic>
        <p:nvPicPr>
          <p:cNvPr id="37890" name="Picture 2"/>
          <p:cNvPicPr>
            <a:picLocks noChangeAspect="1" noChangeArrowheads="1"/>
          </p:cNvPicPr>
          <p:nvPr/>
        </p:nvPicPr>
        <p:blipFill>
          <a:blip r:embed="rId2" cstate="print"/>
          <a:srcRect/>
          <a:stretch>
            <a:fillRect/>
          </a:stretch>
        </p:blipFill>
        <p:spPr bwMode="auto">
          <a:xfrm>
            <a:off x="827584" y="1268760"/>
            <a:ext cx="7449752" cy="557287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type="body" idx="1"/>
          </p:nvPr>
        </p:nvSpPr>
        <p:spPr>
          <a:xfrm>
            <a:off x="323528" y="692696"/>
            <a:ext cx="8388424" cy="5400600"/>
          </a:xfrm>
        </p:spPr>
        <p:txBody>
          <a:bodyPr/>
          <a:lstStyle/>
          <a:p>
            <a:pPr eaLnBrk="1" hangingPunct="1">
              <a:lnSpc>
                <a:spcPct val="90000"/>
              </a:lnSpc>
              <a:buFontTx/>
              <a:buNone/>
            </a:pPr>
            <a:r>
              <a:rPr lang="cs-CZ" sz="1800" b="1" dirty="0" smtClean="0"/>
              <a:t>Regulace proudu ve vinutí</a:t>
            </a:r>
            <a:endParaRPr lang="en-US" sz="1800" b="1" dirty="0" smtClean="0"/>
          </a:p>
          <a:p>
            <a:r>
              <a:rPr lang="cs-CZ" sz="1800" dirty="0" smtClean="0"/>
              <a:t>u=</a:t>
            </a:r>
            <a:r>
              <a:rPr lang="cs-CZ" sz="1800" dirty="0" err="1" smtClean="0"/>
              <a:t>iw</a:t>
            </a:r>
            <a:r>
              <a:rPr lang="cs-CZ" sz="1800" dirty="0" smtClean="0"/>
              <a:t>*</a:t>
            </a:r>
            <a:r>
              <a:rPr lang="cs-CZ" sz="1800" dirty="0" err="1" smtClean="0"/>
              <a:t>Rmod</a:t>
            </a:r>
            <a:r>
              <a:rPr lang="cs-CZ" sz="1800" dirty="0" smtClean="0"/>
              <a:t>+L*</a:t>
            </a:r>
            <a:r>
              <a:rPr lang="cs-CZ" sz="1800" dirty="0" err="1" smtClean="0"/>
              <a:t>di</a:t>
            </a:r>
            <a:r>
              <a:rPr lang="en-US" sz="1800" dirty="0" smtClean="0"/>
              <a:t>w</a:t>
            </a:r>
            <a:r>
              <a:rPr lang="cs-CZ" sz="1800" dirty="0" smtClean="0"/>
              <a:t>/</a:t>
            </a:r>
            <a:r>
              <a:rPr lang="cs-CZ" sz="1800" dirty="0" err="1" smtClean="0"/>
              <a:t>dt</a:t>
            </a:r>
            <a:r>
              <a:rPr lang="cs-CZ" sz="1800" dirty="0" smtClean="0"/>
              <a:t>, </a:t>
            </a:r>
            <a:r>
              <a:rPr lang="cs-CZ" sz="1800" dirty="0" smtClean="0"/>
              <a:t>omezeno na 12V</a:t>
            </a:r>
          </a:p>
          <a:p>
            <a:pPr eaLnBrk="1" hangingPunct="1">
              <a:lnSpc>
                <a:spcPct val="90000"/>
              </a:lnSpc>
              <a:buFontTx/>
              <a:buNone/>
            </a:pPr>
            <a:endParaRPr lang="cs-CZ" sz="1800" b="1"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buFontTx/>
              <a:buNone/>
            </a:pPr>
            <a:endParaRPr lang="cs-CZ" sz="1600" dirty="0" smtClean="0"/>
          </a:p>
          <a:p>
            <a:pPr eaLnBrk="1" hangingPunct="1">
              <a:lnSpc>
                <a:spcPct val="90000"/>
              </a:lnSpc>
              <a:buFontTx/>
              <a:buNone/>
            </a:pPr>
            <a:endParaRPr lang="cs-CZ" sz="1600" dirty="0" smtClean="0"/>
          </a:p>
        </p:txBody>
      </p:sp>
      <p:sp>
        <p:nvSpPr>
          <p:cNvPr id="10243" name="Rectangle 2"/>
          <p:cNvSpPr>
            <a:spLocks noGrp="1" noChangeArrowheads="1"/>
          </p:cNvSpPr>
          <p:nvPr>
            <p:ph type="title"/>
          </p:nvPr>
        </p:nvSpPr>
        <p:spPr>
          <a:xfrm>
            <a:off x="611560" y="-99392"/>
            <a:ext cx="8075240" cy="936104"/>
          </a:xfrm>
        </p:spPr>
        <p:txBody>
          <a:bodyPr/>
          <a:lstStyle/>
          <a:p>
            <a:pPr eaLnBrk="1" hangingPunct="1"/>
            <a:r>
              <a:rPr lang="cs-CZ" dirty="0" smtClean="0"/>
              <a:t>Řízení „v otevřené smyčce“</a:t>
            </a:r>
          </a:p>
        </p:txBody>
      </p:sp>
      <p:pic>
        <p:nvPicPr>
          <p:cNvPr id="38914" name="Picture 2"/>
          <p:cNvPicPr>
            <a:picLocks noChangeAspect="1" noChangeArrowheads="1"/>
          </p:cNvPicPr>
          <p:nvPr/>
        </p:nvPicPr>
        <p:blipFill>
          <a:blip r:embed="rId2" cstate="print"/>
          <a:srcRect/>
          <a:stretch>
            <a:fillRect/>
          </a:stretch>
        </p:blipFill>
        <p:spPr bwMode="auto">
          <a:xfrm>
            <a:off x="866664" y="1240501"/>
            <a:ext cx="7449752" cy="557287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type="body" idx="1"/>
          </p:nvPr>
        </p:nvSpPr>
        <p:spPr>
          <a:xfrm>
            <a:off x="323528" y="692696"/>
            <a:ext cx="8388424" cy="5400600"/>
          </a:xfrm>
        </p:spPr>
        <p:txBody>
          <a:bodyPr/>
          <a:lstStyle/>
          <a:p>
            <a:pPr eaLnBrk="1" hangingPunct="1">
              <a:lnSpc>
                <a:spcPct val="90000"/>
              </a:lnSpc>
              <a:buFontTx/>
              <a:buNone/>
            </a:pPr>
            <a:r>
              <a:rPr lang="cs-CZ" sz="1800" b="1" dirty="0" smtClean="0"/>
              <a:t>Regulace proudu ve vinutí</a:t>
            </a:r>
            <a:endParaRPr lang="en-US" sz="1800" b="1" dirty="0" smtClean="0"/>
          </a:p>
          <a:p>
            <a:r>
              <a:rPr lang="cs-CZ" sz="1800" dirty="0" smtClean="0"/>
              <a:t>u=</a:t>
            </a:r>
            <a:r>
              <a:rPr lang="cs-CZ" sz="1800" dirty="0" err="1" smtClean="0"/>
              <a:t>iw</a:t>
            </a:r>
            <a:r>
              <a:rPr lang="en-US" sz="1800" dirty="0" smtClean="0"/>
              <a:t>f</a:t>
            </a:r>
            <a:r>
              <a:rPr lang="cs-CZ" sz="1800" dirty="0" smtClean="0"/>
              <a:t>*</a:t>
            </a:r>
            <a:r>
              <a:rPr lang="cs-CZ" sz="1800" dirty="0" err="1" smtClean="0"/>
              <a:t>Rmod</a:t>
            </a:r>
            <a:r>
              <a:rPr lang="cs-CZ" sz="1800" dirty="0" smtClean="0"/>
              <a:t>+L*</a:t>
            </a:r>
            <a:r>
              <a:rPr lang="cs-CZ" sz="1800" dirty="0" err="1" smtClean="0"/>
              <a:t>di</a:t>
            </a:r>
            <a:r>
              <a:rPr lang="en-US" sz="1800" dirty="0" err="1" smtClean="0"/>
              <a:t>wf</a:t>
            </a:r>
            <a:r>
              <a:rPr lang="cs-CZ" sz="1800" dirty="0" smtClean="0"/>
              <a:t>/</a:t>
            </a:r>
            <a:r>
              <a:rPr lang="cs-CZ" sz="1800" dirty="0" err="1" smtClean="0"/>
              <a:t>dt</a:t>
            </a:r>
            <a:r>
              <a:rPr lang="cs-CZ" sz="1800" dirty="0" smtClean="0"/>
              <a:t>, </a:t>
            </a:r>
            <a:r>
              <a:rPr lang="cs-CZ" sz="1800" dirty="0" smtClean="0"/>
              <a:t>omezeno na </a:t>
            </a:r>
            <a:r>
              <a:rPr lang="cs-CZ" sz="1800" dirty="0" smtClean="0"/>
              <a:t>12V</a:t>
            </a:r>
          </a:p>
          <a:p>
            <a:r>
              <a:rPr lang="cs-CZ" sz="1800" dirty="0" err="1" smtClean="0"/>
              <a:t>iwf</a:t>
            </a:r>
            <a:r>
              <a:rPr lang="cs-CZ" sz="1800" dirty="0" smtClean="0"/>
              <a:t> je </a:t>
            </a:r>
            <a:r>
              <a:rPr lang="cs-CZ" sz="1800" dirty="0" err="1" smtClean="0"/>
              <a:t>iw</a:t>
            </a:r>
            <a:r>
              <a:rPr lang="cs-CZ" sz="1800" dirty="0" smtClean="0"/>
              <a:t> filtrované (rampou, tj. omezení max. derivace)</a:t>
            </a:r>
            <a:endParaRPr lang="cs-CZ" sz="1800" dirty="0" smtClean="0"/>
          </a:p>
          <a:p>
            <a:pPr eaLnBrk="1" hangingPunct="1">
              <a:lnSpc>
                <a:spcPct val="90000"/>
              </a:lnSpc>
              <a:buFontTx/>
              <a:buNone/>
            </a:pPr>
            <a:endParaRPr lang="cs-CZ" sz="1800" b="1"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buFontTx/>
              <a:buNone/>
            </a:pPr>
            <a:endParaRPr lang="cs-CZ" sz="1600" dirty="0" smtClean="0"/>
          </a:p>
          <a:p>
            <a:pPr eaLnBrk="1" hangingPunct="1">
              <a:lnSpc>
                <a:spcPct val="90000"/>
              </a:lnSpc>
              <a:buFontTx/>
              <a:buNone/>
            </a:pPr>
            <a:endParaRPr lang="cs-CZ" sz="1600" dirty="0" smtClean="0"/>
          </a:p>
        </p:txBody>
      </p:sp>
      <p:sp>
        <p:nvSpPr>
          <p:cNvPr id="10243" name="Rectangle 2"/>
          <p:cNvSpPr>
            <a:spLocks noGrp="1" noChangeArrowheads="1"/>
          </p:cNvSpPr>
          <p:nvPr>
            <p:ph type="title"/>
          </p:nvPr>
        </p:nvSpPr>
        <p:spPr>
          <a:xfrm>
            <a:off x="611560" y="-99392"/>
            <a:ext cx="8075240" cy="936104"/>
          </a:xfrm>
        </p:spPr>
        <p:txBody>
          <a:bodyPr/>
          <a:lstStyle/>
          <a:p>
            <a:pPr eaLnBrk="1" hangingPunct="1"/>
            <a:r>
              <a:rPr lang="cs-CZ" dirty="0" smtClean="0"/>
              <a:t>Řízení „v otevřené smyčce“</a:t>
            </a:r>
          </a:p>
        </p:txBody>
      </p:sp>
      <p:pic>
        <p:nvPicPr>
          <p:cNvPr id="39938" name="Picture 2"/>
          <p:cNvPicPr>
            <a:picLocks noChangeAspect="1" noChangeArrowheads="1"/>
          </p:cNvPicPr>
          <p:nvPr/>
        </p:nvPicPr>
        <p:blipFill>
          <a:blip r:embed="rId2" cstate="print"/>
          <a:srcRect/>
          <a:stretch>
            <a:fillRect/>
          </a:stretch>
        </p:blipFill>
        <p:spPr bwMode="auto">
          <a:xfrm>
            <a:off x="866664" y="1268760"/>
            <a:ext cx="7449752" cy="557287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type="body" idx="1"/>
          </p:nvPr>
        </p:nvSpPr>
        <p:spPr>
          <a:xfrm>
            <a:off x="323528" y="692696"/>
            <a:ext cx="8388424" cy="5400600"/>
          </a:xfrm>
        </p:spPr>
        <p:txBody>
          <a:bodyPr/>
          <a:lstStyle/>
          <a:p>
            <a:pPr eaLnBrk="1" hangingPunct="1">
              <a:lnSpc>
                <a:spcPct val="90000"/>
              </a:lnSpc>
              <a:buFontTx/>
              <a:buNone/>
            </a:pPr>
            <a:r>
              <a:rPr lang="cs-CZ" sz="1800" b="1" dirty="0" smtClean="0"/>
              <a:t>Regulace proudu ve vinutí</a:t>
            </a:r>
            <a:endParaRPr lang="en-US" sz="1800" b="1" dirty="0" smtClean="0"/>
          </a:p>
          <a:p>
            <a:r>
              <a:rPr lang="cs-CZ" sz="1800" dirty="0" smtClean="0"/>
              <a:t>u=</a:t>
            </a:r>
            <a:r>
              <a:rPr lang="cs-CZ" sz="1800" dirty="0" err="1" smtClean="0"/>
              <a:t>iw</a:t>
            </a:r>
            <a:r>
              <a:rPr lang="en-US" sz="1800" dirty="0" smtClean="0"/>
              <a:t>f</a:t>
            </a:r>
            <a:r>
              <a:rPr lang="cs-CZ" sz="1800" dirty="0" smtClean="0"/>
              <a:t>*</a:t>
            </a:r>
            <a:r>
              <a:rPr lang="cs-CZ" sz="1800" dirty="0" err="1" smtClean="0"/>
              <a:t>Rmod</a:t>
            </a:r>
            <a:r>
              <a:rPr lang="cs-CZ" sz="1800" dirty="0" smtClean="0"/>
              <a:t>+L*</a:t>
            </a:r>
            <a:r>
              <a:rPr lang="cs-CZ" sz="1800" dirty="0" err="1" smtClean="0"/>
              <a:t>di</a:t>
            </a:r>
            <a:r>
              <a:rPr lang="en-US" sz="1800" dirty="0" err="1" smtClean="0"/>
              <a:t>wf</a:t>
            </a:r>
            <a:r>
              <a:rPr lang="cs-CZ" sz="1800" dirty="0" smtClean="0"/>
              <a:t>/</a:t>
            </a:r>
            <a:r>
              <a:rPr lang="cs-CZ" sz="1800" dirty="0" err="1" smtClean="0"/>
              <a:t>dt</a:t>
            </a:r>
            <a:r>
              <a:rPr lang="cs-CZ" sz="1800" dirty="0" smtClean="0"/>
              <a:t> , omezeno na 12V</a:t>
            </a:r>
            <a:endParaRPr lang="en-US" sz="1800" dirty="0" smtClean="0"/>
          </a:p>
          <a:p>
            <a:r>
              <a:rPr lang="cs-CZ" sz="1800" dirty="0" smtClean="0"/>
              <a:t>R=1</a:t>
            </a:r>
            <a:r>
              <a:rPr lang="en-US" sz="1800" dirty="0" smtClean="0"/>
              <a:t>.1</a:t>
            </a:r>
            <a:r>
              <a:rPr lang="cs-CZ" sz="1800" dirty="0" smtClean="0"/>
              <a:t> </a:t>
            </a:r>
            <a:r>
              <a:rPr lang="el-GR" sz="1800" dirty="0" smtClean="0"/>
              <a:t>Ω</a:t>
            </a:r>
            <a:r>
              <a:rPr lang="cs-CZ" sz="1800" dirty="0" smtClean="0"/>
              <a:t>,</a:t>
            </a:r>
            <a:r>
              <a:rPr lang="en-US" sz="1800" dirty="0" smtClean="0"/>
              <a:t> </a:t>
            </a:r>
            <a:r>
              <a:rPr lang="en-US" sz="1800" dirty="0" smtClean="0"/>
              <a:t>v p</a:t>
            </a:r>
            <a:r>
              <a:rPr lang="cs-CZ" sz="1800" dirty="0" smtClean="0"/>
              <a:t>ů</a:t>
            </a:r>
            <a:r>
              <a:rPr lang="en-US" sz="1800" dirty="0" err="1" smtClean="0"/>
              <a:t>lce</a:t>
            </a:r>
            <a:r>
              <a:rPr lang="en-US" sz="1800" dirty="0" smtClean="0"/>
              <a:t> </a:t>
            </a:r>
            <a:r>
              <a:rPr lang="en-US" sz="1800" dirty="0" err="1" smtClean="0"/>
              <a:t>Ui</a:t>
            </a:r>
            <a:r>
              <a:rPr lang="en-US" sz="1800" dirty="0" smtClean="0"/>
              <a:t>=1 V</a:t>
            </a:r>
          </a:p>
          <a:p>
            <a:endParaRPr lang="cs-CZ" sz="1800" dirty="0" smtClean="0"/>
          </a:p>
          <a:p>
            <a:pPr eaLnBrk="1" hangingPunct="1">
              <a:lnSpc>
                <a:spcPct val="90000"/>
              </a:lnSpc>
              <a:buFontTx/>
              <a:buNone/>
            </a:pPr>
            <a:endParaRPr lang="cs-CZ" sz="1800" b="1"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buFontTx/>
              <a:buNone/>
            </a:pPr>
            <a:endParaRPr lang="cs-CZ" sz="1600" dirty="0" smtClean="0"/>
          </a:p>
          <a:p>
            <a:pPr eaLnBrk="1" hangingPunct="1">
              <a:lnSpc>
                <a:spcPct val="90000"/>
              </a:lnSpc>
              <a:buFontTx/>
              <a:buNone/>
            </a:pPr>
            <a:endParaRPr lang="cs-CZ" sz="1600" dirty="0" smtClean="0"/>
          </a:p>
        </p:txBody>
      </p:sp>
      <p:sp>
        <p:nvSpPr>
          <p:cNvPr id="10243" name="Rectangle 2"/>
          <p:cNvSpPr>
            <a:spLocks noGrp="1" noChangeArrowheads="1"/>
          </p:cNvSpPr>
          <p:nvPr>
            <p:ph type="title"/>
          </p:nvPr>
        </p:nvSpPr>
        <p:spPr>
          <a:xfrm>
            <a:off x="611560" y="-99392"/>
            <a:ext cx="8075240" cy="936104"/>
          </a:xfrm>
        </p:spPr>
        <p:txBody>
          <a:bodyPr/>
          <a:lstStyle/>
          <a:p>
            <a:pPr eaLnBrk="1" hangingPunct="1"/>
            <a:r>
              <a:rPr lang="cs-CZ" dirty="0" smtClean="0"/>
              <a:t>Řízení „v otevřené smyčce“</a:t>
            </a:r>
          </a:p>
        </p:txBody>
      </p:sp>
      <p:pic>
        <p:nvPicPr>
          <p:cNvPr id="40962" name="Picture 2"/>
          <p:cNvPicPr>
            <a:picLocks noChangeAspect="1" noChangeArrowheads="1"/>
          </p:cNvPicPr>
          <p:nvPr/>
        </p:nvPicPr>
        <p:blipFill>
          <a:blip r:embed="rId2" cstate="print"/>
          <a:srcRect/>
          <a:stretch>
            <a:fillRect/>
          </a:stretch>
        </p:blipFill>
        <p:spPr bwMode="auto">
          <a:xfrm>
            <a:off x="866664" y="1268760"/>
            <a:ext cx="7449752" cy="557287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type="body" idx="1"/>
          </p:nvPr>
        </p:nvSpPr>
        <p:spPr>
          <a:xfrm>
            <a:off x="323528" y="692696"/>
            <a:ext cx="8388424" cy="5400600"/>
          </a:xfrm>
        </p:spPr>
        <p:txBody>
          <a:bodyPr/>
          <a:lstStyle/>
          <a:p>
            <a:pPr eaLnBrk="1" hangingPunct="1">
              <a:lnSpc>
                <a:spcPct val="90000"/>
              </a:lnSpc>
              <a:buFontTx/>
              <a:buNone/>
            </a:pPr>
            <a:r>
              <a:rPr lang="cs-CZ" sz="1800" b="1" dirty="0" smtClean="0"/>
              <a:t>Regulace proudu ve vinutí </a:t>
            </a:r>
            <a:endParaRPr lang="en-US" sz="1800" b="1" dirty="0" smtClean="0"/>
          </a:p>
          <a:p>
            <a:r>
              <a:rPr lang="cs-CZ" sz="1800" dirty="0" smtClean="0"/>
              <a:t>u=(</a:t>
            </a:r>
            <a:r>
              <a:rPr lang="cs-CZ" sz="1800" dirty="0" err="1" smtClean="0"/>
              <a:t>iw</a:t>
            </a:r>
            <a:r>
              <a:rPr lang="cs-CZ" sz="1800" dirty="0" smtClean="0"/>
              <a:t>-i)*</a:t>
            </a:r>
            <a:r>
              <a:rPr lang="cs-CZ" sz="1800" dirty="0" smtClean="0"/>
              <a:t>1000, omezeno na 12V</a:t>
            </a:r>
            <a:endParaRPr lang="cs-CZ" sz="1800" dirty="0" smtClean="0"/>
          </a:p>
          <a:p>
            <a:r>
              <a:rPr lang="cs-CZ" sz="1800" dirty="0" smtClean="0"/>
              <a:t>R=1</a:t>
            </a:r>
            <a:r>
              <a:rPr lang="en-US" sz="1800" dirty="0" smtClean="0"/>
              <a:t>.1</a:t>
            </a:r>
            <a:r>
              <a:rPr lang="cs-CZ" sz="1800" dirty="0" smtClean="0"/>
              <a:t> </a:t>
            </a:r>
            <a:r>
              <a:rPr lang="el-GR" sz="1800" dirty="0" smtClean="0"/>
              <a:t>Ω</a:t>
            </a:r>
            <a:r>
              <a:rPr lang="cs-CZ" sz="1800" dirty="0" smtClean="0"/>
              <a:t>,</a:t>
            </a:r>
            <a:r>
              <a:rPr lang="en-US" sz="1800" dirty="0" smtClean="0"/>
              <a:t> </a:t>
            </a:r>
            <a:r>
              <a:rPr lang="en-US" sz="1800" dirty="0" smtClean="0"/>
              <a:t>v p</a:t>
            </a:r>
            <a:r>
              <a:rPr lang="cs-CZ" sz="1800" dirty="0" smtClean="0"/>
              <a:t>ů</a:t>
            </a:r>
            <a:r>
              <a:rPr lang="en-US" sz="1800" dirty="0" err="1" smtClean="0"/>
              <a:t>lce</a:t>
            </a:r>
            <a:r>
              <a:rPr lang="en-US" sz="1800" dirty="0" smtClean="0"/>
              <a:t> </a:t>
            </a:r>
            <a:r>
              <a:rPr lang="en-US" sz="1800" dirty="0" err="1" smtClean="0"/>
              <a:t>Ui</a:t>
            </a:r>
            <a:r>
              <a:rPr lang="en-US" sz="1800" dirty="0" smtClean="0"/>
              <a:t>=1 V</a:t>
            </a:r>
          </a:p>
          <a:p>
            <a:endParaRPr lang="cs-CZ" sz="1800" dirty="0" smtClean="0"/>
          </a:p>
          <a:p>
            <a:pPr eaLnBrk="1" hangingPunct="1">
              <a:lnSpc>
                <a:spcPct val="90000"/>
              </a:lnSpc>
              <a:buFontTx/>
              <a:buNone/>
            </a:pPr>
            <a:endParaRPr lang="cs-CZ" sz="1800" b="1"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pPr>
            <a:endParaRPr lang="cs-CZ" sz="1600" dirty="0" smtClean="0"/>
          </a:p>
          <a:p>
            <a:pPr eaLnBrk="1" hangingPunct="1">
              <a:lnSpc>
                <a:spcPct val="90000"/>
              </a:lnSpc>
              <a:buFontTx/>
              <a:buNone/>
            </a:pPr>
            <a:endParaRPr lang="cs-CZ" sz="1600" dirty="0" smtClean="0"/>
          </a:p>
          <a:p>
            <a:pPr eaLnBrk="1" hangingPunct="1">
              <a:lnSpc>
                <a:spcPct val="90000"/>
              </a:lnSpc>
              <a:buFontTx/>
              <a:buNone/>
            </a:pPr>
            <a:endParaRPr lang="cs-CZ" sz="1600" dirty="0" smtClean="0"/>
          </a:p>
        </p:txBody>
      </p:sp>
      <p:sp>
        <p:nvSpPr>
          <p:cNvPr id="10243" name="Rectangle 2"/>
          <p:cNvSpPr>
            <a:spLocks noGrp="1" noChangeArrowheads="1"/>
          </p:cNvSpPr>
          <p:nvPr>
            <p:ph type="title"/>
          </p:nvPr>
        </p:nvSpPr>
        <p:spPr>
          <a:xfrm>
            <a:off x="611560" y="-99392"/>
            <a:ext cx="8075240" cy="936104"/>
          </a:xfrm>
        </p:spPr>
        <p:txBody>
          <a:bodyPr/>
          <a:lstStyle/>
          <a:p>
            <a:pPr eaLnBrk="1" hangingPunct="1"/>
            <a:r>
              <a:rPr lang="cs-CZ" dirty="0" smtClean="0"/>
              <a:t>Zpětnovazební řízení</a:t>
            </a:r>
            <a:endParaRPr lang="cs-CZ" dirty="0" smtClean="0"/>
          </a:p>
        </p:txBody>
      </p:sp>
      <p:pic>
        <p:nvPicPr>
          <p:cNvPr id="41986" name="Picture 2"/>
          <p:cNvPicPr>
            <a:picLocks noChangeAspect="1" noChangeArrowheads="1"/>
          </p:cNvPicPr>
          <p:nvPr/>
        </p:nvPicPr>
        <p:blipFill>
          <a:blip r:embed="rId2" cstate="print"/>
          <a:srcRect/>
          <a:stretch>
            <a:fillRect/>
          </a:stretch>
        </p:blipFill>
        <p:spPr bwMode="auto">
          <a:xfrm>
            <a:off x="827584" y="1240501"/>
            <a:ext cx="7449752" cy="5572875"/>
          </a:xfrm>
          <a:prstGeom prst="rect">
            <a:avLst/>
          </a:prstGeom>
          <a:noFill/>
          <a:ln w="9525">
            <a:noFill/>
            <a:miter lim="800000"/>
            <a:headEnd/>
            <a:tailEnd/>
          </a:ln>
          <a:effectLst/>
        </p:spPr>
      </p:pic>
      <p:sp>
        <p:nvSpPr>
          <p:cNvPr id="6" name="Rectangle 3"/>
          <p:cNvSpPr txBox="1">
            <a:spLocks noChangeArrowheads="1"/>
          </p:cNvSpPr>
          <p:nvPr/>
        </p:nvSpPr>
        <p:spPr bwMode="auto">
          <a:xfrm>
            <a:off x="251520" y="6353944"/>
            <a:ext cx="8388424" cy="50405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90000"/>
              </a:lnSpc>
              <a:spcBef>
                <a:spcPct val="20000"/>
              </a:spcBef>
              <a:spcAft>
                <a:spcPct val="0"/>
              </a:spcAft>
              <a:buClrTx/>
              <a:buSzTx/>
              <a:buFontTx/>
              <a:buNone/>
              <a:tabLst/>
              <a:defRPr/>
            </a:pPr>
            <a:r>
              <a:rPr kumimoji="0" lang="cs-CZ" sz="1800" b="1" i="0" u="none" strike="noStrike" kern="0" cap="none" spc="0" normalizeH="0" baseline="0" noProof="0" dirty="0" smtClean="0">
                <a:ln>
                  <a:noFill/>
                </a:ln>
                <a:solidFill>
                  <a:srgbClr val="FF0000"/>
                </a:solidFill>
                <a:effectLst/>
                <a:uLnTx/>
                <a:uFillTx/>
                <a:latin typeface="+mn-lt"/>
                <a:ea typeface="+mn-ea"/>
                <a:cs typeface="+mn-cs"/>
              </a:rPr>
              <a:t>Záměrně vybrána vhodná soust. pro demonstraci, to se máte naučit na RT</a:t>
            </a:r>
            <a:endParaRPr kumimoji="0" lang="cs-CZ" sz="1600" b="0" i="0" u="none" strike="noStrike" kern="0" cap="none" spc="0" normalizeH="0" baseline="0" noProof="0" dirty="0" smtClean="0">
              <a:ln>
                <a:noFill/>
              </a:ln>
              <a:solidFill>
                <a:srgbClr val="FF0000"/>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0"/>
            <a:ext cx="8229600" cy="1417638"/>
          </a:xfrm>
        </p:spPr>
        <p:txBody>
          <a:bodyPr/>
          <a:lstStyle/>
          <a:p>
            <a:pPr eaLnBrk="1" hangingPunct="1"/>
            <a:r>
              <a:rPr lang="cs-CZ" dirty="0" smtClean="0"/>
              <a:t>Zpětnovazební řízení</a:t>
            </a:r>
          </a:p>
        </p:txBody>
      </p:sp>
      <p:pic>
        <p:nvPicPr>
          <p:cNvPr id="11267" name="Picture 4"/>
          <p:cNvPicPr>
            <a:picLocks noChangeAspect="1" noChangeArrowheads="1"/>
          </p:cNvPicPr>
          <p:nvPr/>
        </p:nvPicPr>
        <p:blipFill>
          <a:blip r:embed="rId2" cstate="print"/>
          <a:srcRect/>
          <a:stretch>
            <a:fillRect/>
          </a:stretch>
        </p:blipFill>
        <p:spPr bwMode="auto">
          <a:xfrm>
            <a:off x="0" y="1268413"/>
            <a:ext cx="9144000" cy="1620837"/>
          </a:xfrm>
          <a:prstGeom prst="rect">
            <a:avLst/>
          </a:prstGeom>
          <a:noFill/>
          <a:ln w="9525">
            <a:noFill/>
            <a:miter lim="800000"/>
            <a:headEnd/>
            <a:tailEnd/>
          </a:ln>
        </p:spPr>
      </p:pic>
      <p:sp>
        <p:nvSpPr>
          <p:cNvPr id="11268" name="Rectangle 5"/>
          <p:cNvSpPr>
            <a:spLocks noGrp="1" noChangeArrowheads="1"/>
          </p:cNvSpPr>
          <p:nvPr>
            <p:ph type="body" idx="1"/>
          </p:nvPr>
        </p:nvSpPr>
        <p:spPr>
          <a:xfrm>
            <a:off x="457200" y="3068960"/>
            <a:ext cx="8686800" cy="1584003"/>
          </a:xfrm>
        </p:spPr>
        <p:txBody>
          <a:bodyPr/>
          <a:lstStyle/>
          <a:p>
            <a:pPr eaLnBrk="1" hangingPunct="1">
              <a:lnSpc>
                <a:spcPct val="90000"/>
              </a:lnSpc>
            </a:pPr>
            <a:r>
              <a:rPr lang="cs-CZ" sz="1800" dirty="0" smtClean="0"/>
              <a:t>porucha – zanesení chladiče (vnější nepředpokládatelný vliv)</a:t>
            </a:r>
            <a:endParaRPr lang="en-US" sz="1800" dirty="0" smtClean="0"/>
          </a:p>
          <a:p>
            <a:pPr eaLnBrk="1" hangingPunct="1">
              <a:lnSpc>
                <a:spcPct val="90000"/>
              </a:lnSpc>
            </a:pPr>
            <a:r>
              <a:rPr lang="en-US" sz="1800" dirty="0" err="1" smtClean="0"/>
              <a:t>nejednotn</a:t>
            </a:r>
            <a:r>
              <a:rPr lang="cs-CZ" sz="1800" dirty="0" smtClean="0"/>
              <a:t>á terminologie. Požadavek=řídicí veličina, skutečnost = řízená veličina</a:t>
            </a:r>
          </a:p>
          <a:p>
            <a:pPr eaLnBrk="1" hangingPunct="1">
              <a:lnSpc>
                <a:spcPct val="90000"/>
              </a:lnSpc>
            </a:pPr>
            <a:r>
              <a:rPr lang="cs-CZ" sz="1800" dirty="0" smtClean="0"/>
              <a:t>regulační odchylka</a:t>
            </a:r>
          </a:p>
        </p:txBody>
      </p:sp>
      <p:pic>
        <p:nvPicPr>
          <p:cNvPr id="11269" name="Picture 7"/>
          <p:cNvPicPr>
            <a:picLocks noChangeAspect="1" noChangeArrowheads="1"/>
          </p:cNvPicPr>
          <p:nvPr/>
        </p:nvPicPr>
        <p:blipFill>
          <a:blip r:embed="rId3" cstate="print"/>
          <a:srcRect/>
          <a:stretch>
            <a:fillRect/>
          </a:stretch>
        </p:blipFill>
        <p:spPr bwMode="auto">
          <a:xfrm>
            <a:off x="395288" y="4508500"/>
            <a:ext cx="4895850" cy="19256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0"/>
            <a:ext cx="8229600" cy="1417638"/>
          </a:xfrm>
        </p:spPr>
        <p:txBody>
          <a:bodyPr/>
          <a:lstStyle/>
          <a:p>
            <a:pPr eaLnBrk="1" hangingPunct="1"/>
            <a:r>
              <a:rPr lang="cs-CZ" dirty="0" smtClean="0"/>
              <a:t>Zpětnovazební řízení</a:t>
            </a:r>
          </a:p>
        </p:txBody>
      </p:sp>
      <p:sp>
        <p:nvSpPr>
          <p:cNvPr id="11268" name="Rectangle 5"/>
          <p:cNvSpPr>
            <a:spLocks noGrp="1" noChangeArrowheads="1"/>
          </p:cNvSpPr>
          <p:nvPr>
            <p:ph type="body" idx="1"/>
          </p:nvPr>
        </p:nvSpPr>
        <p:spPr>
          <a:xfrm>
            <a:off x="457200" y="1556792"/>
            <a:ext cx="8686800" cy="4248472"/>
          </a:xfrm>
        </p:spPr>
        <p:txBody>
          <a:bodyPr/>
          <a:lstStyle/>
          <a:p>
            <a:pPr eaLnBrk="1" hangingPunct="1">
              <a:lnSpc>
                <a:spcPct val="90000"/>
              </a:lnSpc>
              <a:buNone/>
            </a:pPr>
            <a:r>
              <a:rPr lang="cs-CZ" sz="1800" b="1" dirty="0" smtClean="0"/>
              <a:t>př. regulace otáček motoru</a:t>
            </a:r>
          </a:p>
          <a:p>
            <a:pPr eaLnBrk="1" hangingPunct="1">
              <a:lnSpc>
                <a:spcPct val="90000"/>
              </a:lnSpc>
              <a:buNone/>
            </a:pPr>
            <a:r>
              <a:rPr lang="cs-CZ" sz="1800" dirty="0" smtClean="0"/>
              <a:t>regulovaná veličina – otáčky</a:t>
            </a:r>
          </a:p>
          <a:p>
            <a:pPr eaLnBrk="1" hangingPunct="1">
              <a:lnSpc>
                <a:spcPct val="90000"/>
              </a:lnSpc>
              <a:buNone/>
            </a:pPr>
            <a:r>
              <a:rPr lang="cs-CZ" sz="1800" dirty="0" smtClean="0"/>
              <a:t>regulovaná soustava – motor</a:t>
            </a:r>
          </a:p>
          <a:p>
            <a:pPr eaLnBrk="1" hangingPunct="1">
              <a:lnSpc>
                <a:spcPct val="90000"/>
              </a:lnSpc>
              <a:buNone/>
            </a:pPr>
            <a:r>
              <a:rPr lang="cs-CZ" sz="1800" dirty="0" smtClean="0"/>
              <a:t>akční člen – polovodičový měnič</a:t>
            </a:r>
          </a:p>
          <a:p>
            <a:pPr eaLnBrk="1" hangingPunct="1">
              <a:lnSpc>
                <a:spcPct val="90000"/>
              </a:lnSpc>
              <a:buNone/>
            </a:pPr>
            <a:r>
              <a:rPr lang="cs-CZ" sz="1800" dirty="0" smtClean="0"/>
              <a:t>řízení – moment (praktičtější </a:t>
            </a:r>
            <a:r>
              <a:rPr lang="cs-CZ" sz="1800" dirty="0" err="1" smtClean="0"/>
              <a:t>Ik</a:t>
            </a:r>
            <a:r>
              <a:rPr lang="cs-CZ" sz="1800" dirty="0" smtClean="0"/>
              <a:t>, fr, tj. veličiny úměrné momentu)</a:t>
            </a:r>
          </a:p>
          <a:p>
            <a:pPr eaLnBrk="1" hangingPunct="1">
              <a:lnSpc>
                <a:spcPct val="90000"/>
              </a:lnSpc>
              <a:buNone/>
            </a:pPr>
            <a:endParaRPr lang="cs-CZ" sz="1800" dirty="0" smtClean="0"/>
          </a:p>
          <a:p>
            <a:pPr eaLnBrk="1" hangingPunct="1">
              <a:lnSpc>
                <a:spcPct val="90000"/>
              </a:lnSpc>
              <a:buNone/>
            </a:pPr>
            <a:endParaRPr lang="cs-CZ" sz="1800" dirty="0" smtClean="0"/>
          </a:p>
          <a:p>
            <a:pPr eaLnBrk="1" hangingPunct="1">
              <a:lnSpc>
                <a:spcPct val="90000"/>
              </a:lnSpc>
              <a:buNone/>
            </a:pPr>
            <a:endParaRPr lang="cs-CZ" sz="1800" dirty="0" smtClean="0"/>
          </a:p>
          <a:p>
            <a:pPr eaLnBrk="1" hangingPunct="1">
              <a:lnSpc>
                <a:spcPct val="90000"/>
              </a:lnSpc>
              <a:buNone/>
            </a:pPr>
            <a:endParaRPr lang="cs-CZ" sz="1800" dirty="0" smtClean="0"/>
          </a:p>
          <a:p>
            <a:pPr eaLnBrk="1" hangingPunct="1">
              <a:lnSpc>
                <a:spcPct val="90000"/>
              </a:lnSpc>
              <a:buNone/>
            </a:pPr>
            <a:endParaRPr lang="cs-CZ" sz="1800" dirty="0" smtClean="0"/>
          </a:p>
          <a:p>
            <a:pPr eaLnBrk="1" hangingPunct="1">
              <a:lnSpc>
                <a:spcPct val="90000"/>
              </a:lnSpc>
              <a:buNone/>
            </a:pPr>
            <a:r>
              <a:rPr lang="cs-CZ" sz="1800" dirty="0" smtClean="0"/>
              <a:t>porucha – moment zátěže</a:t>
            </a:r>
          </a:p>
          <a:p>
            <a:pPr eaLnBrk="1" hangingPunct="1">
              <a:lnSpc>
                <a:spcPct val="90000"/>
              </a:lnSpc>
              <a:buNone/>
            </a:pPr>
            <a:r>
              <a:rPr lang="cs-CZ" sz="1800" dirty="0" smtClean="0"/>
              <a:t>zpětná vazba – do regulátoru zaveden výstup čidla otáček</a:t>
            </a:r>
            <a:endParaRPr lang="en-US" sz="1800" dirty="0" smtClean="0"/>
          </a:p>
        </p:txBody>
      </p:sp>
      <p:graphicFrame>
        <p:nvGraphicFramePr>
          <p:cNvPr id="6" name="Objekt 5"/>
          <p:cNvGraphicFramePr>
            <a:graphicFrameLocks noChangeAspect="1"/>
          </p:cNvGraphicFramePr>
          <p:nvPr/>
        </p:nvGraphicFramePr>
        <p:xfrm>
          <a:off x="1115616" y="3140967"/>
          <a:ext cx="2088232" cy="1452683"/>
        </p:xfrm>
        <a:graphic>
          <a:graphicData uri="http://schemas.openxmlformats.org/presentationml/2006/ole">
            <p:oleObj spid="_x0000_s24578" name="Rovnice" r:id="rId3" imgW="1168200" imgH="812520" progId="Equation.3">
              <p:embed/>
            </p:oleObj>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0"/>
            <a:ext cx="8229600" cy="1417638"/>
          </a:xfrm>
        </p:spPr>
        <p:txBody>
          <a:bodyPr/>
          <a:lstStyle/>
          <a:p>
            <a:pPr eaLnBrk="1" hangingPunct="1"/>
            <a:r>
              <a:rPr lang="cs-CZ" dirty="0" smtClean="0"/>
              <a:t>Zpětnovazební řízení</a:t>
            </a:r>
          </a:p>
        </p:txBody>
      </p:sp>
      <p:sp>
        <p:nvSpPr>
          <p:cNvPr id="11268" name="Rectangle 5"/>
          <p:cNvSpPr>
            <a:spLocks noGrp="1" noChangeArrowheads="1"/>
          </p:cNvSpPr>
          <p:nvPr>
            <p:ph type="body" idx="1"/>
          </p:nvPr>
        </p:nvSpPr>
        <p:spPr>
          <a:xfrm>
            <a:off x="457200" y="1556792"/>
            <a:ext cx="8686800" cy="4248472"/>
          </a:xfrm>
        </p:spPr>
        <p:txBody>
          <a:bodyPr/>
          <a:lstStyle/>
          <a:p>
            <a:pPr eaLnBrk="1" hangingPunct="1">
              <a:lnSpc>
                <a:spcPct val="90000"/>
              </a:lnSpc>
              <a:buNone/>
            </a:pPr>
            <a:r>
              <a:rPr lang="cs-CZ" sz="1800" b="1" dirty="0" smtClean="0"/>
              <a:t>př. regulace teploty v troubě</a:t>
            </a:r>
          </a:p>
          <a:p>
            <a:pPr eaLnBrk="1" hangingPunct="1">
              <a:lnSpc>
                <a:spcPct val="90000"/>
              </a:lnSpc>
              <a:buNone/>
            </a:pPr>
            <a:r>
              <a:rPr lang="cs-CZ" sz="1800" dirty="0" smtClean="0"/>
              <a:t>regulovaná veličina – teplota v troubě</a:t>
            </a:r>
          </a:p>
          <a:p>
            <a:pPr eaLnBrk="1" hangingPunct="1">
              <a:lnSpc>
                <a:spcPct val="90000"/>
              </a:lnSpc>
              <a:buNone/>
            </a:pPr>
            <a:r>
              <a:rPr lang="cs-CZ" sz="1800" dirty="0" smtClean="0"/>
              <a:t>regulovaná soustava – trouba</a:t>
            </a:r>
          </a:p>
          <a:p>
            <a:pPr eaLnBrk="1" hangingPunct="1">
              <a:lnSpc>
                <a:spcPct val="90000"/>
              </a:lnSpc>
              <a:buNone/>
            </a:pPr>
            <a:r>
              <a:rPr lang="cs-CZ" sz="1800" dirty="0" smtClean="0"/>
              <a:t>akční člen – topná spirála</a:t>
            </a:r>
          </a:p>
          <a:p>
            <a:pPr eaLnBrk="1" hangingPunct="1">
              <a:lnSpc>
                <a:spcPct val="90000"/>
              </a:lnSpc>
              <a:buNone/>
            </a:pPr>
            <a:r>
              <a:rPr lang="cs-CZ" sz="1800" dirty="0" smtClean="0"/>
              <a:t>řízení – sepnutí/vypnutí spirály</a:t>
            </a:r>
          </a:p>
          <a:p>
            <a:pPr eaLnBrk="1" hangingPunct="1">
              <a:lnSpc>
                <a:spcPct val="90000"/>
              </a:lnSpc>
              <a:buNone/>
            </a:pPr>
            <a:r>
              <a:rPr lang="cs-CZ" sz="1800" dirty="0" smtClean="0"/>
              <a:t>porucha – otevření dvířek, pokles napětí</a:t>
            </a:r>
          </a:p>
          <a:p>
            <a:pPr eaLnBrk="1" hangingPunct="1">
              <a:lnSpc>
                <a:spcPct val="90000"/>
              </a:lnSpc>
              <a:buNone/>
            </a:pPr>
            <a:r>
              <a:rPr lang="cs-CZ" sz="1800" dirty="0" smtClean="0"/>
              <a:t>zpětná vazba – termostat se ohřívá s troubou</a:t>
            </a:r>
            <a:endParaRPr lang="en-US" sz="1800" dirty="0" smtClean="0"/>
          </a:p>
          <a:p>
            <a:pPr eaLnBrk="1" hangingPunct="1">
              <a:lnSpc>
                <a:spcPct val="90000"/>
              </a:lnSpc>
              <a:buNone/>
            </a:pPr>
            <a:endParaRPr lang="cs-CZ" sz="1800" dirty="0" smtClean="0"/>
          </a:p>
          <a:p>
            <a:pPr eaLnBrk="1" hangingPunct="1">
              <a:lnSpc>
                <a:spcPct val="90000"/>
              </a:lnSpc>
              <a:buNone/>
            </a:pPr>
            <a:endParaRPr lang="cs-CZ" sz="1800" dirty="0" smtClean="0"/>
          </a:p>
          <a:p>
            <a:pPr eaLnBrk="1" hangingPunct="1">
              <a:lnSpc>
                <a:spcPct val="90000"/>
              </a:lnSpc>
              <a:buNone/>
            </a:pPr>
            <a:r>
              <a:rPr lang="cs-CZ" sz="1800" dirty="0" smtClean="0"/>
              <a:t>srov. ohřev jídla </a:t>
            </a:r>
            <a:r>
              <a:rPr lang="cs-CZ" sz="1800" dirty="0" err="1" smtClean="0"/>
              <a:t>μvlnná</a:t>
            </a:r>
            <a:r>
              <a:rPr lang="cs-CZ" sz="1800" dirty="0" smtClean="0"/>
              <a:t> trouba</a:t>
            </a:r>
            <a:endParaRPr lang="en-US" sz="1800" dirty="0"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cs-CZ" smtClean="0"/>
              <a:t>Zpětnovazební řízení</a:t>
            </a:r>
          </a:p>
        </p:txBody>
      </p:sp>
      <p:sp>
        <p:nvSpPr>
          <p:cNvPr id="11268" name="Rectangle 5"/>
          <p:cNvSpPr>
            <a:spLocks noGrp="1" noChangeArrowheads="1"/>
          </p:cNvSpPr>
          <p:nvPr>
            <p:ph type="body" idx="1"/>
          </p:nvPr>
        </p:nvSpPr>
        <p:spPr>
          <a:xfrm>
            <a:off x="467544" y="1412776"/>
            <a:ext cx="8229600" cy="2304256"/>
          </a:xfrm>
        </p:spPr>
        <p:txBody>
          <a:bodyPr/>
          <a:lstStyle/>
          <a:p>
            <a:pPr eaLnBrk="1" hangingPunct="1">
              <a:lnSpc>
                <a:spcPct val="90000"/>
              </a:lnSpc>
              <a:buNone/>
            </a:pPr>
            <a:r>
              <a:rPr lang="cs-CZ" sz="1800" dirty="0" smtClean="0"/>
              <a:t>V reálu zpravidla kombinace zpětnovazebního a otevřené smyčky, protože regulovanou veličinu nelze měřit</a:t>
            </a:r>
          </a:p>
          <a:p>
            <a:pPr eaLnBrk="1" hangingPunct="1">
              <a:lnSpc>
                <a:spcPct val="90000"/>
              </a:lnSpc>
              <a:buNone/>
            </a:pPr>
            <a:endParaRPr lang="cs-CZ" sz="1800" dirty="0" smtClean="0"/>
          </a:p>
          <a:p>
            <a:pPr eaLnBrk="1" hangingPunct="1">
              <a:lnSpc>
                <a:spcPct val="90000"/>
              </a:lnSpc>
              <a:buNone/>
            </a:pPr>
            <a:r>
              <a:rPr lang="cs-CZ" sz="1800" dirty="0" smtClean="0"/>
              <a:t>Př. CNC soustruh:</a:t>
            </a:r>
          </a:p>
          <a:p>
            <a:pPr eaLnBrk="1" hangingPunct="1">
              <a:lnSpc>
                <a:spcPct val="90000"/>
              </a:lnSpc>
            </a:pPr>
            <a:r>
              <a:rPr lang="cs-CZ" sz="1800" dirty="0" smtClean="0"/>
              <a:t>Zajímá nás poloha hrotu nože</a:t>
            </a:r>
          </a:p>
          <a:p>
            <a:pPr eaLnBrk="1" hangingPunct="1">
              <a:lnSpc>
                <a:spcPct val="90000"/>
              </a:lnSpc>
            </a:pPr>
            <a:r>
              <a:rPr lang="cs-CZ" sz="1800" dirty="0" smtClean="0"/>
              <a:t>Levné snímají polohu motoru, poloha nože dopočítávána ze stoupání kuličkového šroubu</a:t>
            </a:r>
          </a:p>
          <a:p>
            <a:pPr eaLnBrk="1" hangingPunct="1">
              <a:lnSpc>
                <a:spcPct val="90000"/>
              </a:lnSpc>
            </a:pPr>
            <a:r>
              <a:rPr lang="cs-CZ" sz="1800" dirty="0" smtClean="0"/>
              <a:t>Drahé polohu supportu (i ten se při mechanickém namáhání deformuje)</a:t>
            </a:r>
          </a:p>
        </p:txBody>
      </p:sp>
      <p:sp>
        <p:nvSpPr>
          <p:cNvPr id="4" name="Rectangle 5"/>
          <p:cNvSpPr txBox="1">
            <a:spLocks noChangeArrowheads="1"/>
          </p:cNvSpPr>
          <p:nvPr/>
        </p:nvSpPr>
        <p:spPr bwMode="auto">
          <a:xfrm>
            <a:off x="467544" y="3933056"/>
            <a:ext cx="8229600" cy="136815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90000"/>
              </a:lnSpc>
              <a:spcBef>
                <a:spcPct val="20000"/>
              </a:spcBef>
              <a:spcAft>
                <a:spcPct val="0"/>
              </a:spcAft>
              <a:buClrTx/>
              <a:buSzTx/>
              <a:buFontTx/>
              <a:buNone/>
              <a:tabLst/>
              <a:defRPr/>
            </a:pPr>
            <a:r>
              <a:rPr kumimoji="0" lang="cs-CZ" sz="1800" b="0" i="0" u="none" strike="noStrike" kern="0" cap="none" spc="0" normalizeH="0" baseline="0" noProof="0" dirty="0" smtClean="0">
                <a:ln>
                  <a:noFill/>
                </a:ln>
                <a:solidFill>
                  <a:schemeClr val="tx1"/>
                </a:solidFill>
                <a:effectLst/>
                <a:uLnTx/>
                <a:uFillTx/>
                <a:latin typeface="+mn-lt"/>
                <a:ea typeface="+mn-ea"/>
                <a:cs typeface="+mn-cs"/>
              </a:rPr>
              <a:t>Př. termostatická baterie + sprcha:</a:t>
            </a:r>
          </a:p>
          <a:p>
            <a:pPr marL="342900" marR="0" lvl="0" indent="-342900" algn="l" defTabSz="914400" rtl="0" eaLnBrk="1" fontAlgn="base" latinLnBrk="0" hangingPunct="1">
              <a:lnSpc>
                <a:spcPct val="90000"/>
              </a:lnSpc>
              <a:spcBef>
                <a:spcPct val="20000"/>
              </a:spcBef>
              <a:spcAft>
                <a:spcPct val="0"/>
              </a:spcAft>
              <a:buClrTx/>
              <a:buSzTx/>
              <a:buFontTx/>
              <a:buChar char="•"/>
              <a:tabLst/>
              <a:defRPr/>
            </a:pPr>
            <a:r>
              <a:rPr kumimoji="0" lang="cs-CZ" sz="1800" b="0" i="0" u="none" strike="noStrike" kern="0" cap="none" spc="0" normalizeH="0" baseline="0" noProof="0" dirty="0" smtClean="0">
                <a:ln>
                  <a:noFill/>
                </a:ln>
                <a:solidFill>
                  <a:schemeClr val="tx1"/>
                </a:solidFill>
                <a:effectLst/>
                <a:uLnTx/>
                <a:uFillTx/>
                <a:latin typeface="+mn-lt"/>
                <a:ea typeface="+mn-ea"/>
                <a:cs typeface="+mn-cs"/>
              </a:rPr>
              <a:t>Zajímá nás teplota vody na konci hadice</a:t>
            </a:r>
          </a:p>
          <a:p>
            <a:pPr marL="342900" marR="0" lvl="0" indent="-342900" algn="l" defTabSz="914400" rtl="0" eaLnBrk="1" fontAlgn="base" latinLnBrk="0" hangingPunct="1">
              <a:lnSpc>
                <a:spcPct val="90000"/>
              </a:lnSpc>
              <a:spcBef>
                <a:spcPct val="20000"/>
              </a:spcBef>
              <a:spcAft>
                <a:spcPct val="0"/>
              </a:spcAft>
              <a:buClrTx/>
              <a:buSzTx/>
              <a:buFontTx/>
              <a:buChar char="•"/>
              <a:tabLst/>
              <a:defRPr/>
            </a:pPr>
            <a:r>
              <a:rPr kumimoji="0" lang="cs-CZ" sz="1800" b="0" i="0" u="none" strike="noStrike" kern="0" cap="none" spc="0" normalizeH="0" baseline="0" noProof="0" dirty="0" smtClean="0">
                <a:ln>
                  <a:noFill/>
                </a:ln>
                <a:solidFill>
                  <a:schemeClr val="tx1"/>
                </a:solidFill>
                <a:effectLst/>
                <a:uLnTx/>
                <a:uFillTx/>
                <a:latin typeface="+mn-lt"/>
                <a:ea typeface="+mn-ea"/>
                <a:cs typeface="+mn-cs"/>
              </a:rPr>
              <a:t>Baterie snímá teplotu vody na začátku hadice</a:t>
            </a:r>
          </a:p>
        </p:txBody>
      </p:sp>
      <p:sp>
        <p:nvSpPr>
          <p:cNvPr id="5" name="Rectangle 5"/>
          <p:cNvSpPr txBox="1">
            <a:spLocks noChangeArrowheads="1"/>
          </p:cNvSpPr>
          <p:nvPr/>
        </p:nvSpPr>
        <p:spPr bwMode="auto">
          <a:xfrm>
            <a:off x="467544" y="5301208"/>
            <a:ext cx="8229600" cy="136815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90000"/>
              </a:lnSpc>
              <a:spcBef>
                <a:spcPct val="20000"/>
              </a:spcBef>
              <a:spcAft>
                <a:spcPct val="0"/>
              </a:spcAft>
              <a:buClrTx/>
              <a:buSzTx/>
              <a:buFontTx/>
              <a:buNone/>
              <a:tabLst/>
              <a:defRPr/>
            </a:pPr>
            <a:r>
              <a:rPr kumimoji="0" lang="cs-CZ" sz="1800" b="0" i="0" u="none" strike="noStrike" kern="0" cap="none" spc="0" normalizeH="0" baseline="0" noProof="0" dirty="0" smtClean="0">
                <a:ln>
                  <a:noFill/>
                </a:ln>
                <a:solidFill>
                  <a:schemeClr val="tx1"/>
                </a:solidFill>
                <a:effectLst/>
                <a:uLnTx/>
                <a:uFillTx/>
                <a:latin typeface="+mn-lt"/>
                <a:ea typeface="+mn-ea"/>
                <a:cs typeface="+mn-cs"/>
              </a:rPr>
              <a:t>doc. </a:t>
            </a:r>
            <a:r>
              <a:rPr kumimoji="0" lang="cs-CZ" sz="1800" b="0" i="0" u="none" strike="noStrike" kern="0" cap="none" spc="0" normalizeH="0" baseline="0" noProof="0" dirty="0" err="1" smtClean="0">
                <a:ln>
                  <a:noFill/>
                </a:ln>
                <a:solidFill>
                  <a:schemeClr val="tx1"/>
                </a:solidFill>
                <a:effectLst/>
                <a:uLnTx/>
                <a:uFillTx/>
                <a:latin typeface="+mn-lt"/>
                <a:ea typeface="+mn-ea"/>
                <a:cs typeface="+mn-cs"/>
              </a:rPr>
              <a:t>Danzer</a:t>
            </a:r>
            <a:r>
              <a:rPr kumimoji="0" lang="cs-CZ" sz="1800" b="0" i="0" u="none" strike="noStrike" kern="0" cap="none" spc="0" normalizeH="0" baseline="0" noProof="0" dirty="0" smtClean="0">
                <a:ln>
                  <a:noFill/>
                </a:ln>
                <a:solidFill>
                  <a:schemeClr val="tx1"/>
                </a:solidFill>
                <a:effectLst/>
                <a:uLnTx/>
                <a:uFillTx/>
                <a:latin typeface="+mn-lt"/>
                <a:ea typeface="+mn-ea"/>
                <a:cs typeface="+mn-cs"/>
              </a:rPr>
              <a:t> (elektrická</a:t>
            </a:r>
            <a:r>
              <a:rPr kumimoji="0" lang="cs-CZ" sz="1800" b="0" i="0" u="none" strike="noStrike" kern="0" cap="none" spc="0" normalizeH="0" noProof="0" dirty="0" smtClean="0">
                <a:ln>
                  <a:noFill/>
                </a:ln>
                <a:solidFill>
                  <a:schemeClr val="tx1"/>
                </a:solidFill>
                <a:effectLst/>
                <a:uLnTx/>
                <a:uFillTx/>
                <a:latin typeface="+mn-lt"/>
                <a:ea typeface="+mn-ea"/>
                <a:cs typeface="+mn-cs"/>
              </a:rPr>
              <a:t> trakce)</a:t>
            </a:r>
            <a:r>
              <a:rPr kumimoji="0" lang="cs-CZ" sz="1800" b="0" i="0" u="none" strike="noStrike" kern="0" cap="none" spc="0" normalizeH="0" baseline="0" noProof="0" dirty="0" smtClean="0">
                <a:ln>
                  <a:noFill/>
                </a:ln>
                <a:solidFill>
                  <a:schemeClr val="tx1"/>
                </a:solidFill>
                <a:effectLst/>
                <a:uLnTx/>
                <a:uFillTx/>
                <a:latin typeface="+mn-lt"/>
                <a:ea typeface="+mn-ea"/>
                <a:cs typeface="+mn-cs"/>
              </a:rPr>
              <a:t>:</a:t>
            </a:r>
          </a:p>
          <a:p>
            <a:pPr marL="342900" marR="0" lvl="0" indent="-342900" algn="l" defTabSz="914400" rtl="0" eaLnBrk="1" fontAlgn="base" latinLnBrk="0" hangingPunct="1">
              <a:lnSpc>
                <a:spcPct val="90000"/>
              </a:lnSpc>
              <a:spcBef>
                <a:spcPct val="20000"/>
              </a:spcBef>
              <a:spcAft>
                <a:spcPct val="0"/>
              </a:spcAft>
              <a:buClrTx/>
              <a:buSzTx/>
              <a:buFontTx/>
              <a:buChar char="•"/>
              <a:tabLst/>
              <a:defRPr/>
            </a:pPr>
            <a:r>
              <a:rPr kumimoji="0" lang="cs-CZ" sz="1800" b="0" i="0" u="none" strike="noStrike" kern="0" cap="none" spc="0" normalizeH="0" baseline="0" noProof="0" dirty="0" smtClean="0">
                <a:ln>
                  <a:noFill/>
                </a:ln>
                <a:solidFill>
                  <a:schemeClr val="tx1"/>
                </a:solidFill>
                <a:effectLst/>
                <a:uLnTx/>
                <a:uFillTx/>
                <a:latin typeface="+mn-lt"/>
                <a:ea typeface="+mn-ea"/>
                <a:cs typeface="+mn-cs"/>
              </a:rPr>
              <a:t>Ve vinutí trakčního motoru je umístěno teplotní čidlo</a:t>
            </a:r>
          </a:p>
          <a:p>
            <a:pPr marL="342900" marR="0" lvl="0" indent="-342900" algn="l" defTabSz="914400" rtl="0" eaLnBrk="1" fontAlgn="base" latinLnBrk="0" hangingPunct="1">
              <a:lnSpc>
                <a:spcPct val="90000"/>
              </a:lnSpc>
              <a:spcBef>
                <a:spcPct val="20000"/>
              </a:spcBef>
              <a:spcAft>
                <a:spcPct val="0"/>
              </a:spcAft>
              <a:buClrTx/>
              <a:buSzTx/>
              <a:buFontTx/>
              <a:buChar char="•"/>
              <a:tabLst/>
              <a:defRPr/>
            </a:pPr>
            <a:r>
              <a:rPr kumimoji="0" lang="cs-CZ" sz="1800" b="0" i="0" u="none" strike="noStrike" kern="0" cap="none" spc="0" normalizeH="0" baseline="0" noProof="0" dirty="0" smtClean="0">
                <a:ln>
                  <a:noFill/>
                </a:ln>
                <a:solidFill>
                  <a:schemeClr val="tx1"/>
                </a:solidFill>
                <a:effectLst/>
                <a:uLnTx/>
                <a:uFillTx/>
                <a:latin typeface="+mn-lt"/>
                <a:ea typeface="+mn-ea"/>
                <a:cs typeface="+mn-cs"/>
              </a:rPr>
              <a:t>Teplotu čeho měří čidlo?</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cs-CZ" smtClean="0"/>
              <a:t>Zpětnovazební řízení</a:t>
            </a:r>
          </a:p>
        </p:txBody>
      </p:sp>
      <p:sp>
        <p:nvSpPr>
          <p:cNvPr id="12291" name="AutoShape 3"/>
          <p:cNvSpPr>
            <a:spLocks noGrp="1" noChangeAspect="1" noChangeArrowheads="1"/>
          </p:cNvSpPr>
          <p:nvPr>
            <p:ph type="body" idx="1"/>
          </p:nvPr>
        </p:nvSpPr>
        <p:spPr>
          <a:xfrm>
            <a:off x="971550" y="2348881"/>
            <a:ext cx="7458075" cy="3937620"/>
          </a:xfrm>
        </p:spPr>
        <p:txBody>
          <a:bodyPr/>
          <a:lstStyle/>
          <a:p>
            <a:pPr eaLnBrk="1" hangingPunct="1"/>
            <a:r>
              <a:rPr lang="cs-CZ" sz="2400" dirty="0" smtClean="0"/>
              <a:t>př. akční veličina – regulovaná veličina </a:t>
            </a:r>
          </a:p>
          <a:p>
            <a:pPr eaLnBrk="1" hangingPunct="1"/>
            <a:r>
              <a:rPr lang="cs-CZ" sz="2400" dirty="0" smtClean="0"/>
              <a:t>populace dravců – populace kořisti</a:t>
            </a:r>
          </a:p>
          <a:p>
            <a:pPr eaLnBrk="1" hangingPunct="1"/>
            <a:r>
              <a:rPr lang="cs-CZ" sz="2400" dirty="0" smtClean="0"/>
              <a:t>emise peněz – inflace</a:t>
            </a:r>
          </a:p>
          <a:p>
            <a:pPr eaLnBrk="1" hangingPunct="1"/>
            <a:r>
              <a:rPr lang="cs-CZ" sz="2400" dirty="0" smtClean="0"/>
              <a:t>nákup/prodej € – kurs CZK/€</a:t>
            </a:r>
          </a:p>
          <a:p>
            <a:pPr eaLnBrk="1" hangingPunct="1"/>
            <a:r>
              <a:rPr lang="cs-CZ" sz="2400" dirty="0" smtClean="0"/>
              <a:t>pocení/drkotání – tělesná teplota</a:t>
            </a:r>
          </a:p>
          <a:p>
            <a:pPr eaLnBrk="1" hangingPunct="1"/>
            <a:r>
              <a:rPr lang="cs-CZ" sz="2400" dirty="0" smtClean="0"/>
              <a:t>výkon topidla – teplota v místnosti</a:t>
            </a:r>
          </a:p>
          <a:p>
            <a:pPr eaLnBrk="1" hangingPunct="1"/>
            <a:r>
              <a:rPr lang="cs-CZ" sz="2400" dirty="0" smtClean="0"/>
              <a:t>reakce skupiny – chování jednotlivce</a:t>
            </a:r>
          </a:p>
          <a:p>
            <a:pPr eaLnBrk="1" hangingPunct="1"/>
            <a:r>
              <a:rPr lang="cs-CZ" sz="2400" dirty="0" smtClean="0"/>
              <a:t>cvičení RT – regulace proudu v kotvě </a:t>
            </a:r>
            <a:r>
              <a:rPr lang="cs-CZ" sz="2400" dirty="0" err="1" smtClean="0"/>
              <a:t>ss</a:t>
            </a:r>
            <a:r>
              <a:rPr lang="cs-CZ" sz="2400" dirty="0" smtClean="0"/>
              <a:t>. motoru</a:t>
            </a:r>
          </a:p>
          <a:p>
            <a:pPr eaLnBrk="1" hangingPunct="1">
              <a:buFontTx/>
              <a:buNone/>
            </a:pPr>
            <a:endParaRPr lang="cs-CZ" sz="1800" dirty="0" smtClean="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cs-CZ" sz="3200" smtClean="0"/>
              <a:t>Další obory viz Google feedback loop</a:t>
            </a:r>
          </a:p>
        </p:txBody>
      </p:sp>
      <p:pic>
        <p:nvPicPr>
          <p:cNvPr id="13315" name="Picture 6"/>
          <p:cNvPicPr>
            <a:picLocks noChangeAspect="1" noChangeArrowheads="1"/>
          </p:cNvPicPr>
          <p:nvPr/>
        </p:nvPicPr>
        <p:blipFill>
          <a:blip r:embed="rId2" cstate="print"/>
          <a:srcRect/>
          <a:stretch>
            <a:fillRect/>
          </a:stretch>
        </p:blipFill>
        <p:spPr bwMode="auto">
          <a:xfrm>
            <a:off x="1143000" y="2190750"/>
            <a:ext cx="8001000" cy="4667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68313" y="0"/>
            <a:ext cx="8229600" cy="1143000"/>
          </a:xfrm>
        </p:spPr>
        <p:txBody>
          <a:bodyPr/>
          <a:lstStyle/>
          <a:p>
            <a:pPr eaLnBrk="1" hangingPunct="1"/>
            <a:r>
              <a:rPr lang="cs-CZ" dirty="0" smtClean="0"/>
              <a:t>„Dvouhodnotová“ regulace</a:t>
            </a:r>
          </a:p>
        </p:txBody>
      </p:sp>
      <p:sp>
        <p:nvSpPr>
          <p:cNvPr id="14339" name="Rectangle 4"/>
          <p:cNvSpPr>
            <a:spLocks noGrp="1" noChangeArrowheads="1"/>
          </p:cNvSpPr>
          <p:nvPr>
            <p:ph type="body" idx="1"/>
          </p:nvPr>
        </p:nvSpPr>
        <p:spPr>
          <a:xfrm>
            <a:off x="179388" y="908050"/>
            <a:ext cx="8518525" cy="1512888"/>
          </a:xfrm>
        </p:spPr>
        <p:txBody>
          <a:bodyPr/>
          <a:lstStyle/>
          <a:p>
            <a:pPr eaLnBrk="1" hangingPunct="1">
              <a:lnSpc>
                <a:spcPct val="80000"/>
              </a:lnSpc>
            </a:pPr>
            <a:r>
              <a:rPr lang="cs-CZ" sz="2400" dirty="0" smtClean="0"/>
              <a:t>výstup regulátoru může nabývat pouze 2 hodnot, typicky „zapnuto/vypnuto“</a:t>
            </a:r>
          </a:p>
          <a:p>
            <a:pPr eaLnBrk="1" hangingPunct="1">
              <a:lnSpc>
                <a:spcPct val="80000"/>
              </a:lnSpc>
            </a:pPr>
            <a:r>
              <a:rPr lang="cs-CZ" sz="2400" dirty="0" smtClean="0"/>
              <a:t>doma: lednička, starší kotel, žehlička, splachovadlo</a:t>
            </a:r>
          </a:p>
          <a:p>
            <a:pPr eaLnBrk="1" hangingPunct="1">
              <a:lnSpc>
                <a:spcPct val="80000"/>
              </a:lnSpc>
            </a:pPr>
            <a:r>
              <a:rPr lang="cs-CZ" sz="2400" dirty="0" smtClean="0"/>
              <a:t>srov. termostatické ventily radiátorů</a:t>
            </a:r>
          </a:p>
        </p:txBody>
      </p:sp>
      <p:pic>
        <p:nvPicPr>
          <p:cNvPr id="14340" name="Picture 5" descr="schema_1cviko"/>
          <p:cNvPicPr>
            <a:picLocks noChangeAspect="1" noChangeArrowheads="1"/>
          </p:cNvPicPr>
          <p:nvPr/>
        </p:nvPicPr>
        <p:blipFill>
          <a:blip r:embed="rId2" cstate="print"/>
          <a:srcRect/>
          <a:stretch>
            <a:fillRect/>
          </a:stretch>
        </p:blipFill>
        <p:spPr bwMode="auto">
          <a:xfrm>
            <a:off x="0" y="2357438"/>
            <a:ext cx="5624513" cy="3924300"/>
          </a:xfrm>
          <a:prstGeom prst="rect">
            <a:avLst/>
          </a:prstGeom>
          <a:noFill/>
          <a:ln w="9525">
            <a:noFill/>
            <a:miter lim="800000"/>
            <a:headEnd/>
            <a:tailEnd/>
          </a:ln>
        </p:spPr>
      </p:pic>
      <p:pic>
        <p:nvPicPr>
          <p:cNvPr id="14341" name="Picture 8"/>
          <p:cNvPicPr>
            <a:picLocks noChangeAspect="1" noChangeArrowheads="1"/>
          </p:cNvPicPr>
          <p:nvPr/>
        </p:nvPicPr>
        <p:blipFill>
          <a:blip r:embed="rId3" cstate="print"/>
          <a:srcRect/>
          <a:stretch>
            <a:fillRect/>
          </a:stretch>
        </p:blipFill>
        <p:spPr bwMode="auto">
          <a:xfrm>
            <a:off x="5886450" y="2066925"/>
            <a:ext cx="3257550" cy="4791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4"/>
          <p:cNvSpPr>
            <a:spLocks noGrp="1" noChangeArrowheads="1"/>
          </p:cNvSpPr>
          <p:nvPr>
            <p:ph type="body" idx="1"/>
          </p:nvPr>
        </p:nvSpPr>
        <p:spPr>
          <a:xfrm>
            <a:off x="179388" y="1052736"/>
            <a:ext cx="8518525" cy="5805264"/>
          </a:xfrm>
        </p:spPr>
        <p:txBody>
          <a:bodyPr/>
          <a:lstStyle/>
          <a:p>
            <a:pPr eaLnBrk="1" hangingPunct="1">
              <a:lnSpc>
                <a:spcPct val="80000"/>
              </a:lnSpc>
            </a:pPr>
            <a:r>
              <a:rPr lang="cs-CZ" sz="2200" dirty="0" smtClean="0"/>
              <a:t>nefunguje se složitější soustavou (př. regulace napětí na C u </a:t>
            </a:r>
            <a:r>
              <a:rPr lang="cs-CZ" sz="2200" dirty="0" err="1" smtClean="0"/>
              <a:t>seriového</a:t>
            </a:r>
            <a:r>
              <a:rPr lang="cs-CZ" sz="2200" dirty="0" smtClean="0"/>
              <a:t> LC)</a:t>
            </a:r>
          </a:p>
          <a:p>
            <a:pPr eaLnBrk="1" hangingPunct="1">
              <a:lnSpc>
                <a:spcPct val="80000"/>
              </a:lnSpc>
            </a:pPr>
            <a:endParaRPr lang="cs-CZ" sz="2200" dirty="0" smtClean="0"/>
          </a:p>
          <a:p>
            <a:pPr eaLnBrk="1" hangingPunct="1">
              <a:lnSpc>
                <a:spcPct val="80000"/>
              </a:lnSpc>
            </a:pPr>
            <a:endParaRPr lang="cs-CZ" sz="2200" dirty="0" smtClean="0"/>
          </a:p>
          <a:p>
            <a:pPr eaLnBrk="1" hangingPunct="1">
              <a:lnSpc>
                <a:spcPct val="80000"/>
              </a:lnSpc>
            </a:pPr>
            <a:endParaRPr lang="cs-CZ" sz="2200" dirty="0" smtClean="0"/>
          </a:p>
          <a:p>
            <a:pPr eaLnBrk="1" hangingPunct="1">
              <a:lnSpc>
                <a:spcPct val="80000"/>
              </a:lnSpc>
            </a:pPr>
            <a:endParaRPr lang="cs-CZ" sz="2200" dirty="0" smtClean="0"/>
          </a:p>
          <a:p>
            <a:pPr eaLnBrk="1" hangingPunct="1">
              <a:lnSpc>
                <a:spcPct val="80000"/>
              </a:lnSpc>
            </a:pPr>
            <a:endParaRPr lang="cs-CZ" sz="2200" dirty="0" smtClean="0"/>
          </a:p>
          <a:p>
            <a:pPr eaLnBrk="1" hangingPunct="1">
              <a:lnSpc>
                <a:spcPct val="80000"/>
              </a:lnSpc>
            </a:pPr>
            <a:endParaRPr lang="cs-CZ" sz="2200" dirty="0" smtClean="0"/>
          </a:p>
          <a:p>
            <a:pPr eaLnBrk="1" hangingPunct="1">
              <a:lnSpc>
                <a:spcPct val="80000"/>
              </a:lnSpc>
            </a:pPr>
            <a:endParaRPr lang="cs-CZ" sz="2200" dirty="0" smtClean="0"/>
          </a:p>
          <a:p>
            <a:pPr eaLnBrk="1" hangingPunct="1">
              <a:lnSpc>
                <a:spcPct val="80000"/>
              </a:lnSpc>
            </a:pPr>
            <a:endParaRPr lang="cs-CZ" sz="2200" dirty="0" smtClean="0"/>
          </a:p>
          <a:p>
            <a:pPr eaLnBrk="1" hangingPunct="1">
              <a:lnSpc>
                <a:spcPct val="80000"/>
              </a:lnSpc>
            </a:pPr>
            <a:endParaRPr lang="cs-CZ" sz="2200" dirty="0" smtClean="0"/>
          </a:p>
          <a:p>
            <a:pPr eaLnBrk="1" hangingPunct="1">
              <a:lnSpc>
                <a:spcPct val="80000"/>
              </a:lnSpc>
            </a:pPr>
            <a:endParaRPr lang="cs-CZ" sz="2200" dirty="0" smtClean="0"/>
          </a:p>
          <a:p>
            <a:pPr eaLnBrk="1" hangingPunct="1">
              <a:lnSpc>
                <a:spcPct val="80000"/>
              </a:lnSpc>
              <a:buNone/>
            </a:pPr>
            <a:endParaRPr lang="cs-CZ" sz="2200" dirty="0" smtClean="0"/>
          </a:p>
        </p:txBody>
      </p:sp>
      <p:sp>
        <p:nvSpPr>
          <p:cNvPr id="15362" name="Rectangle 2"/>
          <p:cNvSpPr>
            <a:spLocks noGrp="1" noChangeArrowheads="1"/>
          </p:cNvSpPr>
          <p:nvPr>
            <p:ph type="title"/>
          </p:nvPr>
        </p:nvSpPr>
        <p:spPr>
          <a:xfrm>
            <a:off x="468313" y="0"/>
            <a:ext cx="8229600" cy="1143000"/>
          </a:xfrm>
        </p:spPr>
        <p:txBody>
          <a:bodyPr/>
          <a:lstStyle/>
          <a:p>
            <a:pPr eaLnBrk="1" hangingPunct="1"/>
            <a:r>
              <a:rPr lang="cs-CZ" dirty="0" smtClean="0"/>
              <a:t>„Dvouhodnotová“ regulace</a:t>
            </a:r>
          </a:p>
        </p:txBody>
      </p:sp>
      <p:pic>
        <p:nvPicPr>
          <p:cNvPr id="44034" name="Picture 2"/>
          <p:cNvPicPr>
            <a:picLocks noChangeAspect="1" noChangeArrowheads="1"/>
          </p:cNvPicPr>
          <p:nvPr/>
        </p:nvPicPr>
        <p:blipFill>
          <a:blip r:embed="rId2" cstate="print"/>
          <a:srcRect/>
          <a:stretch>
            <a:fillRect/>
          </a:stretch>
        </p:blipFill>
        <p:spPr bwMode="auto">
          <a:xfrm>
            <a:off x="467544" y="1988840"/>
            <a:ext cx="7992888" cy="394366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4"/>
          <p:cNvSpPr>
            <a:spLocks noGrp="1" noChangeArrowheads="1"/>
          </p:cNvSpPr>
          <p:nvPr>
            <p:ph type="body" idx="1"/>
          </p:nvPr>
        </p:nvSpPr>
        <p:spPr>
          <a:xfrm>
            <a:off x="179388" y="1052736"/>
            <a:ext cx="8518525" cy="5805264"/>
          </a:xfrm>
        </p:spPr>
        <p:txBody>
          <a:bodyPr/>
          <a:lstStyle/>
          <a:p>
            <a:pPr eaLnBrk="1" hangingPunct="1">
              <a:lnSpc>
                <a:spcPct val="80000"/>
              </a:lnSpc>
            </a:pPr>
            <a:r>
              <a:rPr lang="cs-CZ" sz="2200" dirty="0" smtClean="0"/>
              <a:t>nefunguje se složitější soustavou (př. regulace napětí na C u </a:t>
            </a:r>
            <a:r>
              <a:rPr lang="cs-CZ" sz="2200" dirty="0" err="1" smtClean="0"/>
              <a:t>seriového</a:t>
            </a:r>
            <a:r>
              <a:rPr lang="cs-CZ" sz="2200" dirty="0" smtClean="0"/>
              <a:t> LC)</a:t>
            </a:r>
          </a:p>
          <a:p>
            <a:pPr eaLnBrk="1" hangingPunct="1">
              <a:lnSpc>
                <a:spcPct val="80000"/>
              </a:lnSpc>
            </a:pPr>
            <a:endParaRPr lang="cs-CZ" sz="2200" dirty="0" smtClean="0"/>
          </a:p>
          <a:p>
            <a:pPr eaLnBrk="1" hangingPunct="1">
              <a:lnSpc>
                <a:spcPct val="80000"/>
              </a:lnSpc>
            </a:pPr>
            <a:endParaRPr lang="cs-CZ" sz="2200" dirty="0" smtClean="0"/>
          </a:p>
          <a:p>
            <a:pPr eaLnBrk="1" hangingPunct="1">
              <a:lnSpc>
                <a:spcPct val="80000"/>
              </a:lnSpc>
            </a:pPr>
            <a:endParaRPr lang="cs-CZ" sz="2200" dirty="0" smtClean="0"/>
          </a:p>
          <a:p>
            <a:pPr eaLnBrk="1" hangingPunct="1">
              <a:lnSpc>
                <a:spcPct val="80000"/>
              </a:lnSpc>
            </a:pPr>
            <a:endParaRPr lang="cs-CZ" sz="2200" dirty="0" smtClean="0"/>
          </a:p>
          <a:p>
            <a:pPr eaLnBrk="1" hangingPunct="1">
              <a:lnSpc>
                <a:spcPct val="80000"/>
              </a:lnSpc>
            </a:pPr>
            <a:endParaRPr lang="cs-CZ" sz="2200" dirty="0" smtClean="0"/>
          </a:p>
          <a:p>
            <a:pPr eaLnBrk="1" hangingPunct="1">
              <a:lnSpc>
                <a:spcPct val="80000"/>
              </a:lnSpc>
            </a:pPr>
            <a:endParaRPr lang="cs-CZ" sz="2200" dirty="0" smtClean="0"/>
          </a:p>
          <a:p>
            <a:pPr eaLnBrk="1" hangingPunct="1">
              <a:lnSpc>
                <a:spcPct val="80000"/>
              </a:lnSpc>
            </a:pPr>
            <a:endParaRPr lang="cs-CZ" sz="2200" dirty="0" smtClean="0"/>
          </a:p>
          <a:p>
            <a:pPr eaLnBrk="1" hangingPunct="1">
              <a:lnSpc>
                <a:spcPct val="80000"/>
              </a:lnSpc>
            </a:pPr>
            <a:endParaRPr lang="cs-CZ" sz="2200" dirty="0" smtClean="0"/>
          </a:p>
          <a:p>
            <a:pPr eaLnBrk="1" hangingPunct="1">
              <a:lnSpc>
                <a:spcPct val="80000"/>
              </a:lnSpc>
            </a:pPr>
            <a:endParaRPr lang="cs-CZ" sz="2200" dirty="0" smtClean="0"/>
          </a:p>
          <a:p>
            <a:pPr eaLnBrk="1" hangingPunct="1">
              <a:lnSpc>
                <a:spcPct val="80000"/>
              </a:lnSpc>
            </a:pPr>
            <a:endParaRPr lang="cs-CZ" sz="2200" dirty="0" smtClean="0"/>
          </a:p>
          <a:p>
            <a:pPr eaLnBrk="1" hangingPunct="1">
              <a:lnSpc>
                <a:spcPct val="80000"/>
              </a:lnSpc>
            </a:pPr>
            <a:endParaRPr lang="cs-CZ" sz="2200" dirty="0" smtClean="0"/>
          </a:p>
          <a:p>
            <a:pPr eaLnBrk="1" hangingPunct="1">
              <a:lnSpc>
                <a:spcPct val="80000"/>
              </a:lnSpc>
            </a:pPr>
            <a:r>
              <a:rPr lang="cs-CZ" sz="2200" dirty="0" smtClean="0"/>
              <a:t>aplikace v tempomatu?</a:t>
            </a:r>
          </a:p>
          <a:p>
            <a:pPr eaLnBrk="1" hangingPunct="1">
              <a:lnSpc>
                <a:spcPct val="80000"/>
              </a:lnSpc>
            </a:pPr>
            <a:r>
              <a:rPr lang="cs-CZ" sz="2200" dirty="0" smtClean="0"/>
              <a:t>spínací frekvence není konstantní (dimenzování, odrušení)</a:t>
            </a:r>
            <a:endParaRPr lang="en-US" sz="2200" dirty="0" smtClean="0"/>
          </a:p>
          <a:p>
            <a:pPr eaLnBrk="1" hangingPunct="1">
              <a:lnSpc>
                <a:spcPct val="80000"/>
              </a:lnSpc>
              <a:buNone/>
            </a:pPr>
            <a:r>
              <a:rPr lang="en-US" sz="2400" dirty="0" smtClean="0"/>
              <a:t>T</a:t>
            </a:r>
            <a:r>
              <a:rPr lang="cs-CZ" sz="2400" dirty="0" err="1" smtClean="0"/>
              <a:t>éž</a:t>
            </a:r>
            <a:r>
              <a:rPr lang="cs-CZ" sz="2400" dirty="0" smtClean="0"/>
              <a:t> dvoupolohová (třípolohová) regulace, </a:t>
            </a:r>
            <a:r>
              <a:rPr lang="cs-CZ" sz="2400" dirty="0" err="1" smtClean="0"/>
              <a:t>hysteretic</a:t>
            </a:r>
            <a:r>
              <a:rPr lang="cs-CZ" sz="2400" dirty="0" smtClean="0"/>
              <a:t> </a:t>
            </a:r>
            <a:r>
              <a:rPr lang="cs-CZ" sz="2400" dirty="0" err="1" smtClean="0"/>
              <a:t>control</a:t>
            </a:r>
            <a:r>
              <a:rPr lang="cs-CZ" sz="2400" dirty="0" smtClean="0"/>
              <a:t>, on-</a:t>
            </a:r>
            <a:r>
              <a:rPr lang="cs-CZ" sz="2400" dirty="0" err="1" smtClean="0"/>
              <a:t>off</a:t>
            </a:r>
            <a:r>
              <a:rPr lang="cs-CZ" sz="2400" dirty="0" smtClean="0"/>
              <a:t> </a:t>
            </a:r>
            <a:r>
              <a:rPr lang="cs-CZ" sz="2400" dirty="0" err="1" smtClean="0"/>
              <a:t>control</a:t>
            </a:r>
            <a:r>
              <a:rPr lang="cs-CZ" sz="2400" dirty="0" smtClean="0"/>
              <a:t>, </a:t>
            </a:r>
            <a:r>
              <a:rPr lang="cs-CZ" sz="2400" dirty="0" err="1" smtClean="0"/>
              <a:t>bang</a:t>
            </a:r>
            <a:r>
              <a:rPr lang="cs-CZ" sz="2400" dirty="0" smtClean="0"/>
              <a:t>-</a:t>
            </a:r>
            <a:r>
              <a:rPr lang="cs-CZ" sz="2400" dirty="0" err="1" smtClean="0"/>
              <a:t>bang</a:t>
            </a:r>
            <a:r>
              <a:rPr lang="cs-CZ" sz="2400" dirty="0" smtClean="0"/>
              <a:t> </a:t>
            </a:r>
            <a:r>
              <a:rPr lang="cs-CZ" sz="2400" dirty="0" err="1" smtClean="0"/>
              <a:t>control</a:t>
            </a:r>
            <a:endParaRPr lang="cs-CZ" sz="2400" dirty="0" smtClean="0"/>
          </a:p>
        </p:txBody>
      </p:sp>
      <p:pic>
        <p:nvPicPr>
          <p:cNvPr id="3074" name="Picture 2"/>
          <p:cNvPicPr>
            <a:picLocks noChangeAspect="1" noChangeArrowheads="1"/>
          </p:cNvPicPr>
          <p:nvPr/>
        </p:nvPicPr>
        <p:blipFill>
          <a:blip r:embed="rId2" cstate="print"/>
          <a:srcRect/>
          <a:stretch>
            <a:fillRect/>
          </a:stretch>
        </p:blipFill>
        <p:spPr bwMode="auto">
          <a:xfrm>
            <a:off x="1907704" y="1340768"/>
            <a:ext cx="5334000" cy="4000500"/>
          </a:xfrm>
          <a:prstGeom prst="rect">
            <a:avLst/>
          </a:prstGeom>
          <a:noFill/>
          <a:ln w="9525">
            <a:noFill/>
            <a:miter lim="800000"/>
            <a:headEnd/>
            <a:tailEnd/>
          </a:ln>
          <a:effectLst/>
        </p:spPr>
      </p:pic>
      <p:sp>
        <p:nvSpPr>
          <p:cNvPr id="15362" name="Rectangle 2"/>
          <p:cNvSpPr>
            <a:spLocks noGrp="1" noChangeArrowheads="1"/>
          </p:cNvSpPr>
          <p:nvPr>
            <p:ph type="title"/>
          </p:nvPr>
        </p:nvSpPr>
        <p:spPr>
          <a:xfrm>
            <a:off x="468313" y="0"/>
            <a:ext cx="8229600" cy="1143000"/>
          </a:xfrm>
        </p:spPr>
        <p:txBody>
          <a:bodyPr/>
          <a:lstStyle/>
          <a:p>
            <a:pPr eaLnBrk="1" hangingPunct="1"/>
            <a:r>
              <a:rPr lang="cs-CZ" dirty="0" smtClean="0"/>
              <a:t>„Dvouhodnotová“ regulace</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5"/>
          <p:cNvPicPr>
            <a:picLocks noChangeAspect="1" noChangeArrowheads="1"/>
          </p:cNvPicPr>
          <p:nvPr/>
        </p:nvPicPr>
        <p:blipFill>
          <a:blip r:embed="rId2" cstate="print"/>
          <a:srcRect/>
          <a:stretch>
            <a:fillRect/>
          </a:stretch>
        </p:blipFill>
        <p:spPr bwMode="auto">
          <a:xfrm>
            <a:off x="0" y="1125538"/>
            <a:ext cx="9144000" cy="2166937"/>
          </a:xfrm>
          <a:prstGeom prst="rect">
            <a:avLst/>
          </a:prstGeom>
          <a:noFill/>
          <a:ln w="9525">
            <a:noFill/>
            <a:miter lim="800000"/>
            <a:headEnd/>
            <a:tailEnd/>
          </a:ln>
        </p:spPr>
      </p:pic>
      <p:sp>
        <p:nvSpPr>
          <p:cNvPr id="16387" name="Rectangle 2"/>
          <p:cNvSpPr>
            <a:spLocks noGrp="1" noChangeArrowheads="1"/>
          </p:cNvSpPr>
          <p:nvPr>
            <p:ph type="title"/>
          </p:nvPr>
        </p:nvSpPr>
        <p:spPr>
          <a:xfrm>
            <a:off x="468313" y="0"/>
            <a:ext cx="8229600" cy="706438"/>
          </a:xfrm>
        </p:spPr>
        <p:txBody>
          <a:bodyPr/>
          <a:lstStyle/>
          <a:p>
            <a:pPr eaLnBrk="1" hangingPunct="1"/>
            <a:r>
              <a:rPr lang="cs-CZ" sz="2800" smtClean="0"/>
              <a:t>„Lineární“ regulace</a:t>
            </a:r>
          </a:p>
        </p:txBody>
      </p:sp>
      <p:sp>
        <p:nvSpPr>
          <p:cNvPr id="16388" name="Text Box 7"/>
          <p:cNvSpPr txBox="1">
            <a:spLocks noChangeArrowheads="1"/>
          </p:cNvSpPr>
          <p:nvPr/>
        </p:nvSpPr>
        <p:spPr bwMode="auto">
          <a:xfrm>
            <a:off x="755650" y="4149725"/>
            <a:ext cx="6459538" cy="830263"/>
          </a:xfrm>
          <a:prstGeom prst="rect">
            <a:avLst/>
          </a:prstGeom>
          <a:noFill/>
          <a:ln w="9525">
            <a:noFill/>
            <a:miter lim="800000"/>
            <a:headEnd/>
            <a:tailEnd/>
          </a:ln>
        </p:spPr>
        <p:txBody>
          <a:bodyPr>
            <a:spAutoFit/>
          </a:bodyPr>
          <a:lstStyle/>
          <a:p>
            <a:r>
              <a:rPr lang="cs-CZ" sz="2400">
                <a:solidFill>
                  <a:schemeClr val="tx2"/>
                </a:solidFill>
              </a:rPr>
              <a:t>P (proporciální) regulátor = konstanta k</a:t>
            </a:r>
            <a:r>
              <a:rPr lang="cs-CZ" sz="2400" baseline="-25000">
                <a:solidFill>
                  <a:schemeClr val="tx2"/>
                </a:solidFill>
              </a:rPr>
              <a:t>R</a:t>
            </a:r>
          </a:p>
          <a:p>
            <a:pPr>
              <a:buFontTx/>
              <a:buChar char="•"/>
            </a:pPr>
            <a:r>
              <a:rPr lang="cs-CZ" sz="2400">
                <a:solidFill>
                  <a:schemeClr val="tx2"/>
                </a:solidFill>
              </a:rPr>
              <a:t> malá odchylka → malý výstup</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ChangeArrowheads="1"/>
          </p:cNvSpPr>
          <p:nvPr>
            <p:ph type="title"/>
          </p:nvPr>
        </p:nvSpPr>
        <p:spPr>
          <a:xfrm>
            <a:off x="468313" y="0"/>
            <a:ext cx="8229600" cy="980728"/>
          </a:xfrm>
        </p:spPr>
        <p:txBody>
          <a:bodyPr/>
          <a:lstStyle/>
          <a:p>
            <a:pPr eaLnBrk="1" hangingPunct="1"/>
            <a:r>
              <a:rPr lang="cs-CZ" sz="2800" dirty="0" smtClean="0"/>
              <a:t>„Lineární“ regulace s P – malé zesílení (neprodejné)</a:t>
            </a:r>
          </a:p>
        </p:txBody>
      </p:sp>
      <p:pic>
        <p:nvPicPr>
          <p:cNvPr id="17411" name="Picture 6"/>
          <p:cNvPicPr>
            <a:picLocks noChangeAspect="1" noChangeArrowheads="1"/>
          </p:cNvPicPr>
          <p:nvPr/>
        </p:nvPicPr>
        <p:blipFill>
          <a:blip r:embed="rId2" cstate="print"/>
          <a:srcRect/>
          <a:stretch>
            <a:fillRect/>
          </a:stretch>
        </p:blipFill>
        <p:spPr bwMode="auto">
          <a:xfrm>
            <a:off x="684213" y="1014413"/>
            <a:ext cx="7872412" cy="5843587"/>
          </a:xfrm>
          <a:prstGeom prst="rect">
            <a:avLst/>
          </a:prstGeom>
          <a:noFill/>
          <a:ln w="9525">
            <a:noFill/>
            <a:miter lim="800000"/>
            <a:headEnd/>
            <a:tailEnd/>
          </a:ln>
        </p:spPr>
      </p:pic>
      <p:pic>
        <p:nvPicPr>
          <p:cNvPr id="7" name="Obrázek 6" descr="OliverHeaviside1850_1925.jpg"/>
          <p:cNvPicPr>
            <a:picLocks noChangeAspect="1"/>
          </p:cNvPicPr>
          <p:nvPr/>
        </p:nvPicPr>
        <p:blipFill>
          <a:blip r:embed="rId3" cstate="print"/>
          <a:stretch>
            <a:fillRect/>
          </a:stretch>
        </p:blipFill>
        <p:spPr>
          <a:xfrm>
            <a:off x="4427984" y="1927051"/>
            <a:ext cx="4676775" cy="4886325"/>
          </a:xfrm>
          <a:prstGeom prst="rect">
            <a:avLst/>
          </a:prstGeom>
        </p:spPr>
      </p:pic>
      <p:sp>
        <p:nvSpPr>
          <p:cNvPr id="5" name="TextovéPole 4"/>
          <p:cNvSpPr txBox="1"/>
          <p:nvPr/>
        </p:nvSpPr>
        <p:spPr>
          <a:xfrm>
            <a:off x="4788024" y="5807005"/>
            <a:ext cx="3816424" cy="646331"/>
          </a:xfrm>
          <a:prstGeom prst="rect">
            <a:avLst/>
          </a:prstGeom>
          <a:noFill/>
        </p:spPr>
        <p:txBody>
          <a:bodyPr wrap="square" rtlCol="0">
            <a:spAutoFit/>
          </a:bodyPr>
          <a:lstStyle/>
          <a:p>
            <a:pPr algn="ctr"/>
            <a:r>
              <a:rPr lang="cs-CZ" b="1" dirty="0" smtClean="0">
                <a:solidFill>
                  <a:schemeClr val="bg1"/>
                </a:solidFill>
              </a:rPr>
              <a:t>Oliver </a:t>
            </a:r>
            <a:r>
              <a:rPr lang="cs-CZ" b="1" dirty="0" err="1" smtClean="0">
                <a:solidFill>
                  <a:schemeClr val="bg1"/>
                </a:solidFill>
              </a:rPr>
              <a:t>Heaviside</a:t>
            </a:r>
            <a:r>
              <a:rPr lang="cs-CZ" b="1" dirty="0" smtClean="0">
                <a:solidFill>
                  <a:schemeClr val="bg1"/>
                </a:solidFill>
              </a:rPr>
              <a:t> 1850-1925</a:t>
            </a:r>
          </a:p>
          <a:p>
            <a:pPr algn="ctr"/>
            <a:r>
              <a:rPr lang="cs-CZ" b="1" dirty="0" smtClean="0">
                <a:solidFill>
                  <a:schemeClr val="bg1"/>
                </a:solidFill>
              </a:rPr>
              <a:t>britský matematik a fyzik samouk</a:t>
            </a:r>
          </a:p>
        </p:txBody>
      </p:sp>
      <p:sp>
        <p:nvSpPr>
          <p:cNvPr id="6" name="TextovéPole 5"/>
          <p:cNvSpPr txBox="1"/>
          <p:nvPr/>
        </p:nvSpPr>
        <p:spPr>
          <a:xfrm>
            <a:off x="179512" y="2924944"/>
            <a:ext cx="4464496" cy="3816429"/>
          </a:xfrm>
          <a:prstGeom prst="rect">
            <a:avLst/>
          </a:prstGeom>
          <a:solidFill>
            <a:schemeClr val="bg1"/>
          </a:solidFill>
        </p:spPr>
        <p:txBody>
          <a:bodyPr wrap="square" rtlCol="0">
            <a:spAutoFit/>
          </a:bodyPr>
          <a:lstStyle/>
          <a:p>
            <a:r>
              <a:rPr lang="cs-CZ" dirty="0" smtClean="0"/>
              <a:t>pozn.: </a:t>
            </a:r>
          </a:p>
          <a:p>
            <a:pPr>
              <a:buFont typeface="Arial" pitchFamily="34" charset="0"/>
              <a:buChar char="•"/>
            </a:pPr>
            <a:r>
              <a:rPr lang="cs-CZ" sz="1600" dirty="0" smtClean="0"/>
              <a:t>jedničkový skok = </a:t>
            </a:r>
            <a:r>
              <a:rPr lang="cs-CZ" sz="1600" dirty="0" err="1" smtClean="0"/>
              <a:t>Heavisideova</a:t>
            </a:r>
            <a:r>
              <a:rPr lang="cs-CZ" sz="1600" dirty="0" smtClean="0"/>
              <a:t> (</a:t>
            </a:r>
            <a:r>
              <a:rPr lang="cs-CZ" sz="1600" dirty="0" err="1" smtClean="0"/>
              <a:t>hɛvisaɪd</a:t>
            </a:r>
            <a:r>
              <a:rPr lang="cs-CZ" sz="1600" dirty="0" smtClean="0"/>
              <a:t>) </a:t>
            </a:r>
            <a:r>
              <a:rPr lang="cs-CZ" sz="1600" dirty="0" err="1" smtClean="0"/>
              <a:t>fce</a:t>
            </a:r>
            <a:endParaRPr lang="cs-CZ" sz="1600" dirty="0" smtClean="0"/>
          </a:p>
          <a:p>
            <a:pPr>
              <a:buFont typeface="Arial" pitchFamily="34" charset="0"/>
              <a:buChar char="•"/>
            </a:pPr>
            <a:r>
              <a:rPr lang="cs-CZ" sz="1600" dirty="0" smtClean="0"/>
              <a:t>odezva na (jedničkový) skok = přechodová charakteristika</a:t>
            </a:r>
          </a:p>
          <a:p>
            <a:pPr>
              <a:buFont typeface="Arial" pitchFamily="34" charset="0"/>
              <a:buChar char="•"/>
            </a:pPr>
            <a:r>
              <a:rPr lang="cs-CZ" sz="1600" dirty="0" smtClean="0"/>
              <a:t>standardní testovací </a:t>
            </a:r>
            <a:r>
              <a:rPr lang="cs-CZ" sz="1600" dirty="0" err="1" smtClean="0"/>
              <a:t>fce</a:t>
            </a:r>
            <a:endParaRPr lang="cs-CZ" sz="1600" dirty="0" smtClean="0"/>
          </a:p>
          <a:p>
            <a:pPr>
              <a:buFont typeface="Arial" pitchFamily="34" charset="0"/>
              <a:buChar char="•"/>
            </a:pPr>
            <a:r>
              <a:rPr lang="cs-CZ" sz="1600" dirty="0" smtClean="0"/>
              <a:t>regulační smyčka nemůže splnit skokovou změnu požadavku, takže se dobře pozná, jak funguje</a:t>
            </a:r>
          </a:p>
          <a:p>
            <a:pPr>
              <a:buFont typeface="Arial" pitchFamily="34" charset="0"/>
              <a:buChar char="•"/>
            </a:pPr>
            <a:endParaRPr lang="cs-CZ" sz="1600" dirty="0" smtClean="0"/>
          </a:p>
          <a:p>
            <a:pPr>
              <a:buFont typeface="Arial" pitchFamily="34" charset="0"/>
              <a:buChar char="•"/>
            </a:pPr>
            <a:endParaRPr lang="cs-CZ" sz="1600" dirty="0" smtClean="0"/>
          </a:p>
          <a:p>
            <a:pPr>
              <a:buFont typeface="Arial" pitchFamily="34" charset="0"/>
              <a:buChar char="•"/>
            </a:pPr>
            <a:endParaRPr lang="cs-CZ" sz="1600" dirty="0" smtClean="0"/>
          </a:p>
          <a:p>
            <a:pPr>
              <a:buFont typeface="Arial" pitchFamily="34" charset="0"/>
              <a:buChar char="•"/>
            </a:pPr>
            <a:endParaRPr lang="cs-CZ" sz="1600" dirty="0" smtClean="0"/>
          </a:p>
          <a:p>
            <a:pPr>
              <a:buFont typeface="Arial" pitchFamily="34" charset="0"/>
              <a:buChar char="•"/>
            </a:pPr>
            <a:endParaRPr lang="cs-CZ" sz="1600" dirty="0" smtClean="0"/>
          </a:p>
          <a:p>
            <a:pPr>
              <a:buFont typeface="Arial" pitchFamily="34" charset="0"/>
              <a:buChar char="•"/>
            </a:pPr>
            <a:endParaRPr lang="cs-CZ" sz="1600" dirty="0" smtClean="0"/>
          </a:p>
          <a:p>
            <a:pPr>
              <a:buFont typeface="Arial" pitchFamily="34" charset="0"/>
              <a:buChar char="•"/>
            </a:pPr>
            <a:endParaRPr lang="cs-CZ" sz="1600"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noChangeArrowheads="1"/>
          </p:cNvSpPr>
          <p:nvPr>
            <p:ph type="title"/>
          </p:nvPr>
        </p:nvSpPr>
        <p:spPr>
          <a:xfrm>
            <a:off x="468313" y="188913"/>
            <a:ext cx="8229600" cy="620712"/>
          </a:xfrm>
        </p:spPr>
        <p:txBody>
          <a:bodyPr/>
          <a:lstStyle/>
          <a:p>
            <a:pPr eaLnBrk="1" hangingPunct="1"/>
            <a:r>
              <a:rPr lang="cs-CZ" sz="2800" smtClean="0"/>
              <a:t>„Lineární“ regulace s P – malé zesílení (neprodejné)</a:t>
            </a:r>
          </a:p>
        </p:txBody>
      </p:sp>
      <p:pic>
        <p:nvPicPr>
          <p:cNvPr id="17411" name="Picture 6"/>
          <p:cNvPicPr>
            <a:picLocks noChangeAspect="1" noChangeArrowheads="1"/>
          </p:cNvPicPr>
          <p:nvPr/>
        </p:nvPicPr>
        <p:blipFill>
          <a:blip r:embed="rId2" cstate="print"/>
          <a:srcRect/>
          <a:stretch>
            <a:fillRect/>
          </a:stretch>
        </p:blipFill>
        <p:spPr bwMode="auto">
          <a:xfrm>
            <a:off x="684213" y="1014413"/>
            <a:ext cx="7872412" cy="58435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p:cNvPicPr>
            <a:picLocks noChangeAspect="1" noChangeArrowheads="1"/>
          </p:cNvPicPr>
          <p:nvPr/>
        </p:nvPicPr>
        <p:blipFill>
          <a:blip r:embed="rId2" cstate="print"/>
          <a:srcRect/>
          <a:stretch>
            <a:fillRect/>
          </a:stretch>
        </p:blipFill>
        <p:spPr bwMode="auto">
          <a:xfrm>
            <a:off x="611188" y="1019175"/>
            <a:ext cx="7885112" cy="5838825"/>
          </a:xfrm>
          <a:prstGeom prst="rect">
            <a:avLst/>
          </a:prstGeom>
          <a:noFill/>
          <a:ln w="9525">
            <a:noFill/>
            <a:miter lim="800000"/>
            <a:headEnd/>
            <a:tailEnd/>
          </a:ln>
        </p:spPr>
      </p:pic>
      <p:sp>
        <p:nvSpPr>
          <p:cNvPr id="18435" name="Rectangle 6"/>
          <p:cNvSpPr>
            <a:spLocks noChangeArrowheads="1"/>
          </p:cNvSpPr>
          <p:nvPr/>
        </p:nvSpPr>
        <p:spPr bwMode="auto">
          <a:xfrm>
            <a:off x="468313" y="0"/>
            <a:ext cx="8229600" cy="620713"/>
          </a:xfrm>
          <a:prstGeom prst="rect">
            <a:avLst/>
          </a:prstGeom>
          <a:noFill/>
          <a:ln w="9525">
            <a:noFill/>
            <a:miter lim="800000"/>
            <a:headEnd/>
            <a:tailEnd/>
          </a:ln>
        </p:spPr>
        <p:txBody>
          <a:bodyPr anchor="ctr"/>
          <a:lstStyle/>
          <a:p>
            <a:pPr algn="ctr"/>
            <a:r>
              <a:rPr lang="cs-CZ" sz="2800">
                <a:solidFill>
                  <a:schemeClr val="tx2"/>
                </a:solidFill>
              </a:rPr>
              <a:t>„Lineární“ regulace s P – přiměřené zesílení </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ChangeArrowheads="1"/>
          </p:cNvSpPr>
          <p:nvPr/>
        </p:nvSpPr>
        <p:spPr bwMode="auto">
          <a:xfrm>
            <a:off x="468313" y="188913"/>
            <a:ext cx="8229600" cy="620712"/>
          </a:xfrm>
          <a:prstGeom prst="rect">
            <a:avLst/>
          </a:prstGeom>
          <a:noFill/>
          <a:ln w="9525">
            <a:noFill/>
            <a:miter lim="800000"/>
            <a:headEnd/>
            <a:tailEnd/>
          </a:ln>
        </p:spPr>
        <p:txBody>
          <a:bodyPr anchor="ctr"/>
          <a:lstStyle/>
          <a:p>
            <a:pPr algn="ctr"/>
            <a:r>
              <a:rPr lang="cs-CZ" sz="2800">
                <a:solidFill>
                  <a:schemeClr val="tx2"/>
                </a:solidFill>
              </a:rPr>
              <a:t>„Lineární“ regulace s P – velké zesílení </a:t>
            </a:r>
            <a:br>
              <a:rPr lang="cs-CZ" sz="2800">
                <a:solidFill>
                  <a:schemeClr val="tx2"/>
                </a:solidFill>
              </a:rPr>
            </a:br>
            <a:r>
              <a:rPr lang="cs-CZ" sz="2800">
                <a:solidFill>
                  <a:schemeClr val="tx2"/>
                </a:solidFill>
              </a:rPr>
              <a:t>(neprodejné)</a:t>
            </a:r>
          </a:p>
        </p:txBody>
      </p:sp>
      <p:pic>
        <p:nvPicPr>
          <p:cNvPr id="19459" name="Picture 4"/>
          <p:cNvPicPr>
            <a:picLocks noChangeAspect="1" noChangeArrowheads="1"/>
          </p:cNvPicPr>
          <p:nvPr/>
        </p:nvPicPr>
        <p:blipFill>
          <a:blip r:embed="rId2" cstate="print"/>
          <a:srcRect/>
          <a:stretch>
            <a:fillRect/>
          </a:stretch>
        </p:blipFill>
        <p:spPr bwMode="auto">
          <a:xfrm>
            <a:off x="539750" y="1087438"/>
            <a:ext cx="7777163" cy="57705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p:cNvPicPr>
            <a:picLocks noChangeAspect="1" noChangeArrowheads="1"/>
          </p:cNvPicPr>
          <p:nvPr/>
        </p:nvPicPr>
        <p:blipFill>
          <a:blip r:embed="rId2" cstate="print"/>
          <a:srcRect/>
          <a:stretch>
            <a:fillRect/>
          </a:stretch>
        </p:blipFill>
        <p:spPr bwMode="auto">
          <a:xfrm>
            <a:off x="1907604" y="5165551"/>
            <a:ext cx="7200900" cy="1647825"/>
          </a:xfrm>
          <a:prstGeom prst="rect">
            <a:avLst/>
          </a:prstGeom>
          <a:noFill/>
          <a:ln w="9525">
            <a:noFill/>
            <a:miter lim="800000"/>
            <a:headEnd/>
            <a:tailEnd/>
          </a:ln>
          <a:effectLst/>
        </p:spPr>
      </p:pic>
      <p:pic>
        <p:nvPicPr>
          <p:cNvPr id="1028" name="Picture 4"/>
          <p:cNvPicPr>
            <a:picLocks noChangeAspect="1" noChangeArrowheads="1"/>
          </p:cNvPicPr>
          <p:nvPr/>
        </p:nvPicPr>
        <p:blipFill>
          <a:blip r:embed="rId3" cstate="print"/>
          <a:srcRect/>
          <a:stretch>
            <a:fillRect/>
          </a:stretch>
        </p:blipFill>
        <p:spPr bwMode="auto">
          <a:xfrm>
            <a:off x="1907704" y="3356992"/>
            <a:ext cx="7200900" cy="1647825"/>
          </a:xfrm>
          <a:prstGeom prst="rect">
            <a:avLst/>
          </a:prstGeom>
          <a:noFill/>
          <a:ln w="9525">
            <a:noFill/>
            <a:miter lim="800000"/>
            <a:headEnd/>
            <a:tailEnd/>
          </a:ln>
          <a:effectLst/>
        </p:spPr>
      </p:pic>
      <p:pic>
        <p:nvPicPr>
          <p:cNvPr id="1030" name="Picture 6"/>
          <p:cNvPicPr>
            <a:picLocks noChangeAspect="1" noChangeArrowheads="1"/>
          </p:cNvPicPr>
          <p:nvPr/>
        </p:nvPicPr>
        <p:blipFill>
          <a:blip r:embed="rId4" cstate="print"/>
          <a:srcRect/>
          <a:stretch>
            <a:fillRect/>
          </a:stretch>
        </p:blipFill>
        <p:spPr bwMode="auto">
          <a:xfrm>
            <a:off x="1907704" y="1781175"/>
            <a:ext cx="7200900" cy="1647825"/>
          </a:xfrm>
          <a:prstGeom prst="rect">
            <a:avLst/>
          </a:prstGeom>
          <a:noFill/>
          <a:ln w="9525">
            <a:noFill/>
            <a:miter lim="800000"/>
            <a:headEnd/>
            <a:tailEnd/>
          </a:ln>
          <a:effectLst/>
        </p:spPr>
      </p:pic>
      <p:sp>
        <p:nvSpPr>
          <p:cNvPr id="20482" name="Rectangle 2"/>
          <p:cNvSpPr>
            <a:spLocks noGrp="1" noChangeArrowheads="1"/>
          </p:cNvSpPr>
          <p:nvPr>
            <p:ph type="title"/>
          </p:nvPr>
        </p:nvSpPr>
        <p:spPr>
          <a:xfrm>
            <a:off x="457200" y="0"/>
            <a:ext cx="8229600" cy="549275"/>
          </a:xfrm>
        </p:spPr>
        <p:txBody>
          <a:bodyPr/>
          <a:lstStyle/>
          <a:p>
            <a:pPr eaLnBrk="1" hangingPunct="1"/>
            <a:r>
              <a:rPr lang="cs-CZ" sz="2400" b="1" smtClean="0"/>
              <a:t>Vsuvka – důsledky zpoždění ve zpětné vazbě</a:t>
            </a:r>
          </a:p>
        </p:txBody>
      </p:sp>
      <p:grpSp>
        <p:nvGrpSpPr>
          <p:cNvPr id="20485" name="Group 5"/>
          <p:cNvGrpSpPr>
            <a:grpSpLocks/>
          </p:cNvGrpSpPr>
          <p:nvPr/>
        </p:nvGrpSpPr>
        <p:grpSpPr bwMode="auto">
          <a:xfrm>
            <a:off x="1258888" y="549275"/>
            <a:ext cx="6624637" cy="1023938"/>
            <a:chOff x="385" y="663"/>
            <a:chExt cx="4173" cy="645"/>
          </a:xfrm>
        </p:grpSpPr>
        <p:sp>
          <p:nvSpPr>
            <p:cNvPr id="20497" name="Text Box 6"/>
            <p:cNvSpPr txBox="1">
              <a:spLocks noChangeArrowheads="1"/>
            </p:cNvSpPr>
            <p:nvPr/>
          </p:nvSpPr>
          <p:spPr bwMode="auto">
            <a:xfrm>
              <a:off x="1156" y="663"/>
              <a:ext cx="817" cy="237"/>
            </a:xfrm>
            <a:prstGeom prst="rect">
              <a:avLst/>
            </a:prstGeom>
            <a:noFill/>
            <a:ln w="9525">
              <a:solidFill>
                <a:schemeClr val="tx1"/>
              </a:solidFill>
              <a:miter lim="800000"/>
              <a:headEnd/>
              <a:tailEnd/>
            </a:ln>
          </p:spPr>
          <p:txBody>
            <a:bodyPr>
              <a:spAutoFit/>
            </a:bodyPr>
            <a:lstStyle/>
            <a:p>
              <a:pPr>
                <a:spcBef>
                  <a:spcPct val="50000"/>
                </a:spcBef>
              </a:pPr>
              <a:r>
                <a:rPr lang="cs-CZ"/>
                <a:t>Regulátor</a:t>
              </a:r>
            </a:p>
          </p:txBody>
        </p:sp>
        <p:sp>
          <p:nvSpPr>
            <p:cNvPr id="20498" name="Text Box 7"/>
            <p:cNvSpPr txBox="1">
              <a:spLocks noChangeArrowheads="1"/>
            </p:cNvSpPr>
            <p:nvPr/>
          </p:nvSpPr>
          <p:spPr bwMode="auto">
            <a:xfrm>
              <a:off x="2426" y="663"/>
              <a:ext cx="1633" cy="237"/>
            </a:xfrm>
            <a:prstGeom prst="rect">
              <a:avLst/>
            </a:prstGeom>
            <a:noFill/>
            <a:ln w="9525">
              <a:solidFill>
                <a:schemeClr val="tx1"/>
              </a:solidFill>
              <a:miter lim="800000"/>
              <a:headEnd/>
              <a:tailEnd/>
            </a:ln>
          </p:spPr>
          <p:txBody>
            <a:bodyPr>
              <a:spAutoFit/>
            </a:bodyPr>
            <a:lstStyle/>
            <a:p>
              <a:pPr>
                <a:spcBef>
                  <a:spcPct val="50000"/>
                </a:spcBef>
              </a:pPr>
              <a:r>
                <a:rPr lang="cs-CZ"/>
                <a:t>Regulovaná soustava</a:t>
              </a:r>
            </a:p>
          </p:txBody>
        </p:sp>
        <p:sp>
          <p:nvSpPr>
            <p:cNvPr id="20499" name="Line 8"/>
            <p:cNvSpPr>
              <a:spLocks noChangeShapeType="1"/>
            </p:cNvSpPr>
            <p:nvPr/>
          </p:nvSpPr>
          <p:spPr bwMode="auto">
            <a:xfrm>
              <a:off x="1973" y="799"/>
              <a:ext cx="453" cy="0"/>
            </a:xfrm>
            <a:prstGeom prst="line">
              <a:avLst/>
            </a:prstGeom>
            <a:noFill/>
            <a:ln w="9525">
              <a:solidFill>
                <a:schemeClr val="tx1"/>
              </a:solidFill>
              <a:round/>
              <a:headEnd/>
              <a:tailEnd type="triangle" w="med" len="med"/>
            </a:ln>
          </p:spPr>
          <p:txBody>
            <a:bodyPr/>
            <a:lstStyle/>
            <a:p>
              <a:endParaRPr lang="cs-CZ"/>
            </a:p>
          </p:txBody>
        </p:sp>
        <p:grpSp>
          <p:nvGrpSpPr>
            <p:cNvPr id="20500" name="Group 9"/>
            <p:cNvGrpSpPr>
              <a:grpSpLocks/>
            </p:cNvGrpSpPr>
            <p:nvPr/>
          </p:nvGrpSpPr>
          <p:grpSpPr bwMode="auto">
            <a:xfrm>
              <a:off x="703" y="663"/>
              <a:ext cx="273" cy="272"/>
              <a:chOff x="1156" y="1570"/>
              <a:chExt cx="273" cy="272"/>
            </a:xfrm>
          </p:grpSpPr>
          <p:sp>
            <p:nvSpPr>
              <p:cNvPr id="20509" name="Oval 10"/>
              <p:cNvSpPr>
                <a:spLocks noChangeArrowheads="1"/>
              </p:cNvSpPr>
              <p:nvPr/>
            </p:nvSpPr>
            <p:spPr bwMode="auto">
              <a:xfrm>
                <a:off x="1156" y="1570"/>
                <a:ext cx="273" cy="272"/>
              </a:xfrm>
              <a:prstGeom prst="ellipse">
                <a:avLst/>
              </a:prstGeom>
              <a:solidFill>
                <a:schemeClr val="tx1"/>
              </a:solidFill>
              <a:ln w="9525">
                <a:solidFill>
                  <a:schemeClr val="tx1"/>
                </a:solidFill>
                <a:round/>
                <a:headEnd/>
                <a:tailEnd/>
              </a:ln>
            </p:spPr>
            <p:txBody>
              <a:bodyPr wrap="none" anchor="ctr"/>
              <a:lstStyle/>
              <a:p>
                <a:endParaRPr lang="cs-CZ"/>
              </a:p>
            </p:txBody>
          </p:sp>
          <p:sp>
            <p:nvSpPr>
              <p:cNvPr id="20510" name="AutoShape 11"/>
              <p:cNvSpPr>
                <a:spLocks noChangeArrowheads="1"/>
              </p:cNvSpPr>
              <p:nvPr/>
            </p:nvSpPr>
            <p:spPr bwMode="auto">
              <a:xfrm flipV="1">
                <a:off x="1156" y="1570"/>
                <a:ext cx="273" cy="272"/>
              </a:xfrm>
              <a:prstGeom prst="rtTriangle">
                <a:avLst/>
              </a:prstGeom>
              <a:solidFill>
                <a:schemeClr val="bg1"/>
              </a:solidFill>
              <a:ln w="9525">
                <a:noFill/>
                <a:miter lim="800000"/>
                <a:headEnd/>
                <a:tailEnd/>
              </a:ln>
            </p:spPr>
            <p:txBody>
              <a:bodyPr wrap="none" anchor="ctr"/>
              <a:lstStyle/>
              <a:p>
                <a:endParaRPr lang="cs-CZ"/>
              </a:p>
            </p:txBody>
          </p:sp>
          <p:sp>
            <p:nvSpPr>
              <p:cNvPr id="20511" name="AutoShape 12"/>
              <p:cNvSpPr>
                <a:spLocks noChangeArrowheads="1"/>
              </p:cNvSpPr>
              <p:nvPr/>
            </p:nvSpPr>
            <p:spPr bwMode="auto">
              <a:xfrm flipH="1" flipV="1">
                <a:off x="1156" y="1570"/>
                <a:ext cx="273" cy="272"/>
              </a:xfrm>
              <a:prstGeom prst="rtTriangle">
                <a:avLst/>
              </a:prstGeom>
              <a:solidFill>
                <a:schemeClr val="bg1"/>
              </a:solidFill>
              <a:ln w="9525">
                <a:noFill/>
                <a:miter lim="800000"/>
                <a:headEnd/>
                <a:tailEnd/>
              </a:ln>
            </p:spPr>
            <p:txBody>
              <a:bodyPr wrap="none" anchor="ctr"/>
              <a:lstStyle/>
              <a:p>
                <a:endParaRPr lang="cs-CZ"/>
              </a:p>
            </p:txBody>
          </p:sp>
          <p:sp>
            <p:nvSpPr>
              <p:cNvPr id="20512" name="Oval 13"/>
              <p:cNvSpPr>
                <a:spLocks noChangeArrowheads="1"/>
              </p:cNvSpPr>
              <p:nvPr/>
            </p:nvSpPr>
            <p:spPr bwMode="auto">
              <a:xfrm>
                <a:off x="1156" y="1570"/>
                <a:ext cx="273" cy="272"/>
              </a:xfrm>
              <a:prstGeom prst="ellipse">
                <a:avLst/>
              </a:prstGeom>
              <a:noFill/>
              <a:ln w="9525">
                <a:solidFill>
                  <a:schemeClr val="tx1"/>
                </a:solidFill>
                <a:round/>
                <a:headEnd/>
                <a:tailEnd/>
              </a:ln>
            </p:spPr>
            <p:txBody>
              <a:bodyPr wrap="none" anchor="ctr"/>
              <a:lstStyle/>
              <a:p>
                <a:endParaRPr lang="cs-CZ"/>
              </a:p>
            </p:txBody>
          </p:sp>
          <p:sp>
            <p:nvSpPr>
              <p:cNvPr id="20513" name="Line 14"/>
              <p:cNvSpPr>
                <a:spLocks noChangeShapeType="1"/>
              </p:cNvSpPr>
              <p:nvPr/>
            </p:nvSpPr>
            <p:spPr bwMode="auto">
              <a:xfrm flipV="1">
                <a:off x="1202" y="1616"/>
                <a:ext cx="181" cy="181"/>
              </a:xfrm>
              <a:prstGeom prst="line">
                <a:avLst/>
              </a:prstGeom>
              <a:noFill/>
              <a:ln w="9525">
                <a:solidFill>
                  <a:schemeClr val="tx1"/>
                </a:solidFill>
                <a:round/>
                <a:headEnd/>
                <a:tailEnd/>
              </a:ln>
            </p:spPr>
            <p:txBody>
              <a:bodyPr/>
              <a:lstStyle/>
              <a:p>
                <a:endParaRPr lang="cs-CZ"/>
              </a:p>
            </p:txBody>
          </p:sp>
          <p:sp>
            <p:nvSpPr>
              <p:cNvPr id="20514" name="Line 15"/>
              <p:cNvSpPr>
                <a:spLocks noChangeShapeType="1"/>
              </p:cNvSpPr>
              <p:nvPr/>
            </p:nvSpPr>
            <p:spPr bwMode="auto">
              <a:xfrm flipH="1" flipV="1">
                <a:off x="1202" y="1616"/>
                <a:ext cx="181" cy="181"/>
              </a:xfrm>
              <a:prstGeom prst="line">
                <a:avLst/>
              </a:prstGeom>
              <a:noFill/>
              <a:ln w="9525">
                <a:solidFill>
                  <a:schemeClr val="tx1"/>
                </a:solidFill>
                <a:round/>
                <a:headEnd/>
                <a:tailEnd/>
              </a:ln>
            </p:spPr>
            <p:txBody>
              <a:bodyPr/>
              <a:lstStyle/>
              <a:p>
                <a:endParaRPr lang="cs-CZ"/>
              </a:p>
            </p:txBody>
          </p:sp>
        </p:grpSp>
        <p:sp>
          <p:nvSpPr>
            <p:cNvPr id="20501" name="Line 16"/>
            <p:cNvSpPr>
              <a:spLocks noChangeShapeType="1"/>
            </p:cNvSpPr>
            <p:nvPr/>
          </p:nvSpPr>
          <p:spPr bwMode="auto">
            <a:xfrm>
              <a:off x="975" y="799"/>
              <a:ext cx="181" cy="0"/>
            </a:xfrm>
            <a:prstGeom prst="line">
              <a:avLst/>
            </a:prstGeom>
            <a:noFill/>
            <a:ln w="9525">
              <a:solidFill>
                <a:schemeClr val="tx1"/>
              </a:solidFill>
              <a:round/>
              <a:headEnd/>
              <a:tailEnd type="triangle" w="med" len="med"/>
            </a:ln>
          </p:spPr>
          <p:txBody>
            <a:bodyPr/>
            <a:lstStyle/>
            <a:p>
              <a:endParaRPr lang="cs-CZ"/>
            </a:p>
          </p:txBody>
        </p:sp>
        <p:sp>
          <p:nvSpPr>
            <p:cNvPr id="20502" name="Line 17"/>
            <p:cNvSpPr>
              <a:spLocks noChangeShapeType="1"/>
            </p:cNvSpPr>
            <p:nvPr/>
          </p:nvSpPr>
          <p:spPr bwMode="auto">
            <a:xfrm>
              <a:off x="385" y="799"/>
              <a:ext cx="318" cy="0"/>
            </a:xfrm>
            <a:prstGeom prst="line">
              <a:avLst/>
            </a:prstGeom>
            <a:noFill/>
            <a:ln w="9525">
              <a:solidFill>
                <a:schemeClr val="tx1"/>
              </a:solidFill>
              <a:round/>
              <a:headEnd/>
              <a:tailEnd type="triangle" w="med" len="med"/>
            </a:ln>
          </p:spPr>
          <p:txBody>
            <a:bodyPr/>
            <a:lstStyle/>
            <a:p>
              <a:endParaRPr lang="cs-CZ"/>
            </a:p>
          </p:txBody>
        </p:sp>
        <p:sp>
          <p:nvSpPr>
            <p:cNvPr id="20503" name="Line 18"/>
            <p:cNvSpPr>
              <a:spLocks noChangeShapeType="1"/>
            </p:cNvSpPr>
            <p:nvPr/>
          </p:nvSpPr>
          <p:spPr bwMode="auto">
            <a:xfrm>
              <a:off x="4059" y="799"/>
              <a:ext cx="499" cy="0"/>
            </a:xfrm>
            <a:prstGeom prst="line">
              <a:avLst/>
            </a:prstGeom>
            <a:noFill/>
            <a:ln w="9525">
              <a:solidFill>
                <a:schemeClr val="tx1"/>
              </a:solidFill>
              <a:round/>
              <a:headEnd/>
              <a:tailEnd type="triangle" w="med" len="med"/>
            </a:ln>
          </p:spPr>
          <p:txBody>
            <a:bodyPr/>
            <a:lstStyle/>
            <a:p>
              <a:endParaRPr lang="cs-CZ"/>
            </a:p>
          </p:txBody>
        </p:sp>
        <p:sp>
          <p:nvSpPr>
            <p:cNvPr id="20504" name="Text Box 19"/>
            <p:cNvSpPr txBox="1">
              <a:spLocks noChangeArrowheads="1"/>
            </p:cNvSpPr>
            <p:nvPr/>
          </p:nvSpPr>
          <p:spPr bwMode="auto">
            <a:xfrm>
              <a:off x="2109" y="1071"/>
              <a:ext cx="817" cy="237"/>
            </a:xfrm>
            <a:prstGeom prst="rect">
              <a:avLst/>
            </a:prstGeom>
            <a:noFill/>
            <a:ln w="9525">
              <a:solidFill>
                <a:schemeClr val="tx1"/>
              </a:solidFill>
              <a:miter lim="800000"/>
              <a:headEnd/>
              <a:tailEnd/>
            </a:ln>
          </p:spPr>
          <p:txBody>
            <a:bodyPr>
              <a:spAutoFit/>
            </a:bodyPr>
            <a:lstStyle/>
            <a:p>
              <a:pPr>
                <a:spcBef>
                  <a:spcPct val="50000"/>
                </a:spcBef>
              </a:pPr>
              <a:r>
                <a:rPr lang="cs-CZ"/>
                <a:t>Zpoždění</a:t>
              </a:r>
            </a:p>
          </p:txBody>
        </p:sp>
        <p:sp>
          <p:nvSpPr>
            <p:cNvPr id="20505" name="Line 20"/>
            <p:cNvSpPr>
              <a:spLocks noChangeShapeType="1"/>
            </p:cNvSpPr>
            <p:nvPr/>
          </p:nvSpPr>
          <p:spPr bwMode="auto">
            <a:xfrm>
              <a:off x="4286" y="799"/>
              <a:ext cx="0" cy="408"/>
            </a:xfrm>
            <a:prstGeom prst="line">
              <a:avLst/>
            </a:prstGeom>
            <a:noFill/>
            <a:ln w="9525">
              <a:solidFill>
                <a:schemeClr val="tx1"/>
              </a:solidFill>
              <a:round/>
              <a:headEnd/>
              <a:tailEnd/>
            </a:ln>
          </p:spPr>
          <p:txBody>
            <a:bodyPr/>
            <a:lstStyle/>
            <a:p>
              <a:endParaRPr lang="cs-CZ"/>
            </a:p>
          </p:txBody>
        </p:sp>
        <p:sp>
          <p:nvSpPr>
            <p:cNvPr id="20506" name="Line 21"/>
            <p:cNvSpPr>
              <a:spLocks noChangeShapeType="1"/>
            </p:cNvSpPr>
            <p:nvPr/>
          </p:nvSpPr>
          <p:spPr bwMode="auto">
            <a:xfrm flipH="1">
              <a:off x="2925" y="1207"/>
              <a:ext cx="1361" cy="0"/>
            </a:xfrm>
            <a:prstGeom prst="line">
              <a:avLst/>
            </a:prstGeom>
            <a:noFill/>
            <a:ln w="9525">
              <a:solidFill>
                <a:schemeClr val="tx1"/>
              </a:solidFill>
              <a:round/>
              <a:headEnd/>
              <a:tailEnd type="triangle" w="med" len="med"/>
            </a:ln>
          </p:spPr>
          <p:txBody>
            <a:bodyPr/>
            <a:lstStyle/>
            <a:p>
              <a:endParaRPr lang="cs-CZ"/>
            </a:p>
          </p:txBody>
        </p:sp>
        <p:sp>
          <p:nvSpPr>
            <p:cNvPr id="20507" name="Line 22"/>
            <p:cNvSpPr>
              <a:spLocks noChangeShapeType="1"/>
            </p:cNvSpPr>
            <p:nvPr/>
          </p:nvSpPr>
          <p:spPr bwMode="auto">
            <a:xfrm flipV="1">
              <a:off x="839" y="935"/>
              <a:ext cx="0" cy="273"/>
            </a:xfrm>
            <a:prstGeom prst="line">
              <a:avLst/>
            </a:prstGeom>
            <a:noFill/>
            <a:ln w="9525">
              <a:solidFill>
                <a:schemeClr val="tx1"/>
              </a:solidFill>
              <a:round/>
              <a:headEnd/>
              <a:tailEnd type="triangle" w="med" len="med"/>
            </a:ln>
          </p:spPr>
          <p:txBody>
            <a:bodyPr/>
            <a:lstStyle/>
            <a:p>
              <a:endParaRPr lang="cs-CZ"/>
            </a:p>
          </p:txBody>
        </p:sp>
        <p:sp>
          <p:nvSpPr>
            <p:cNvPr id="20508" name="Line 23"/>
            <p:cNvSpPr>
              <a:spLocks noChangeShapeType="1"/>
            </p:cNvSpPr>
            <p:nvPr/>
          </p:nvSpPr>
          <p:spPr bwMode="auto">
            <a:xfrm flipH="1">
              <a:off x="839" y="1207"/>
              <a:ext cx="1270" cy="0"/>
            </a:xfrm>
            <a:prstGeom prst="line">
              <a:avLst/>
            </a:prstGeom>
            <a:noFill/>
            <a:ln w="9525">
              <a:solidFill>
                <a:schemeClr val="tx1"/>
              </a:solidFill>
              <a:round/>
              <a:headEnd/>
              <a:tailEnd/>
            </a:ln>
          </p:spPr>
          <p:txBody>
            <a:bodyPr/>
            <a:lstStyle/>
            <a:p>
              <a:endParaRPr lang="cs-CZ"/>
            </a:p>
          </p:txBody>
        </p:sp>
      </p:grpSp>
      <p:sp>
        <p:nvSpPr>
          <p:cNvPr id="20490" name="Text Box 28"/>
          <p:cNvSpPr txBox="1">
            <a:spLocks noChangeArrowheads="1"/>
          </p:cNvSpPr>
          <p:nvPr/>
        </p:nvSpPr>
        <p:spPr bwMode="auto">
          <a:xfrm>
            <a:off x="3131840" y="3284984"/>
            <a:ext cx="2376264" cy="307777"/>
          </a:xfrm>
          <a:prstGeom prst="rect">
            <a:avLst/>
          </a:prstGeom>
          <a:solidFill>
            <a:schemeClr val="bg1"/>
          </a:solidFill>
          <a:ln w="9525">
            <a:noFill/>
            <a:miter lim="800000"/>
            <a:headEnd/>
            <a:tailEnd/>
          </a:ln>
        </p:spPr>
        <p:txBody>
          <a:bodyPr wrap="square">
            <a:spAutoFit/>
          </a:bodyPr>
          <a:lstStyle/>
          <a:p>
            <a:pPr>
              <a:spcBef>
                <a:spcPct val="50000"/>
              </a:spcBef>
            </a:pPr>
            <a:r>
              <a:rPr lang="cs-CZ" sz="1400" dirty="0"/>
              <a:t>požadovaná hodnota</a:t>
            </a:r>
          </a:p>
        </p:txBody>
      </p:sp>
      <p:sp>
        <p:nvSpPr>
          <p:cNvPr id="20494" name="Text Box 32"/>
          <p:cNvSpPr txBox="1">
            <a:spLocks noChangeArrowheads="1"/>
          </p:cNvSpPr>
          <p:nvPr/>
        </p:nvSpPr>
        <p:spPr bwMode="auto">
          <a:xfrm>
            <a:off x="539750" y="2133600"/>
            <a:ext cx="2016125" cy="646331"/>
          </a:xfrm>
          <a:prstGeom prst="rect">
            <a:avLst/>
          </a:prstGeom>
          <a:noFill/>
          <a:ln w="9525">
            <a:noFill/>
            <a:miter lim="800000"/>
            <a:headEnd/>
            <a:tailEnd/>
          </a:ln>
        </p:spPr>
        <p:txBody>
          <a:bodyPr>
            <a:spAutoFit/>
          </a:bodyPr>
          <a:lstStyle/>
          <a:p>
            <a:pPr>
              <a:spcBef>
                <a:spcPct val="50000"/>
              </a:spcBef>
            </a:pPr>
            <a:r>
              <a:rPr lang="cs-CZ" dirty="0"/>
              <a:t>původní </a:t>
            </a:r>
            <a:r>
              <a:rPr lang="cs-CZ" dirty="0" smtClean="0"/>
              <a:t>stav</a:t>
            </a:r>
            <a:r>
              <a:rPr lang="en-US" dirty="0" smtClean="0"/>
              <a:t> </a:t>
            </a:r>
            <a:r>
              <a:rPr lang="en-US" dirty="0" err="1" smtClean="0"/>
              <a:t>bez</a:t>
            </a:r>
            <a:r>
              <a:rPr lang="en-US" dirty="0" smtClean="0"/>
              <a:t> </a:t>
            </a:r>
            <a:r>
              <a:rPr lang="en-US" dirty="0" err="1" smtClean="0"/>
              <a:t>zpo</a:t>
            </a:r>
            <a:r>
              <a:rPr lang="cs-CZ" dirty="0" err="1" smtClean="0"/>
              <a:t>ždění</a:t>
            </a:r>
            <a:endParaRPr lang="cs-CZ" dirty="0"/>
          </a:p>
        </p:txBody>
      </p:sp>
      <p:sp>
        <p:nvSpPr>
          <p:cNvPr id="20495" name="Text Box 33"/>
          <p:cNvSpPr txBox="1">
            <a:spLocks noChangeArrowheads="1"/>
          </p:cNvSpPr>
          <p:nvPr/>
        </p:nvSpPr>
        <p:spPr bwMode="auto">
          <a:xfrm>
            <a:off x="179512" y="3356992"/>
            <a:ext cx="2520279" cy="1338828"/>
          </a:xfrm>
          <a:prstGeom prst="rect">
            <a:avLst/>
          </a:prstGeom>
          <a:noFill/>
          <a:ln w="9525">
            <a:noFill/>
            <a:miter lim="800000"/>
            <a:headEnd/>
            <a:tailEnd/>
          </a:ln>
        </p:spPr>
        <p:txBody>
          <a:bodyPr wrap="square">
            <a:spAutoFit/>
          </a:bodyPr>
          <a:lstStyle/>
          <a:p>
            <a:pPr>
              <a:spcBef>
                <a:spcPct val="50000"/>
              </a:spcBef>
            </a:pPr>
            <a:r>
              <a:rPr lang="cs-CZ" dirty="0"/>
              <a:t>se </a:t>
            </a:r>
            <a:r>
              <a:rPr lang="cs-CZ" dirty="0" smtClean="0"/>
              <a:t>zpožděním</a:t>
            </a:r>
            <a:endParaRPr lang="en-US" dirty="0" smtClean="0"/>
          </a:p>
          <a:p>
            <a:pPr>
              <a:spcBef>
                <a:spcPct val="50000"/>
              </a:spcBef>
            </a:pPr>
            <a:r>
              <a:rPr lang="en-US" dirty="0" smtClean="0"/>
              <a:t>(</a:t>
            </a:r>
            <a:r>
              <a:rPr lang="en-US" dirty="0" err="1" smtClean="0"/>
              <a:t>regul</a:t>
            </a:r>
            <a:r>
              <a:rPr lang="cs-CZ" dirty="0" err="1" smtClean="0"/>
              <a:t>átor</a:t>
            </a:r>
            <a:r>
              <a:rPr lang="cs-CZ" dirty="0" smtClean="0"/>
              <a:t> si myslí, že na výstupu je ještě málo, pořád přidává)</a:t>
            </a:r>
            <a:endParaRPr lang="cs-CZ" dirty="0"/>
          </a:p>
        </p:txBody>
      </p:sp>
      <p:sp>
        <p:nvSpPr>
          <p:cNvPr id="20496" name="Text Box 34"/>
          <p:cNvSpPr txBox="1">
            <a:spLocks noChangeArrowheads="1"/>
          </p:cNvSpPr>
          <p:nvPr/>
        </p:nvSpPr>
        <p:spPr bwMode="auto">
          <a:xfrm>
            <a:off x="539750" y="5157788"/>
            <a:ext cx="2016125" cy="915987"/>
          </a:xfrm>
          <a:prstGeom prst="rect">
            <a:avLst/>
          </a:prstGeom>
          <a:noFill/>
          <a:ln w="9525">
            <a:noFill/>
            <a:miter lim="800000"/>
            <a:headEnd/>
            <a:tailEnd/>
          </a:ln>
        </p:spPr>
        <p:txBody>
          <a:bodyPr>
            <a:spAutoFit/>
          </a:bodyPr>
          <a:lstStyle/>
          <a:p>
            <a:pPr>
              <a:spcBef>
                <a:spcPct val="50000"/>
              </a:spcBef>
            </a:pPr>
            <a:r>
              <a:rPr lang="cs-CZ"/>
              <a:t>po úpravě parametrů regulátoru</a:t>
            </a:r>
          </a:p>
        </p:txBody>
      </p:sp>
      <p:sp>
        <p:nvSpPr>
          <p:cNvPr id="20492" name="Line 30"/>
          <p:cNvSpPr>
            <a:spLocks noChangeShapeType="1"/>
          </p:cNvSpPr>
          <p:nvPr/>
        </p:nvSpPr>
        <p:spPr bwMode="auto">
          <a:xfrm>
            <a:off x="3275856" y="3573016"/>
            <a:ext cx="432048" cy="432048"/>
          </a:xfrm>
          <a:prstGeom prst="line">
            <a:avLst/>
          </a:prstGeom>
          <a:noFill/>
          <a:ln w="9525">
            <a:solidFill>
              <a:schemeClr val="tx1"/>
            </a:solidFill>
            <a:round/>
            <a:headEnd/>
            <a:tailEnd type="triangle" w="med" len="med"/>
          </a:ln>
        </p:spPr>
        <p:txBody>
          <a:bodyPr/>
          <a:lstStyle/>
          <a:p>
            <a:endParaRPr lang="cs-CZ"/>
          </a:p>
        </p:txBody>
      </p:sp>
      <p:sp>
        <p:nvSpPr>
          <p:cNvPr id="40" name="Text Box 28"/>
          <p:cNvSpPr txBox="1">
            <a:spLocks noChangeArrowheads="1"/>
          </p:cNvSpPr>
          <p:nvPr/>
        </p:nvSpPr>
        <p:spPr bwMode="auto">
          <a:xfrm>
            <a:off x="5076056" y="3140968"/>
            <a:ext cx="1728192" cy="307777"/>
          </a:xfrm>
          <a:prstGeom prst="rect">
            <a:avLst/>
          </a:prstGeom>
          <a:solidFill>
            <a:schemeClr val="bg1"/>
          </a:solidFill>
          <a:ln w="9525">
            <a:noFill/>
            <a:miter lim="800000"/>
            <a:headEnd/>
            <a:tailEnd/>
          </a:ln>
        </p:spPr>
        <p:txBody>
          <a:bodyPr wrap="square">
            <a:spAutoFit/>
          </a:bodyPr>
          <a:lstStyle/>
          <a:p>
            <a:pPr>
              <a:spcBef>
                <a:spcPct val="50000"/>
              </a:spcBef>
            </a:pPr>
            <a:r>
              <a:rPr lang="cs-CZ" sz="1400" dirty="0" smtClean="0"/>
              <a:t>regulovaná veličina</a:t>
            </a:r>
            <a:endParaRPr lang="cs-CZ" sz="1400" dirty="0"/>
          </a:p>
        </p:txBody>
      </p:sp>
      <p:sp>
        <p:nvSpPr>
          <p:cNvPr id="41" name="Line 30"/>
          <p:cNvSpPr>
            <a:spLocks noChangeShapeType="1"/>
          </p:cNvSpPr>
          <p:nvPr/>
        </p:nvSpPr>
        <p:spPr bwMode="auto">
          <a:xfrm flipH="1">
            <a:off x="4283968" y="3356992"/>
            <a:ext cx="864096" cy="432048"/>
          </a:xfrm>
          <a:prstGeom prst="line">
            <a:avLst/>
          </a:prstGeom>
          <a:noFill/>
          <a:ln w="9525">
            <a:solidFill>
              <a:schemeClr val="tx1"/>
            </a:solidFill>
            <a:round/>
            <a:headEnd/>
            <a:tailEnd type="triangle" w="med" len="med"/>
          </a:ln>
        </p:spPr>
        <p:txBody>
          <a:bodyPr/>
          <a:lstStyle/>
          <a:p>
            <a:endParaRPr lang="cs-CZ"/>
          </a:p>
        </p:txBody>
      </p:sp>
      <p:sp>
        <p:nvSpPr>
          <p:cNvPr id="42" name="Text Box 28"/>
          <p:cNvSpPr txBox="1">
            <a:spLocks noChangeArrowheads="1"/>
          </p:cNvSpPr>
          <p:nvPr/>
        </p:nvSpPr>
        <p:spPr bwMode="auto">
          <a:xfrm>
            <a:off x="5436096" y="3356992"/>
            <a:ext cx="1368152" cy="307777"/>
          </a:xfrm>
          <a:prstGeom prst="rect">
            <a:avLst/>
          </a:prstGeom>
          <a:solidFill>
            <a:schemeClr val="bg1"/>
          </a:solidFill>
          <a:ln w="9525">
            <a:noFill/>
            <a:miter lim="800000"/>
            <a:headEnd/>
            <a:tailEnd/>
          </a:ln>
        </p:spPr>
        <p:txBody>
          <a:bodyPr wrap="square">
            <a:spAutoFit/>
          </a:bodyPr>
          <a:lstStyle/>
          <a:p>
            <a:pPr>
              <a:spcBef>
                <a:spcPct val="50000"/>
              </a:spcBef>
            </a:pPr>
            <a:r>
              <a:rPr lang="cs-CZ" sz="1400" dirty="0" smtClean="0"/>
              <a:t>vidí regulátor</a:t>
            </a:r>
            <a:endParaRPr lang="cs-CZ" sz="1400" dirty="0"/>
          </a:p>
        </p:txBody>
      </p:sp>
      <p:sp>
        <p:nvSpPr>
          <p:cNvPr id="43" name="Line 30"/>
          <p:cNvSpPr>
            <a:spLocks noChangeShapeType="1"/>
          </p:cNvSpPr>
          <p:nvPr/>
        </p:nvSpPr>
        <p:spPr bwMode="auto">
          <a:xfrm flipH="1">
            <a:off x="4716016" y="3573016"/>
            <a:ext cx="792088" cy="216024"/>
          </a:xfrm>
          <a:prstGeom prst="line">
            <a:avLst/>
          </a:prstGeom>
          <a:noFill/>
          <a:ln w="9525">
            <a:solidFill>
              <a:schemeClr val="tx1"/>
            </a:solidFill>
            <a:round/>
            <a:headEnd/>
            <a:tailEnd type="triangle" w="med" len="med"/>
          </a:ln>
        </p:spPr>
        <p:txBody>
          <a:bodyPr/>
          <a:lstStyle/>
          <a:p>
            <a:endParaRPr lang="cs-CZ"/>
          </a:p>
        </p:txBody>
      </p:sp>
      <p:sp>
        <p:nvSpPr>
          <p:cNvPr id="44" name="Text Box 28"/>
          <p:cNvSpPr txBox="1">
            <a:spLocks noChangeArrowheads="1"/>
          </p:cNvSpPr>
          <p:nvPr/>
        </p:nvSpPr>
        <p:spPr bwMode="auto">
          <a:xfrm>
            <a:off x="1259632" y="836712"/>
            <a:ext cx="288032" cy="307777"/>
          </a:xfrm>
          <a:prstGeom prst="rect">
            <a:avLst/>
          </a:prstGeom>
          <a:solidFill>
            <a:schemeClr val="bg1"/>
          </a:solidFill>
          <a:ln w="9525">
            <a:noFill/>
            <a:miter lim="800000"/>
            <a:headEnd/>
            <a:tailEnd/>
          </a:ln>
        </p:spPr>
        <p:txBody>
          <a:bodyPr wrap="square">
            <a:spAutoFit/>
          </a:bodyPr>
          <a:lstStyle/>
          <a:p>
            <a:pPr>
              <a:spcBef>
                <a:spcPct val="50000"/>
              </a:spcBef>
            </a:pPr>
            <a:r>
              <a:rPr lang="cs-CZ" sz="1400" dirty="0" smtClean="0"/>
              <a:t>w</a:t>
            </a:r>
            <a:endParaRPr lang="cs-CZ" sz="1400" dirty="0"/>
          </a:p>
        </p:txBody>
      </p:sp>
      <p:sp>
        <p:nvSpPr>
          <p:cNvPr id="45" name="Text Box 28"/>
          <p:cNvSpPr txBox="1">
            <a:spLocks noChangeArrowheads="1"/>
          </p:cNvSpPr>
          <p:nvPr/>
        </p:nvSpPr>
        <p:spPr bwMode="auto">
          <a:xfrm>
            <a:off x="2699792" y="1052736"/>
            <a:ext cx="432048" cy="307777"/>
          </a:xfrm>
          <a:prstGeom prst="rect">
            <a:avLst/>
          </a:prstGeom>
          <a:solidFill>
            <a:schemeClr val="bg1"/>
          </a:solidFill>
          <a:ln w="9525">
            <a:noFill/>
            <a:miter lim="800000"/>
            <a:headEnd/>
            <a:tailEnd/>
          </a:ln>
        </p:spPr>
        <p:txBody>
          <a:bodyPr wrap="square">
            <a:spAutoFit/>
          </a:bodyPr>
          <a:lstStyle/>
          <a:p>
            <a:pPr>
              <a:spcBef>
                <a:spcPct val="50000"/>
              </a:spcBef>
            </a:pPr>
            <a:r>
              <a:rPr lang="cs-CZ" sz="1400" dirty="0" smtClean="0"/>
              <a:t>y2</a:t>
            </a:r>
            <a:endParaRPr lang="cs-CZ" sz="1400" dirty="0"/>
          </a:p>
        </p:txBody>
      </p:sp>
      <p:sp>
        <p:nvSpPr>
          <p:cNvPr id="46" name="Text Box 28"/>
          <p:cNvSpPr txBox="1">
            <a:spLocks noChangeArrowheads="1"/>
          </p:cNvSpPr>
          <p:nvPr/>
        </p:nvSpPr>
        <p:spPr bwMode="auto">
          <a:xfrm>
            <a:off x="7812360" y="836712"/>
            <a:ext cx="288032" cy="307777"/>
          </a:xfrm>
          <a:prstGeom prst="rect">
            <a:avLst/>
          </a:prstGeom>
          <a:solidFill>
            <a:schemeClr val="bg1"/>
          </a:solidFill>
          <a:ln w="9525">
            <a:noFill/>
            <a:miter lim="800000"/>
            <a:headEnd/>
            <a:tailEnd/>
          </a:ln>
        </p:spPr>
        <p:txBody>
          <a:bodyPr wrap="square">
            <a:spAutoFit/>
          </a:bodyPr>
          <a:lstStyle/>
          <a:p>
            <a:pPr>
              <a:spcBef>
                <a:spcPct val="50000"/>
              </a:spcBef>
            </a:pPr>
            <a:r>
              <a:rPr lang="cs-CZ" sz="1400" dirty="0" smtClean="0"/>
              <a:t>y</a:t>
            </a:r>
            <a:endParaRPr lang="cs-CZ" sz="1400"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457200" y="0"/>
            <a:ext cx="8229600" cy="549275"/>
          </a:xfrm>
        </p:spPr>
        <p:txBody>
          <a:bodyPr/>
          <a:lstStyle/>
          <a:p>
            <a:pPr eaLnBrk="1" hangingPunct="1"/>
            <a:r>
              <a:rPr lang="cs-CZ" sz="2400" b="1" smtClean="0"/>
              <a:t>Vsuvka – důsledky zpoždění ve zpětné vazbě</a:t>
            </a:r>
          </a:p>
        </p:txBody>
      </p:sp>
      <p:sp>
        <p:nvSpPr>
          <p:cNvPr id="21507" name="Text Box 3"/>
          <p:cNvSpPr txBox="1">
            <a:spLocks noChangeArrowheads="1"/>
          </p:cNvSpPr>
          <p:nvPr/>
        </p:nvSpPr>
        <p:spPr bwMode="auto">
          <a:xfrm>
            <a:off x="2643188" y="2786063"/>
            <a:ext cx="5040312" cy="2538412"/>
          </a:xfrm>
          <a:prstGeom prst="rect">
            <a:avLst/>
          </a:prstGeom>
          <a:noFill/>
          <a:ln w="9525">
            <a:noFill/>
            <a:miter lim="800000"/>
            <a:headEnd/>
            <a:tailEnd/>
          </a:ln>
        </p:spPr>
        <p:txBody>
          <a:bodyPr>
            <a:spAutoFit/>
          </a:bodyPr>
          <a:lstStyle/>
          <a:p>
            <a:pPr>
              <a:spcBef>
                <a:spcPct val="50000"/>
              </a:spcBef>
              <a:buFontTx/>
              <a:buChar char="•"/>
            </a:pPr>
            <a:r>
              <a:rPr lang="cs-CZ" sz="2400"/>
              <a:t>mluví rychle/pomalu/uspává</a:t>
            </a:r>
          </a:p>
          <a:p>
            <a:pPr>
              <a:spcBef>
                <a:spcPct val="50000"/>
              </a:spcBef>
              <a:buFontTx/>
              <a:buChar char="•"/>
            </a:pPr>
            <a:r>
              <a:rPr lang="cs-CZ" sz="2400"/>
              <a:t>něco nevysvětlil dostatečně</a:t>
            </a:r>
          </a:p>
          <a:p>
            <a:pPr>
              <a:spcBef>
                <a:spcPct val="50000"/>
              </a:spcBef>
              <a:buFontTx/>
              <a:buChar char="•"/>
            </a:pPr>
            <a:r>
              <a:rPr lang="cs-CZ" sz="2400"/>
              <a:t>nedostatečně artikuluje</a:t>
            </a:r>
          </a:p>
          <a:p>
            <a:pPr>
              <a:spcBef>
                <a:spcPct val="50000"/>
              </a:spcBef>
              <a:buFontTx/>
              <a:buChar char="•"/>
            </a:pPr>
            <a:r>
              <a:rPr lang="cs-CZ" sz="2400"/>
              <a:t>na slidech je něco nečitelné</a:t>
            </a:r>
          </a:p>
          <a:p>
            <a:pPr>
              <a:spcBef>
                <a:spcPct val="50000"/>
              </a:spcBef>
            </a:pPr>
            <a:endParaRPr lang="cs-CZ"/>
          </a:p>
        </p:txBody>
      </p:sp>
      <p:sp>
        <p:nvSpPr>
          <p:cNvPr id="21508" name="Text Box 4"/>
          <p:cNvSpPr txBox="1">
            <a:spLocks noChangeArrowheads="1"/>
          </p:cNvSpPr>
          <p:nvPr/>
        </p:nvSpPr>
        <p:spPr bwMode="auto">
          <a:xfrm>
            <a:off x="428625" y="857250"/>
            <a:ext cx="7991475" cy="1570038"/>
          </a:xfrm>
          <a:prstGeom prst="rect">
            <a:avLst/>
          </a:prstGeom>
          <a:noFill/>
          <a:ln w="9525">
            <a:noFill/>
            <a:miter lim="800000"/>
            <a:headEnd/>
            <a:tailEnd/>
          </a:ln>
        </p:spPr>
        <p:txBody>
          <a:bodyPr>
            <a:spAutoFit/>
          </a:bodyPr>
          <a:lstStyle/>
          <a:p>
            <a:pPr>
              <a:spcBef>
                <a:spcPct val="50000"/>
              </a:spcBef>
            </a:pPr>
            <a:r>
              <a:rPr lang="cs-CZ" sz="2400" b="1"/>
              <a:t>Závěr</a:t>
            </a:r>
            <a:r>
              <a:rPr lang="cs-CZ" sz="2400"/>
              <a:t> - poskytovat vyučujícímu rychlou a přesnou zpětnou vazbu o tom, jak jsou studenty přijímány informace, tzn. okamžitě jej upozornit zejména v těchto případech:</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468313" y="0"/>
            <a:ext cx="8229600" cy="1143000"/>
          </a:xfrm>
        </p:spPr>
        <p:txBody>
          <a:bodyPr/>
          <a:lstStyle/>
          <a:p>
            <a:pPr eaLnBrk="1" hangingPunct="1"/>
            <a:r>
              <a:rPr lang="cs-CZ" smtClean="0"/>
              <a:t>Realizace regulátoru</a:t>
            </a:r>
          </a:p>
        </p:txBody>
      </p:sp>
      <p:pic>
        <p:nvPicPr>
          <p:cNvPr id="22531" name="Obrázek 3"/>
          <p:cNvPicPr>
            <a:picLocks noChangeAspect="1"/>
          </p:cNvPicPr>
          <p:nvPr/>
        </p:nvPicPr>
        <p:blipFill>
          <a:blip r:embed="rId2" cstate="print"/>
          <a:srcRect/>
          <a:stretch>
            <a:fillRect/>
          </a:stretch>
        </p:blipFill>
        <p:spPr bwMode="auto">
          <a:xfrm>
            <a:off x="1116013" y="1557338"/>
            <a:ext cx="3349625" cy="4508500"/>
          </a:xfrm>
          <a:prstGeom prst="rect">
            <a:avLst/>
          </a:prstGeom>
          <a:noFill/>
          <a:ln w="9525">
            <a:noFill/>
            <a:miter lim="800000"/>
            <a:headEnd/>
            <a:tailEnd/>
          </a:ln>
        </p:spPr>
      </p:pic>
      <p:pic>
        <p:nvPicPr>
          <p:cNvPr id="22532" name="Obrázek 4"/>
          <p:cNvPicPr>
            <a:picLocks noChangeAspect="1"/>
          </p:cNvPicPr>
          <p:nvPr/>
        </p:nvPicPr>
        <p:blipFill>
          <a:blip r:embed="rId3" cstate="print"/>
          <a:srcRect/>
          <a:stretch>
            <a:fillRect/>
          </a:stretch>
        </p:blipFill>
        <p:spPr bwMode="auto">
          <a:xfrm>
            <a:off x="4932363" y="1700213"/>
            <a:ext cx="3152775" cy="3913187"/>
          </a:xfrm>
          <a:prstGeom prst="rect">
            <a:avLst/>
          </a:prstGeom>
          <a:noFill/>
          <a:ln w="9525">
            <a:noFill/>
            <a:miter lim="800000"/>
            <a:headEnd/>
            <a:tailEnd/>
          </a:ln>
        </p:spPr>
      </p:pic>
      <p:sp>
        <p:nvSpPr>
          <p:cNvPr id="8" name="TextovéPole 7"/>
          <p:cNvSpPr txBox="1"/>
          <p:nvPr/>
        </p:nvSpPr>
        <p:spPr>
          <a:xfrm>
            <a:off x="179388" y="692150"/>
            <a:ext cx="8569325" cy="622300"/>
          </a:xfrm>
          <a:prstGeom prst="rect">
            <a:avLst/>
          </a:prstGeom>
          <a:noFill/>
          <a:ln>
            <a:noFill/>
          </a:ln>
        </p:spPr>
        <p:txBody>
          <a:bodyPr lIns="90000" tIns="45000" rIns="90000" bIns="45000" compatLnSpc="0">
            <a:sp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hangingPunct="0">
              <a:lnSpc>
                <a:spcPct val="150000"/>
              </a:lnSpc>
              <a:spcBef>
                <a:spcPts val="0"/>
              </a:spcBef>
              <a:spcAft>
                <a:spcPts val="0"/>
              </a:spcAft>
              <a:buFont typeface="StarSymbol"/>
              <a:buNone/>
              <a:defRPr/>
            </a:pPr>
            <a:r>
              <a:rPr lang="cs-CZ" sz="2400" dirty="0">
                <a:latin typeface="Liberation Sans" pitchFamily="34"/>
                <a:ea typeface="Droid Sans" pitchFamily="2"/>
                <a:cs typeface="FreeSans" pitchFamily="2"/>
              </a:rPr>
              <a:t>Klepsydra </a:t>
            </a:r>
            <a:r>
              <a:rPr lang="en-GB" sz="2400" dirty="0">
                <a:latin typeface="Liberation Sans" pitchFamily="34"/>
                <a:ea typeface="Droid Sans" pitchFamily="2"/>
                <a:cs typeface="FreeSans" pitchFamily="2"/>
              </a:rPr>
              <a:t>(</a:t>
            </a:r>
            <a:r>
              <a:rPr lang="cs-CZ" sz="2400" dirty="0">
                <a:latin typeface="Liberation Sans" pitchFamily="34"/>
                <a:ea typeface="Droid Sans" pitchFamily="2"/>
                <a:cs typeface="FreeSans" pitchFamily="2"/>
              </a:rPr>
              <a:t>200 př.n.l.</a:t>
            </a:r>
            <a:r>
              <a:rPr lang="en-GB" sz="2400" dirty="0">
                <a:latin typeface="Liberation Sans" pitchFamily="34"/>
                <a:ea typeface="Droid Sans" pitchFamily="2"/>
                <a:cs typeface="FreeSans" pitchFamily="2"/>
              </a:rPr>
              <a:t>)</a:t>
            </a:r>
            <a:r>
              <a:rPr lang="cs-CZ" sz="2400" dirty="0">
                <a:latin typeface="Liberation Sans" pitchFamily="34"/>
                <a:ea typeface="Droid Sans" pitchFamily="2"/>
                <a:cs typeface="FreeSans" pitchFamily="2"/>
              </a:rPr>
              <a:t>, </a:t>
            </a:r>
            <a:r>
              <a:rPr lang="el-GR" sz="2400" dirty="0">
                <a:latin typeface="Liberation Sans" pitchFamily="34"/>
                <a:ea typeface="Droid Sans" pitchFamily="2"/>
                <a:cs typeface="FreeSans" pitchFamily="2"/>
              </a:rPr>
              <a:t>κλεψύδρα</a:t>
            </a:r>
            <a:r>
              <a:rPr lang="cs-CZ" sz="2400" dirty="0">
                <a:latin typeface="Liberation Sans" pitchFamily="34"/>
                <a:ea typeface="Droid Sans" pitchFamily="2"/>
                <a:cs typeface="FreeSans" pitchFamily="2"/>
              </a:rPr>
              <a:t> = </a:t>
            </a:r>
            <a:r>
              <a:rPr lang="el-GR" sz="2400" dirty="0">
                <a:latin typeface="Liberation Sans" pitchFamily="34"/>
                <a:ea typeface="Droid Sans" pitchFamily="2"/>
                <a:cs typeface="FreeSans" pitchFamily="2"/>
              </a:rPr>
              <a:t>„</a:t>
            </a:r>
            <a:r>
              <a:rPr lang="cs-CZ" sz="2400" dirty="0">
                <a:latin typeface="Liberation Sans" pitchFamily="34"/>
                <a:ea typeface="Droid Sans" pitchFamily="2"/>
                <a:cs typeface="FreeSans" pitchFamily="2"/>
              </a:rPr>
              <a:t>zloděj vody“ </a:t>
            </a:r>
          </a:p>
        </p:txBody>
      </p:sp>
      <p:sp>
        <p:nvSpPr>
          <p:cNvPr id="9" name="TextovéPole 8"/>
          <p:cNvSpPr txBox="1"/>
          <p:nvPr/>
        </p:nvSpPr>
        <p:spPr>
          <a:xfrm>
            <a:off x="179388" y="5746750"/>
            <a:ext cx="8964612" cy="1111250"/>
          </a:xfrm>
          <a:prstGeom prst="rect">
            <a:avLst/>
          </a:prstGeom>
          <a:noFill/>
          <a:ln>
            <a:noFill/>
          </a:ln>
        </p:spPr>
        <p:txBody>
          <a:bodyPr lIns="90000" tIns="45000" rIns="90000" bIns="45000" compatLnSpc="0">
            <a:sp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marL="342900" indent="-342900" algn="just" hangingPunct="0">
              <a:spcBef>
                <a:spcPts val="0"/>
              </a:spcBef>
              <a:spcAft>
                <a:spcPts val="567"/>
              </a:spcAft>
              <a:buSzPct val="100000"/>
              <a:buFont typeface="+mj-lt"/>
              <a:buAutoNum type="arabicPeriod"/>
              <a:defRPr/>
            </a:pPr>
            <a:r>
              <a:rPr lang="en-GB" sz="1600" dirty="0" err="1">
                <a:solidFill>
                  <a:srgbClr val="000000"/>
                </a:solidFill>
                <a:latin typeface="Arial" charset="0"/>
                <a:cs typeface="Arial" charset="0"/>
              </a:rPr>
              <a:t>Lepschy</a:t>
            </a:r>
            <a:r>
              <a:rPr lang="en-GB" sz="1600" dirty="0">
                <a:solidFill>
                  <a:srgbClr val="000000"/>
                </a:solidFill>
                <a:latin typeface="Arial" charset="0"/>
                <a:cs typeface="Arial" charset="0"/>
              </a:rPr>
              <a:t>, A. M., </a:t>
            </a:r>
            <a:r>
              <a:rPr lang="en-GB" sz="1600" dirty="0" err="1">
                <a:solidFill>
                  <a:srgbClr val="000000"/>
                </a:solidFill>
                <a:latin typeface="Arial" charset="0"/>
                <a:cs typeface="Arial" charset="0"/>
              </a:rPr>
              <a:t>Mian</a:t>
            </a:r>
            <a:r>
              <a:rPr lang="en-GB" sz="1600" dirty="0">
                <a:solidFill>
                  <a:srgbClr val="000000"/>
                </a:solidFill>
                <a:latin typeface="Arial" charset="0"/>
                <a:cs typeface="Arial" charset="0"/>
              </a:rPr>
              <a:t>, G. A., </a:t>
            </a:r>
            <a:r>
              <a:rPr lang="en-GB" sz="1600" dirty="0" err="1">
                <a:solidFill>
                  <a:srgbClr val="000000"/>
                </a:solidFill>
                <a:latin typeface="Arial" charset="0"/>
                <a:cs typeface="Arial" charset="0"/>
              </a:rPr>
              <a:t>Viaro</a:t>
            </a:r>
            <a:r>
              <a:rPr lang="en-GB" sz="1600" dirty="0">
                <a:solidFill>
                  <a:srgbClr val="000000"/>
                </a:solidFill>
                <a:latin typeface="Arial" charset="0"/>
                <a:cs typeface="Arial" charset="0"/>
              </a:rPr>
              <a:t>, U.: Feedback Control in Ancient Water and Mechanical Clocks, IEEE Transactions on Education, Vol. 35, No. 1, February 1992</a:t>
            </a:r>
          </a:p>
          <a:p>
            <a:pPr marL="342900" indent="-342900" algn="just" hangingPunct="0">
              <a:spcBef>
                <a:spcPts val="0"/>
              </a:spcBef>
              <a:spcAft>
                <a:spcPts val="567"/>
              </a:spcAft>
              <a:buSzPct val="100000"/>
              <a:buFont typeface="+mj-lt"/>
              <a:buAutoNum type="arabicPeriod"/>
              <a:defRPr/>
            </a:pPr>
            <a:r>
              <a:rPr lang="en-GB" sz="1600" dirty="0" err="1">
                <a:solidFill>
                  <a:srgbClr val="000000"/>
                </a:solidFill>
                <a:latin typeface="Arial" charset="0"/>
                <a:cs typeface="Arial" charset="0"/>
              </a:rPr>
              <a:t>Mayr</a:t>
            </a:r>
            <a:r>
              <a:rPr lang="en-GB" sz="1600" dirty="0">
                <a:solidFill>
                  <a:srgbClr val="000000"/>
                </a:solidFill>
                <a:latin typeface="Arial" charset="0"/>
                <a:cs typeface="Arial" charset="0"/>
              </a:rPr>
              <a:t>, O.: </a:t>
            </a:r>
            <a:r>
              <a:rPr lang="en-GB" sz="1600" dirty="0" err="1">
                <a:solidFill>
                  <a:srgbClr val="000000"/>
                </a:solidFill>
                <a:latin typeface="Arial" charset="0"/>
                <a:cs typeface="Arial" charset="0"/>
              </a:rPr>
              <a:t>Zur</a:t>
            </a:r>
            <a:r>
              <a:rPr lang="en-GB" sz="1600" dirty="0">
                <a:solidFill>
                  <a:srgbClr val="000000"/>
                </a:solidFill>
                <a:latin typeface="Arial" charset="0"/>
                <a:cs typeface="Arial" charset="0"/>
              </a:rPr>
              <a:t> </a:t>
            </a:r>
            <a:r>
              <a:rPr lang="en-GB" sz="1600" dirty="0" err="1">
                <a:solidFill>
                  <a:srgbClr val="000000"/>
                </a:solidFill>
                <a:latin typeface="Arial" charset="0"/>
                <a:cs typeface="Arial" charset="0"/>
              </a:rPr>
              <a:t>Frühgeschichte</a:t>
            </a:r>
            <a:r>
              <a:rPr lang="en-GB" sz="1600" dirty="0">
                <a:solidFill>
                  <a:srgbClr val="000000"/>
                </a:solidFill>
                <a:latin typeface="Arial" charset="0"/>
                <a:cs typeface="Arial" charset="0"/>
              </a:rPr>
              <a:t> </a:t>
            </a:r>
            <a:r>
              <a:rPr lang="en-GB" sz="1600" dirty="0" err="1">
                <a:solidFill>
                  <a:srgbClr val="000000"/>
                </a:solidFill>
                <a:latin typeface="Arial" charset="0"/>
                <a:cs typeface="Arial" charset="0"/>
              </a:rPr>
              <a:t>der</a:t>
            </a:r>
            <a:r>
              <a:rPr lang="en-GB" sz="1600" dirty="0">
                <a:solidFill>
                  <a:srgbClr val="000000"/>
                </a:solidFill>
                <a:latin typeface="Arial" charset="0"/>
                <a:cs typeface="Arial" charset="0"/>
              </a:rPr>
              <a:t> </a:t>
            </a:r>
            <a:r>
              <a:rPr lang="en-GB" sz="1600" dirty="0" err="1">
                <a:solidFill>
                  <a:srgbClr val="000000"/>
                </a:solidFill>
                <a:latin typeface="Arial" charset="0"/>
                <a:cs typeface="Arial" charset="0"/>
              </a:rPr>
              <a:t>technischen</a:t>
            </a:r>
            <a:r>
              <a:rPr lang="en-GB" sz="1600" dirty="0">
                <a:solidFill>
                  <a:srgbClr val="000000"/>
                </a:solidFill>
                <a:latin typeface="Arial" charset="0"/>
                <a:cs typeface="Arial" charset="0"/>
              </a:rPr>
              <a:t> </a:t>
            </a:r>
            <a:r>
              <a:rPr lang="en-GB" sz="1600" dirty="0" err="1">
                <a:solidFill>
                  <a:srgbClr val="000000"/>
                </a:solidFill>
                <a:latin typeface="Arial" charset="0"/>
                <a:cs typeface="Arial" charset="0"/>
              </a:rPr>
              <a:t>Regelungen</a:t>
            </a:r>
            <a:r>
              <a:rPr lang="en-GB" sz="1600" dirty="0">
                <a:solidFill>
                  <a:srgbClr val="000000"/>
                </a:solidFill>
                <a:latin typeface="Arial" charset="0"/>
                <a:cs typeface="Arial" charset="0"/>
              </a:rPr>
              <a:t>, R. </a:t>
            </a:r>
            <a:r>
              <a:rPr lang="en-GB" sz="1600" dirty="0" err="1">
                <a:solidFill>
                  <a:srgbClr val="000000"/>
                </a:solidFill>
                <a:latin typeface="Arial" charset="0"/>
                <a:cs typeface="Arial" charset="0"/>
              </a:rPr>
              <a:t>Oldenbourg</a:t>
            </a:r>
            <a:r>
              <a:rPr lang="en-GB" sz="1600" dirty="0">
                <a:solidFill>
                  <a:srgbClr val="000000"/>
                </a:solidFill>
                <a:latin typeface="Arial" charset="0"/>
                <a:cs typeface="Arial" charset="0"/>
              </a:rPr>
              <a:t> </a:t>
            </a:r>
            <a:r>
              <a:rPr lang="en-GB" sz="1600" dirty="0" err="1">
                <a:solidFill>
                  <a:srgbClr val="000000"/>
                </a:solidFill>
                <a:latin typeface="Arial" charset="0"/>
                <a:cs typeface="Arial" charset="0"/>
              </a:rPr>
              <a:t>Verlag</a:t>
            </a:r>
            <a:r>
              <a:rPr lang="en-GB" sz="1600" dirty="0">
                <a:solidFill>
                  <a:srgbClr val="000000"/>
                </a:solidFill>
                <a:latin typeface="Arial" charset="0"/>
                <a:cs typeface="Arial" charset="0"/>
              </a:rPr>
              <a:t> </a:t>
            </a:r>
            <a:r>
              <a:rPr lang="en-GB" sz="1600" dirty="0" err="1">
                <a:solidFill>
                  <a:srgbClr val="000000"/>
                </a:solidFill>
                <a:latin typeface="Arial" charset="0"/>
                <a:cs typeface="Arial" charset="0"/>
              </a:rPr>
              <a:t>München</a:t>
            </a:r>
            <a:r>
              <a:rPr lang="en-GB" sz="1600" dirty="0">
                <a:solidFill>
                  <a:srgbClr val="000000"/>
                </a:solidFill>
                <a:latin typeface="Arial" charset="0"/>
                <a:cs typeface="Arial" charset="0"/>
              </a:rPr>
              <a:t> – Wien, 1969</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68313" y="0"/>
            <a:ext cx="8229600" cy="1143000"/>
          </a:xfrm>
        </p:spPr>
        <p:txBody>
          <a:bodyPr/>
          <a:lstStyle/>
          <a:p>
            <a:pPr eaLnBrk="1" hangingPunct="1"/>
            <a:r>
              <a:rPr lang="cs-CZ" smtClean="0"/>
              <a:t>Realizace regulátoru</a:t>
            </a:r>
          </a:p>
        </p:txBody>
      </p:sp>
      <p:sp>
        <p:nvSpPr>
          <p:cNvPr id="7" name="TextovéPole 6"/>
          <p:cNvSpPr txBox="1"/>
          <p:nvPr/>
        </p:nvSpPr>
        <p:spPr>
          <a:xfrm>
            <a:off x="323850" y="1484313"/>
            <a:ext cx="2511425" cy="508000"/>
          </a:xfrm>
          <a:prstGeom prst="rect">
            <a:avLst/>
          </a:prstGeom>
          <a:noFill/>
          <a:ln>
            <a:noFill/>
          </a:ln>
        </p:spPr>
        <p:txBody>
          <a:bodyPr wrap="none" lIns="81639" tIns="40820" rIns="81639" bIns="40820" compatLnSpc="0">
            <a:sp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hangingPunct="0">
              <a:lnSpc>
                <a:spcPct val="150000"/>
              </a:lnSpc>
              <a:spcBef>
                <a:spcPts val="0"/>
              </a:spcBef>
              <a:spcAft>
                <a:spcPts val="0"/>
              </a:spcAft>
              <a:buFont typeface="StarSymbol"/>
              <a:buNone/>
              <a:defRPr/>
            </a:pPr>
            <a:r>
              <a:rPr lang="cs-CZ" sz="2200" dirty="0">
                <a:latin typeface="Liberation Sans" pitchFamily="34"/>
                <a:ea typeface="Droid Sans" pitchFamily="2"/>
                <a:cs typeface="FreeSans" pitchFamily="2"/>
              </a:rPr>
              <a:t>Brčko</a:t>
            </a:r>
            <a:r>
              <a:rPr lang="en-GB" sz="2200" dirty="0">
                <a:latin typeface="Liberation Sans" pitchFamily="34"/>
                <a:ea typeface="Droid Sans" pitchFamily="2"/>
                <a:cs typeface="FreeSans" pitchFamily="2"/>
              </a:rPr>
              <a:t> (</a:t>
            </a:r>
            <a:r>
              <a:rPr lang="cs-CZ" sz="2200" dirty="0">
                <a:latin typeface="Liberation Sans" pitchFamily="34"/>
                <a:ea typeface="Droid Sans" pitchFamily="2"/>
                <a:cs typeface="FreeSans" pitchFamily="2"/>
              </a:rPr>
              <a:t>Čína</a:t>
            </a:r>
            <a:r>
              <a:rPr lang="en-GB" sz="2200" dirty="0">
                <a:latin typeface="Liberation Sans" pitchFamily="34"/>
                <a:ea typeface="Droid Sans" pitchFamily="2"/>
                <a:cs typeface="FreeSans" pitchFamily="2"/>
              </a:rPr>
              <a:t>, 1178)</a:t>
            </a:r>
          </a:p>
        </p:txBody>
      </p:sp>
      <p:pic>
        <p:nvPicPr>
          <p:cNvPr id="23556" name="Obrázek 9"/>
          <p:cNvPicPr>
            <a:picLocks noChangeAspect="1"/>
          </p:cNvPicPr>
          <p:nvPr/>
        </p:nvPicPr>
        <p:blipFill>
          <a:blip r:embed="rId2" cstate="print"/>
          <a:srcRect/>
          <a:stretch>
            <a:fillRect/>
          </a:stretch>
        </p:blipFill>
        <p:spPr bwMode="auto">
          <a:xfrm>
            <a:off x="6372225" y="1341438"/>
            <a:ext cx="1109663" cy="4572000"/>
          </a:xfrm>
          <a:prstGeom prst="rect">
            <a:avLst/>
          </a:prstGeom>
          <a:noFill/>
          <a:ln w="9525">
            <a:noFill/>
            <a:miter lim="800000"/>
            <a:headEnd/>
            <a:tailEnd/>
          </a:ln>
        </p:spPr>
      </p:pic>
      <p:sp>
        <p:nvSpPr>
          <p:cNvPr id="11" name="TextovéPole 10"/>
          <p:cNvSpPr txBox="1"/>
          <p:nvPr/>
        </p:nvSpPr>
        <p:spPr>
          <a:xfrm>
            <a:off x="179388" y="6092825"/>
            <a:ext cx="8964612" cy="563563"/>
          </a:xfrm>
          <a:prstGeom prst="rect">
            <a:avLst/>
          </a:prstGeom>
          <a:noFill/>
          <a:ln>
            <a:noFill/>
          </a:ln>
        </p:spPr>
        <p:txBody>
          <a:bodyPr lIns="90000" tIns="45000" rIns="90000" bIns="45000" compatLnSpc="0">
            <a:sp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marL="342900" indent="-342900" algn="just" hangingPunct="0">
              <a:spcBef>
                <a:spcPts val="0"/>
              </a:spcBef>
              <a:spcAft>
                <a:spcPts val="567"/>
              </a:spcAft>
              <a:buSzPct val="100000"/>
              <a:buFont typeface="StarSymbol"/>
              <a:buNone/>
              <a:defRPr/>
            </a:pPr>
            <a:r>
              <a:rPr lang="en-GB" sz="1600" dirty="0" err="1">
                <a:solidFill>
                  <a:srgbClr val="000000"/>
                </a:solidFill>
                <a:latin typeface="Arial" charset="0"/>
                <a:cs typeface="Arial" charset="0"/>
              </a:rPr>
              <a:t>Mayr</a:t>
            </a:r>
            <a:r>
              <a:rPr lang="en-GB" sz="1600" dirty="0">
                <a:solidFill>
                  <a:srgbClr val="000000"/>
                </a:solidFill>
                <a:latin typeface="Arial" charset="0"/>
                <a:cs typeface="Arial" charset="0"/>
              </a:rPr>
              <a:t>, O.: </a:t>
            </a:r>
            <a:r>
              <a:rPr lang="en-GB" sz="1600" dirty="0" err="1">
                <a:solidFill>
                  <a:srgbClr val="000000"/>
                </a:solidFill>
                <a:latin typeface="Arial" charset="0"/>
                <a:cs typeface="Arial" charset="0"/>
              </a:rPr>
              <a:t>Zur</a:t>
            </a:r>
            <a:r>
              <a:rPr lang="en-GB" sz="1600" dirty="0">
                <a:solidFill>
                  <a:srgbClr val="000000"/>
                </a:solidFill>
                <a:latin typeface="Arial" charset="0"/>
                <a:cs typeface="Arial" charset="0"/>
              </a:rPr>
              <a:t> </a:t>
            </a:r>
            <a:r>
              <a:rPr lang="en-GB" sz="1600" dirty="0" err="1">
                <a:solidFill>
                  <a:srgbClr val="000000"/>
                </a:solidFill>
                <a:latin typeface="Arial" charset="0"/>
                <a:cs typeface="Arial" charset="0"/>
              </a:rPr>
              <a:t>Frühgeschichte</a:t>
            </a:r>
            <a:r>
              <a:rPr lang="en-GB" sz="1600" dirty="0">
                <a:solidFill>
                  <a:srgbClr val="000000"/>
                </a:solidFill>
                <a:latin typeface="Arial" charset="0"/>
                <a:cs typeface="Arial" charset="0"/>
              </a:rPr>
              <a:t> </a:t>
            </a:r>
            <a:r>
              <a:rPr lang="en-GB" sz="1600" dirty="0" err="1">
                <a:solidFill>
                  <a:srgbClr val="000000"/>
                </a:solidFill>
                <a:latin typeface="Arial" charset="0"/>
                <a:cs typeface="Arial" charset="0"/>
              </a:rPr>
              <a:t>der</a:t>
            </a:r>
            <a:r>
              <a:rPr lang="en-GB" sz="1600" dirty="0">
                <a:solidFill>
                  <a:srgbClr val="000000"/>
                </a:solidFill>
                <a:latin typeface="Arial" charset="0"/>
                <a:cs typeface="Arial" charset="0"/>
              </a:rPr>
              <a:t> </a:t>
            </a:r>
            <a:r>
              <a:rPr lang="en-GB" sz="1600" dirty="0" err="1">
                <a:solidFill>
                  <a:srgbClr val="000000"/>
                </a:solidFill>
                <a:latin typeface="Arial" charset="0"/>
                <a:cs typeface="Arial" charset="0"/>
              </a:rPr>
              <a:t>technischen</a:t>
            </a:r>
            <a:r>
              <a:rPr lang="en-GB" sz="1600" dirty="0">
                <a:solidFill>
                  <a:srgbClr val="000000"/>
                </a:solidFill>
                <a:latin typeface="Arial" charset="0"/>
                <a:cs typeface="Arial" charset="0"/>
              </a:rPr>
              <a:t> </a:t>
            </a:r>
            <a:r>
              <a:rPr lang="en-GB" sz="1600" dirty="0" err="1">
                <a:solidFill>
                  <a:srgbClr val="000000"/>
                </a:solidFill>
                <a:latin typeface="Arial" charset="0"/>
                <a:cs typeface="Arial" charset="0"/>
              </a:rPr>
              <a:t>Regelungen</a:t>
            </a:r>
            <a:r>
              <a:rPr lang="en-GB" sz="1600" dirty="0">
                <a:solidFill>
                  <a:srgbClr val="000000"/>
                </a:solidFill>
                <a:latin typeface="Arial" charset="0"/>
                <a:cs typeface="Arial" charset="0"/>
              </a:rPr>
              <a:t>, R. </a:t>
            </a:r>
            <a:r>
              <a:rPr lang="en-GB" sz="1600" dirty="0" err="1">
                <a:solidFill>
                  <a:srgbClr val="000000"/>
                </a:solidFill>
                <a:latin typeface="Arial" charset="0"/>
                <a:cs typeface="Arial" charset="0"/>
              </a:rPr>
              <a:t>Oldenbourg</a:t>
            </a:r>
            <a:r>
              <a:rPr lang="en-GB" sz="1600" dirty="0">
                <a:solidFill>
                  <a:srgbClr val="000000"/>
                </a:solidFill>
                <a:latin typeface="Arial" charset="0"/>
                <a:cs typeface="Arial" charset="0"/>
              </a:rPr>
              <a:t> </a:t>
            </a:r>
            <a:r>
              <a:rPr lang="en-GB" sz="1600" dirty="0" err="1">
                <a:solidFill>
                  <a:srgbClr val="000000"/>
                </a:solidFill>
                <a:latin typeface="Arial" charset="0"/>
                <a:cs typeface="Arial" charset="0"/>
              </a:rPr>
              <a:t>Verlag</a:t>
            </a:r>
            <a:r>
              <a:rPr lang="en-GB" sz="1600" dirty="0">
                <a:solidFill>
                  <a:srgbClr val="000000"/>
                </a:solidFill>
                <a:latin typeface="Arial" charset="0"/>
                <a:cs typeface="Arial" charset="0"/>
              </a:rPr>
              <a:t> </a:t>
            </a:r>
            <a:r>
              <a:rPr lang="en-GB" sz="1600" dirty="0" err="1">
                <a:solidFill>
                  <a:srgbClr val="000000"/>
                </a:solidFill>
                <a:latin typeface="Arial" charset="0"/>
                <a:cs typeface="Arial" charset="0"/>
              </a:rPr>
              <a:t>München</a:t>
            </a:r>
            <a:r>
              <a:rPr lang="en-GB" sz="1600" dirty="0">
                <a:solidFill>
                  <a:srgbClr val="000000"/>
                </a:solidFill>
                <a:latin typeface="Arial" charset="0"/>
                <a:cs typeface="Arial" charset="0"/>
              </a:rPr>
              <a:t> – Wien, 1969</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cs-CZ" smtClean="0"/>
              <a:t>Realizace regulátoru</a:t>
            </a:r>
          </a:p>
        </p:txBody>
      </p:sp>
      <p:pic>
        <p:nvPicPr>
          <p:cNvPr id="24579" name="Picture 5"/>
          <p:cNvPicPr>
            <a:picLocks noChangeAspect="1" noChangeArrowheads="1"/>
          </p:cNvPicPr>
          <p:nvPr/>
        </p:nvPicPr>
        <p:blipFill>
          <a:blip r:embed="rId2" cstate="print"/>
          <a:srcRect/>
          <a:stretch>
            <a:fillRect/>
          </a:stretch>
        </p:blipFill>
        <p:spPr bwMode="auto">
          <a:xfrm>
            <a:off x="1908175" y="2420938"/>
            <a:ext cx="5200650" cy="4105275"/>
          </a:xfrm>
          <a:prstGeom prst="rect">
            <a:avLst/>
          </a:prstGeom>
          <a:noFill/>
          <a:ln w="9525">
            <a:noFill/>
            <a:miter lim="800000"/>
            <a:headEnd/>
            <a:tailEnd/>
          </a:ln>
        </p:spPr>
      </p:pic>
      <p:sp>
        <p:nvSpPr>
          <p:cNvPr id="4" name="TextovéPole 3"/>
          <p:cNvSpPr txBox="1"/>
          <p:nvPr/>
        </p:nvSpPr>
        <p:spPr>
          <a:xfrm>
            <a:off x="0" y="6381750"/>
            <a:ext cx="8964613" cy="327025"/>
          </a:xfrm>
          <a:prstGeom prst="rect">
            <a:avLst/>
          </a:prstGeom>
          <a:noFill/>
          <a:ln>
            <a:noFill/>
          </a:ln>
        </p:spPr>
        <p:txBody>
          <a:bodyPr lIns="90000" tIns="45000" rIns="90000" bIns="45000" compatLnSpc="0">
            <a:sp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marL="342900" indent="-342900" algn="just" hangingPunct="0">
              <a:spcBef>
                <a:spcPts val="0"/>
              </a:spcBef>
              <a:spcAft>
                <a:spcPts val="567"/>
              </a:spcAft>
              <a:buSzPct val="100000"/>
              <a:buFont typeface="+mj-lt"/>
              <a:buAutoNum type="arabicPeriod"/>
              <a:defRPr/>
            </a:pPr>
            <a:r>
              <a:rPr lang="en-GB" sz="1600" dirty="0">
                <a:solidFill>
                  <a:srgbClr val="000000"/>
                </a:solidFill>
                <a:latin typeface="Arial" charset="0"/>
                <a:cs typeface="Arial" charset="0"/>
              </a:rPr>
              <a:t>http://</a:t>
            </a:r>
            <a:r>
              <a:rPr lang="en-GB" sz="1600" dirty="0" err="1">
                <a:solidFill>
                  <a:srgbClr val="000000"/>
                </a:solidFill>
                <a:latin typeface="Arial" charset="0"/>
                <a:cs typeface="Arial" charset="0"/>
              </a:rPr>
              <a:t>cs.wikipedia.org</a:t>
            </a:r>
            <a:r>
              <a:rPr lang="en-GB" sz="1600" dirty="0">
                <a:solidFill>
                  <a:srgbClr val="000000"/>
                </a:solidFill>
                <a:latin typeface="Arial" charset="0"/>
                <a:cs typeface="Arial" charset="0"/>
              </a:rPr>
              <a:t>/wiki/</a:t>
            </a:r>
            <a:r>
              <a:rPr lang="en-GB" sz="1600" dirty="0" err="1">
                <a:solidFill>
                  <a:srgbClr val="000000"/>
                </a:solidFill>
                <a:latin typeface="Arial" charset="0"/>
                <a:cs typeface="Arial" charset="0"/>
              </a:rPr>
              <a:t>Wattův_odstředivý_regulátor</a:t>
            </a:r>
            <a:endParaRPr lang="en-GB" sz="1600" dirty="0">
              <a:solidFill>
                <a:srgbClr val="000000"/>
              </a:solidFill>
              <a:latin typeface="Arial" charset="0"/>
              <a:cs typeface="Arial" charset="0"/>
            </a:endParaRPr>
          </a:p>
        </p:txBody>
      </p:sp>
      <p:sp>
        <p:nvSpPr>
          <p:cNvPr id="5" name="TextovéPole 4"/>
          <p:cNvSpPr txBox="1"/>
          <p:nvPr/>
        </p:nvSpPr>
        <p:spPr>
          <a:xfrm>
            <a:off x="179388" y="1260475"/>
            <a:ext cx="5329237" cy="554038"/>
          </a:xfrm>
          <a:prstGeom prst="rect">
            <a:avLst/>
          </a:prstGeom>
          <a:noFill/>
          <a:ln>
            <a:noFill/>
          </a:ln>
        </p:spPr>
        <p:txBody>
          <a:bodyPr lIns="90000" tIns="45000" rIns="90000" bIns="45000" compatLnSpc="0">
            <a:sp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hangingPunct="0">
              <a:lnSpc>
                <a:spcPct val="150000"/>
              </a:lnSpc>
              <a:spcBef>
                <a:spcPts val="0"/>
              </a:spcBef>
              <a:spcAft>
                <a:spcPts val="0"/>
              </a:spcAft>
              <a:buFont typeface="StarSymbol"/>
              <a:buNone/>
              <a:defRPr/>
            </a:pPr>
            <a:r>
              <a:rPr lang="cs-CZ" sz="2400" dirty="0" err="1">
                <a:latin typeface="Liberation Sans" pitchFamily="34"/>
                <a:ea typeface="Droid Sans" pitchFamily="2"/>
                <a:cs typeface="FreeSans" pitchFamily="2"/>
              </a:rPr>
              <a:t>Wattův</a:t>
            </a:r>
            <a:r>
              <a:rPr lang="cs-CZ" sz="2400" dirty="0">
                <a:latin typeface="Liberation Sans" pitchFamily="34"/>
                <a:ea typeface="Droid Sans" pitchFamily="2"/>
                <a:cs typeface="FreeSans" pitchFamily="2"/>
              </a:rPr>
              <a:t> odstředivý regulátor </a:t>
            </a:r>
            <a:r>
              <a:rPr lang="en-GB" sz="2400" dirty="0">
                <a:latin typeface="Liberation Sans" pitchFamily="34"/>
                <a:ea typeface="Droid Sans" pitchFamily="2"/>
                <a:cs typeface="FreeSans" pitchFamily="2"/>
              </a:rPr>
              <a:t>(178</a:t>
            </a:r>
            <a:r>
              <a:rPr lang="cs-CZ" sz="2400" dirty="0">
                <a:latin typeface="Liberation Sans" pitchFamily="34"/>
                <a:ea typeface="Droid Sans" pitchFamily="2"/>
                <a:cs typeface="FreeSans" pitchFamily="2"/>
              </a:rPr>
              <a:t>8</a:t>
            </a:r>
            <a:r>
              <a:rPr lang="en-GB" sz="2400" dirty="0">
                <a:latin typeface="Liberation Sans" pitchFamily="34"/>
                <a:ea typeface="Droid Sans" pitchFamily="2"/>
                <a:cs typeface="FreeSans" pitchFamily="2"/>
              </a:rPr>
              <a:t>)</a:t>
            </a:r>
            <a:r>
              <a:rPr lang="cs-CZ" sz="2400" dirty="0">
                <a:latin typeface="Liberation Sans" pitchFamily="34"/>
                <a:ea typeface="Droid Sans" pitchFamily="2"/>
                <a:cs typeface="FreeSans" pitchFamily="2"/>
              </a:rPr>
              <a:t> </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cs-CZ" smtClean="0"/>
              <a:t>Realizace regulátoru</a:t>
            </a:r>
          </a:p>
        </p:txBody>
      </p:sp>
      <p:sp>
        <p:nvSpPr>
          <p:cNvPr id="6" name="TextovéPole 5"/>
          <p:cNvSpPr txBox="1"/>
          <p:nvPr/>
        </p:nvSpPr>
        <p:spPr>
          <a:xfrm>
            <a:off x="179388" y="1260475"/>
            <a:ext cx="5329237" cy="554038"/>
          </a:xfrm>
          <a:prstGeom prst="rect">
            <a:avLst/>
          </a:prstGeom>
          <a:noFill/>
          <a:ln>
            <a:noFill/>
          </a:ln>
        </p:spPr>
        <p:txBody>
          <a:bodyPr lIns="90000" tIns="45000" rIns="90000" bIns="45000" compatLnSpc="0">
            <a:sp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hangingPunct="0">
              <a:lnSpc>
                <a:spcPct val="150000"/>
              </a:lnSpc>
              <a:spcBef>
                <a:spcPts val="0"/>
              </a:spcBef>
              <a:spcAft>
                <a:spcPts val="0"/>
              </a:spcAft>
              <a:buFont typeface="StarSymbol"/>
              <a:buNone/>
              <a:defRPr/>
            </a:pPr>
            <a:r>
              <a:rPr lang="en-GB" sz="2400" dirty="0">
                <a:latin typeface="Liberation Sans" pitchFamily="34"/>
                <a:ea typeface="Droid Sans" pitchFamily="2"/>
                <a:cs typeface="FreeSans" pitchFamily="2"/>
              </a:rPr>
              <a:t>V</a:t>
            </a:r>
            <a:r>
              <a:rPr lang="cs-CZ" sz="2400" dirty="0" err="1">
                <a:latin typeface="Liberation Sans" pitchFamily="34"/>
                <a:ea typeface="Droid Sans" pitchFamily="2"/>
                <a:cs typeface="FreeSans" pitchFamily="2"/>
              </a:rPr>
              <a:t>ětrný</a:t>
            </a:r>
            <a:r>
              <a:rPr lang="cs-CZ" sz="2400" dirty="0">
                <a:latin typeface="Liberation Sans" pitchFamily="34"/>
                <a:ea typeface="Droid Sans" pitchFamily="2"/>
                <a:cs typeface="FreeSans" pitchFamily="2"/>
              </a:rPr>
              <a:t> mlýn, </a:t>
            </a:r>
            <a:r>
              <a:rPr lang="en-GB" sz="2400" dirty="0">
                <a:latin typeface="Liberation Sans" pitchFamily="34"/>
                <a:ea typeface="Droid Sans" pitchFamily="2"/>
                <a:cs typeface="FreeSans" pitchFamily="2"/>
              </a:rPr>
              <a:t>Mead (1787)</a:t>
            </a:r>
            <a:r>
              <a:rPr lang="cs-CZ" sz="2400" dirty="0">
                <a:latin typeface="Liberation Sans" pitchFamily="34"/>
                <a:ea typeface="Droid Sans" pitchFamily="2"/>
                <a:cs typeface="FreeSans" pitchFamily="2"/>
              </a:rPr>
              <a:t> </a:t>
            </a:r>
          </a:p>
        </p:txBody>
      </p:sp>
      <p:pic>
        <p:nvPicPr>
          <p:cNvPr id="25604" name="Obrázek 6"/>
          <p:cNvPicPr>
            <a:picLocks noChangeAspect="1"/>
          </p:cNvPicPr>
          <p:nvPr/>
        </p:nvPicPr>
        <p:blipFill>
          <a:blip r:embed="rId2" cstate="print"/>
          <a:srcRect/>
          <a:stretch>
            <a:fillRect/>
          </a:stretch>
        </p:blipFill>
        <p:spPr bwMode="auto">
          <a:xfrm>
            <a:off x="5559425" y="1125538"/>
            <a:ext cx="3584575" cy="5110162"/>
          </a:xfrm>
          <a:prstGeom prst="rect">
            <a:avLst/>
          </a:prstGeom>
          <a:noFill/>
          <a:ln w="9525">
            <a:noFill/>
            <a:miter lim="800000"/>
            <a:headEnd/>
            <a:tailEnd/>
          </a:ln>
        </p:spPr>
      </p:pic>
      <p:sp>
        <p:nvSpPr>
          <p:cNvPr id="8" name="TextovéPole 7"/>
          <p:cNvSpPr txBox="1"/>
          <p:nvPr/>
        </p:nvSpPr>
        <p:spPr>
          <a:xfrm>
            <a:off x="179388" y="6237288"/>
            <a:ext cx="8964612" cy="400050"/>
          </a:xfrm>
          <a:prstGeom prst="rect">
            <a:avLst/>
          </a:prstGeom>
          <a:noFill/>
          <a:ln>
            <a:noFill/>
          </a:ln>
        </p:spPr>
        <p:txBody>
          <a:bodyPr lIns="90000" tIns="45000" rIns="90000" bIns="45000" compatLnSpc="0">
            <a:spAutoFit/>
          </a:bodyPr>
          <a:lstStyle>
            <a:defPPr lvl="0">
              <a:buSzPct val="45000"/>
              <a:buFont typeface="StarSymbol"/>
              <a:buNone/>
            </a:defPPr>
            <a:lvl1pPr lvl="0">
              <a:buSzPct val="45000"/>
              <a:buFont typeface="StarSymbol"/>
              <a:buChar char="●"/>
            </a:lvl1pPr>
            <a:lvl2pPr lvl="1">
              <a:buSzPct val="45000"/>
              <a:buFont typeface="StarSymbol"/>
              <a:buChar char="●"/>
            </a:lvl2pPr>
            <a:lvl3pPr lvl="2">
              <a:buSzPct val="45000"/>
              <a:buFont typeface="StarSymbol"/>
              <a:buChar char="●"/>
            </a:lvl3pPr>
            <a:lvl4pPr lvl="3">
              <a:buSzPct val="45000"/>
              <a:buFont typeface="StarSymbol"/>
              <a:buChar char="●"/>
            </a:lvl4pPr>
            <a:lvl5pPr lvl="4">
              <a:buSzPct val="45000"/>
              <a:buFont typeface="StarSymbol"/>
              <a:buChar char="●"/>
            </a:lvl5pPr>
            <a:lvl6pPr lvl="5">
              <a:buSzPct val="45000"/>
              <a:buFont typeface="StarSymbol"/>
              <a:buChar char="●"/>
            </a:lvl6pPr>
            <a:lvl7pPr lvl="6">
              <a:buSzPct val="45000"/>
              <a:buFont typeface="StarSymbol"/>
              <a:buChar char="●"/>
            </a:lvl7pPr>
            <a:lvl8pPr lvl="7">
              <a:buSzPct val="45000"/>
              <a:buFont typeface="StarSymbol"/>
              <a:buChar char="●"/>
            </a:lvl8pPr>
            <a:lvl9pPr lvl="8">
              <a:buSzPct val="45000"/>
              <a:buFont typeface="StarSymbol"/>
              <a:buChar char="●"/>
            </a:lvl9pPr>
          </a:lstStyle>
          <a:p>
            <a:pPr hangingPunct="0">
              <a:lnSpc>
                <a:spcPct val="150000"/>
              </a:lnSpc>
              <a:spcBef>
                <a:spcPts val="0"/>
              </a:spcBef>
              <a:spcAft>
                <a:spcPts val="0"/>
              </a:spcAft>
              <a:buFont typeface="StarSymbol"/>
              <a:buNone/>
              <a:defRPr/>
            </a:pPr>
            <a:r>
              <a:rPr lang="cs-CZ" sz="1600" dirty="0">
                <a:solidFill>
                  <a:srgbClr val="000000"/>
                </a:solidFill>
                <a:latin typeface="Arial" charset="0"/>
                <a:cs typeface="Arial" charset="0"/>
              </a:rPr>
              <a:t>Zdroj: </a:t>
            </a:r>
            <a:r>
              <a:rPr lang="en-GB" sz="1600" dirty="0" err="1">
                <a:solidFill>
                  <a:srgbClr val="000000"/>
                </a:solidFill>
                <a:latin typeface="Arial" charset="0"/>
                <a:cs typeface="Arial" charset="0"/>
              </a:rPr>
              <a:t>Nof</a:t>
            </a:r>
            <a:r>
              <a:rPr lang="en-GB" sz="1600" dirty="0">
                <a:solidFill>
                  <a:srgbClr val="000000"/>
                </a:solidFill>
                <a:latin typeface="Arial" charset="0"/>
                <a:cs typeface="Arial" charset="0"/>
              </a:rPr>
              <a:t>, S. Y.: Springer Handbook of Automation, Springer Science &amp; Business Media, 2009</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cs-CZ" smtClean="0"/>
              <a:t>Realizace regulátoru</a:t>
            </a:r>
          </a:p>
        </p:txBody>
      </p:sp>
      <p:pic>
        <p:nvPicPr>
          <p:cNvPr id="26627" name="Picture 4"/>
          <p:cNvPicPr>
            <a:picLocks noChangeAspect="1" noChangeArrowheads="1"/>
          </p:cNvPicPr>
          <p:nvPr/>
        </p:nvPicPr>
        <p:blipFill>
          <a:blip r:embed="rId2" cstate="print"/>
          <a:srcRect/>
          <a:stretch>
            <a:fillRect/>
          </a:stretch>
        </p:blipFill>
        <p:spPr bwMode="auto">
          <a:xfrm>
            <a:off x="539750" y="2420938"/>
            <a:ext cx="3133725" cy="2200275"/>
          </a:xfrm>
          <a:prstGeom prst="rect">
            <a:avLst/>
          </a:prstGeom>
          <a:noFill/>
          <a:ln w="9525">
            <a:noFill/>
            <a:miter lim="800000"/>
            <a:headEnd/>
            <a:tailEnd/>
          </a:ln>
        </p:spPr>
      </p:pic>
      <p:pic>
        <p:nvPicPr>
          <p:cNvPr id="26628" name="Picture 5"/>
          <p:cNvPicPr>
            <a:picLocks noChangeAspect="1" noChangeArrowheads="1"/>
          </p:cNvPicPr>
          <p:nvPr/>
        </p:nvPicPr>
        <p:blipFill>
          <a:blip r:embed="rId3" cstate="print"/>
          <a:srcRect/>
          <a:stretch>
            <a:fillRect/>
          </a:stretch>
        </p:blipFill>
        <p:spPr bwMode="auto">
          <a:xfrm>
            <a:off x="6156325" y="4365625"/>
            <a:ext cx="2095500" cy="2019300"/>
          </a:xfrm>
          <a:prstGeom prst="rect">
            <a:avLst/>
          </a:prstGeom>
          <a:noFill/>
          <a:ln w="9525">
            <a:noFill/>
            <a:miter lim="800000"/>
            <a:headEnd/>
            <a:tailEnd/>
          </a:ln>
        </p:spPr>
      </p:pic>
      <p:sp>
        <p:nvSpPr>
          <p:cNvPr id="26629" name="AutoShape 6"/>
          <p:cNvSpPr>
            <a:spLocks noChangeArrowheads="1"/>
          </p:cNvSpPr>
          <p:nvPr/>
        </p:nvSpPr>
        <p:spPr bwMode="auto">
          <a:xfrm>
            <a:off x="4500563" y="1700213"/>
            <a:ext cx="4175125" cy="2232025"/>
          </a:xfrm>
          <a:prstGeom prst="wedgeRoundRectCallout">
            <a:avLst>
              <a:gd name="adj1" fmla="val 19963"/>
              <a:gd name="adj2" fmla="val 69986"/>
              <a:gd name="adj3" fmla="val 16667"/>
            </a:avLst>
          </a:prstGeom>
          <a:noFill/>
          <a:ln w="9525">
            <a:solidFill>
              <a:schemeClr val="tx1"/>
            </a:solidFill>
            <a:miter lim="800000"/>
            <a:headEnd/>
            <a:tailEnd/>
          </a:ln>
        </p:spPr>
        <p:txBody>
          <a:bodyPr/>
          <a:lstStyle/>
          <a:p>
            <a:pPr algn="ctr"/>
            <a:endParaRPr lang="cs-CZ"/>
          </a:p>
        </p:txBody>
      </p:sp>
      <p:sp>
        <p:nvSpPr>
          <p:cNvPr id="26630" name="Text Box 7"/>
          <p:cNvSpPr txBox="1">
            <a:spLocks noChangeArrowheads="1"/>
          </p:cNvSpPr>
          <p:nvPr/>
        </p:nvSpPr>
        <p:spPr bwMode="auto">
          <a:xfrm>
            <a:off x="4859338" y="1773238"/>
            <a:ext cx="3671887" cy="2427287"/>
          </a:xfrm>
          <a:prstGeom prst="rect">
            <a:avLst/>
          </a:prstGeom>
          <a:noFill/>
          <a:ln w="9525">
            <a:noFill/>
            <a:miter lim="800000"/>
            <a:headEnd/>
            <a:tailEnd/>
          </a:ln>
        </p:spPr>
        <p:txBody>
          <a:bodyPr>
            <a:spAutoFit/>
          </a:bodyPr>
          <a:lstStyle/>
          <a:p>
            <a:r>
              <a:rPr lang="cs-CZ"/>
              <a:t>e=iw-i;</a:t>
            </a:r>
          </a:p>
          <a:p>
            <a:r>
              <a:rPr lang="cs-CZ"/>
              <a:t>if abs(ur)&lt;urmax 	sum=sum+1/Taur*e*dt; end; </a:t>
            </a:r>
          </a:p>
          <a:p>
            <a:r>
              <a:rPr lang="cs-CZ"/>
              <a:t>ur=kr*(e+sum);</a:t>
            </a:r>
          </a:p>
          <a:p>
            <a:r>
              <a:rPr lang="cs-CZ"/>
              <a:t>if ur&gt;urmax ur=urmax; end;</a:t>
            </a:r>
          </a:p>
          <a:p>
            <a:r>
              <a:rPr lang="cs-CZ"/>
              <a:t>if ur&lt;-urmax ur=-urmax; end;</a:t>
            </a:r>
          </a:p>
          <a:p>
            <a:pPr>
              <a:spcBef>
                <a:spcPct val="50000"/>
              </a:spcBef>
            </a:pPr>
            <a:endParaRPr lang="cs-CZ"/>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Výchozí návrh">
  <a:themeElements>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ýchozí návrh">
      <a:majorFont>
        <a:latin typeface="Arial"/>
        <a:ea typeface=""/>
        <a:cs typeface=""/>
      </a:majorFont>
      <a:minorFont>
        <a:latin typeface="Arial"/>
        <a:ea typeface=""/>
        <a:cs typefac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ýchozí návr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ýchozí návr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ýchozí návr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ýchozí návr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ýchozí návr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ýchozí návr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ýchozí návr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ýchozí návr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ýchozí návr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ýchozí návr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ýchozí návr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44153</TotalTime>
  <Words>2004</Words>
  <Application>Microsoft Office PowerPoint</Application>
  <PresentationFormat>Předvádění na obrazovce (4:3)</PresentationFormat>
  <Paragraphs>508</Paragraphs>
  <Slides>47</Slides>
  <Notes>0</Notes>
  <HiddenSlides>0</HiddenSlides>
  <MMClips>0</MMClips>
  <ScaleCrop>false</ScaleCrop>
  <HeadingPairs>
    <vt:vector size="6" baseType="variant">
      <vt:variant>
        <vt:lpstr>Motiv</vt:lpstr>
      </vt:variant>
      <vt:variant>
        <vt:i4>1</vt:i4>
      </vt:variant>
      <vt:variant>
        <vt:lpstr>Vložené servery OLE</vt:lpstr>
      </vt:variant>
      <vt:variant>
        <vt:i4>1</vt:i4>
      </vt:variant>
      <vt:variant>
        <vt:lpstr>Nadpisy snímků</vt:lpstr>
      </vt:variant>
      <vt:variant>
        <vt:i4>47</vt:i4>
      </vt:variant>
    </vt:vector>
  </HeadingPairs>
  <TitlesOfParts>
    <vt:vector size="49" baseType="lpstr">
      <vt:lpstr>Výchozí návrh</vt:lpstr>
      <vt:lpstr>Rovnice</vt:lpstr>
      <vt:lpstr>KEV/RT</vt:lpstr>
      <vt:lpstr>Prezentace ke stažení - vlastní poznámky nutné!</vt:lpstr>
      <vt:lpstr>Proč absolvovat RT (získané dovednosti)</vt:lpstr>
      <vt:lpstr>Proč absolvovat RT (získané dovednosti)</vt:lpstr>
      <vt:lpstr>Proč absolvovat RT (získané dovednosti) </vt:lpstr>
      <vt:lpstr>Proč absolvovat RT (získané dovednosti) </vt:lpstr>
      <vt:lpstr>Proč absolvovat RT (získané dovednosti) </vt:lpstr>
      <vt:lpstr>Proč absolvovat RT (získané dovednosti) </vt:lpstr>
      <vt:lpstr>Snímek 9</vt:lpstr>
      <vt:lpstr>Požadavky na ZP</vt:lpstr>
      <vt:lpstr>Důvody neúspěchu u zp.</vt:lpstr>
      <vt:lpstr>Statistiky 2016/17</vt:lpstr>
      <vt:lpstr>Statistiky 2015/16</vt:lpstr>
      <vt:lpstr>Statistiky 2014/15 (nemění se rozložení bodů)</vt:lpstr>
      <vt:lpstr>Statistiky z minulých let</vt:lpstr>
      <vt:lpstr>Studijní materiály</vt:lpstr>
      <vt:lpstr>Řízení „v otevřené smyčce“</vt:lpstr>
      <vt:lpstr>Řízení „v otevřené smyčce“</vt:lpstr>
      <vt:lpstr>Řízení „v otevřené smyčce“</vt:lpstr>
      <vt:lpstr>Řízení „v otevřené smyčce“</vt:lpstr>
      <vt:lpstr>Řízení „v otevřené smyčce“</vt:lpstr>
      <vt:lpstr>Řízení „v otevřené smyčce“</vt:lpstr>
      <vt:lpstr>Řízení „v otevřené smyčce“</vt:lpstr>
      <vt:lpstr>Řízení „v otevřené smyčce“</vt:lpstr>
      <vt:lpstr>Řízení „v otevřené smyčce“</vt:lpstr>
      <vt:lpstr>Zpětnovazební řízení</vt:lpstr>
      <vt:lpstr>Zpětnovazební řízení</vt:lpstr>
      <vt:lpstr>Zpětnovazební řízení</vt:lpstr>
      <vt:lpstr>Zpětnovazební řízení</vt:lpstr>
      <vt:lpstr>Zpětnovazební řízení</vt:lpstr>
      <vt:lpstr>Zpětnovazební řízení</vt:lpstr>
      <vt:lpstr>Další obory viz Google feedback loop</vt:lpstr>
      <vt:lpstr>„Dvouhodnotová“ regulace</vt:lpstr>
      <vt:lpstr>„Dvouhodnotová“ regulace</vt:lpstr>
      <vt:lpstr>„Dvouhodnotová“ regulace</vt:lpstr>
      <vt:lpstr>„Lineární“ regulace</vt:lpstr>
      <vt:lpstr>„Lineární“ regulace s P – malé zesílení (neprodejné)</vt:lpstr>
      <vt:lpstr>„Lineární“ regulace s P – malé zesílení (neprodejné)</vt:lpstr>
      <vt:lpstr>Snímek 39</vt:lpstr>
      <vt:lpstr>Snímek 40</vt:lpstr>
      <vt:lpstr>Vsuvka – důsledky zpoždění ve zpětné vazbě</vt:lpstr>
      <vt:lpstr>Vsuvka – důsledky zpoždění ve zpětné vazbě</vt:lpstr>
      <vt:lpstr>Realizace regulátoru</vt:lpstr>
      <vt:lpstr>Realizace regulátoru</vt:lpstr>
      <vt:lpstr>Realizace regulátoru</vt:lpstr>
      <vt:lpstr>Realizace regulátoru</vt:lpstr>
      <vt:lpstr>Realizace regulátoru</vt:lpstr>
    </vt:vector>
  </TitlesOfParts>
  <Company>ZCU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jandam</dc:creator>
  <cp:lastModifiedBy>mJanda</cp:lastModifiedBy>
  <cp:revision>1252</cp:revision>
  <dcterms:created xsi:type="dcterms:W3CDTF">2011-09-21T09:14:02Z</dcterms:created>
  <dcterms:modified xsi:type="dcterms:W3CDTF">2019-02-21T11:00:20Z</dcterms:modified>
</cp:coreProperties>
</file>