
<file path=[Content_Types].xml><?xml version="1.0" encoding="utf-8"?>
<Types xmlns="http://schemas.openxmlformats.org/package/2006/content-types">
  <Default Extension="emf" ContentType="image/x-emf"/>
  <Default Extension="xls" ContentType="application/vnd.ms-excel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</p:sldMasterIdLst>
  <p:notesMasterIdLst>
    <p:notesMasterId r:id="rId18"/>
  </p:notesMasterIdLst>
  <p:sldIdLst>
    <p:sldId id="256" r:id="rId2"/>
    <p:sldId id="260" r:id="rId3"/>
    <p:sldId id="259" r:id="rId4"/>
    <p:sldId id="262" r:id="rId5"/>
    <p:sldId id="261" r:id="rId6"/>
    <p:sldId id="265" r:id="rId7"/>
    <p:sldId id="264" r:id="rId8"/>
    <p:sldId id="267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35" autoAdjust="0"/>
    <p:restoredTop sz="94723" autoAdjust="0"/>
  </p:normalViewPr>
  <p:slideViewPr>
    <p:cSldViewPr>
      <p:cViewPr varScale="1">
        <p:scale>
          <a:sx n="70" d="100"/>
          <a:sy n="70" d="100"/>
        </p:scale>
        <p:origin x="-135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317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17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317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ADDD7D2-0203-434D-9E5A-29F1614B2F0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47554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DDD7D2-0203-434D-9E5A-29F1614B2F0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DDD7D2-0203-434D-9E5A-29F1614B2F0B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DDD7D2-0203-434D-9E5A-29F1614B2F0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DDD7D2-0203-434D-9E5A-29F1614B2F0B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DDD7D2-0203-434D-9E5A-29F1614B2F0B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DDD7D2-0203-434D-9E5A-29F1614B2F0B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1A9692-8F9B-4263-BD81-47D46824482F}" type="slidenum">
              <a:rPr lang="cs-CZ"/>
              <a:pPr/>
              <a:t>7</a:t>
            </a:fld>
            <a:endParaRPr lang="cs-CZ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cs-CZ"/>
              <a:t>Finanční plán je závěrečnou složkou celkového podnikatelského plánu. Je potvrzením jeho finanční životaschopnosti, jeho reálnosti.</a:t>
            </a:r>
          </a:p>
          <a:p>
            <a:r>
              <a:rPr lang="cs-CZ"/>
              <a:t>Jeho tvorba má iterační charakter. V grafu je vyznačen zpětnými (čárkovanými) vazbami.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DDD7D2-0203-434D-9E5A-29F1614B2F0B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DDD7D2-0203-434D-9E5A-29F1614B2F0B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DDD7D2-0203-434D-9E5A-29F1614B2F0B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DDD7D2-0203-434D-9E5A-29F1614B2F0B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DDD7D2-0203-434D-9E5A-29F1614B2F0B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BC3941-BD6A-45BF-A4AD-BD5F81BD28DB}" type="slidenum">
              <a:rPr lang="cs-CZ"/>
              <a:pPr/>
              <a:t>13</a:t>
            </a:fld>
            <a:endParaRPr lang="cs-CZ"/>
          </a:p>
        </p:txBody>
      </p:sp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cs-CZ"/>
              <a:t>Operace ve výchozím (0.) období:</a:t>
            </a:r>
          </a:p>
          <a:p>
            <a:r>
              <a:rPr lang="cs-CZ"/>
              <a:t>Společnost zakládá podnik a získává základní kapitál ve výši 200.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6406F3-56EE-49A0-9D75-A3A30DD4DDF1}" type="slidenum">
              <a:rPr lang="cs-CZ"/>
              <a:pPr/>
              <a:t>14</a:t>
            </a:fld>
            <a:endParaRPr lang="cs-CZ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cs-CZ"/>
              <a:t>Operace v 1. období:</a:t>
            </a:r>
          </a:p>
          <a:p>
            <a:pPr>
              <a:buFontTx/>
              <a:buChar char="•"/>
            </a:pPr>
            <a:r>
              <a:rPr lang="cs-CZ"/>
              <a:t>nákup dlouhodobého hmotného majetku ve výši 150</a:t>
            </a:r>
          </a:p>
          <a:p>
            <a:pPr>
              <a:buFontTx/>
              <a:buChar char="•"/>
            </a:pPr>
            <a:r>
              <a:rPr lang="cs-CZ"/>
              <a:t>podnik se předzásobil surovinami a materiálem ve výši 50</a:t>
            </a:r>
          </a:p>
          <a:p>
            <a:pPr>
              <a:buFontTx/>
              <a:buChar char="•"/>
            </a:pPr>
            <a:r>
              <a:rPr lang="cs-CZ"/>
              <a:t>protože ke konci období nebyly všechny faktury dodavatelům proplaceny jsou v bilanci závazky ve výši 20</a:t>
            </a:r>
          </a:p>
          <a:p>
            <a:pPr>
              <a:buFontTx/>
              <a:buChar char="•"/>
            </a:pPr>
            <a:r>
              <a:rPr lang="cs-CZ"/>
              <a:t>k pokrytí výdajů a pro udržení likvidity podnik využívá běžný úvěr ve výši 100, z čehož platí úroky ve výši 4</a:t>
            </a:r>
          </a:p>
          <a:p>
            <a:pPr>
              <a:buFontTx/>
              <a:buChar char="•"/>
            </a:pPr>
            <a:r>
              <a:rPr lang="cs-CZ"/>
              <a:t>z bilance peněžních toků vychází konečný stav finančního majetku ve výši 116 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7BBFD2-5286-41A3-877A-2A86772973BE}" type="slidenum">
              <a:rPr lang="cs-CZ"/>
              <a:pPr/>
              <a:t>15</a:t>
            </a:fld>
            <a:endParaRPr lang="cs-CZ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cs-CZ"/>
              <a:t>Operace ve 2. období:</a:t>
            </a:r>
          </a:p>
          <a:p>
            <a:pPr>
              <a:buFontTx/>
              <a:buChar char="•"/>
            </a:pPr>
            <a:r>
              <a:rPr lang="cs-CZ"/>
              <a:t>Rozbíhá se výroba s těmito výsledky:</a:t>
            </a:r>
          </a:p>
          <a:p>
            <a:pPr lvl="1">
              <a:buFontTx/>
              <a:buChar char="•"/>
            </a:pPr>
            <a:r>
              <a:rPr lang="cs-CZ"/>
              <a:t>Výnosy (tržby z prodejů) ve výši 100</a:t>
            </a:r>
          </a:p>
          <a:p>
            <a:pPr lvl="1">
              <a:buFontTx/>
              <a:buChar char="•"/>
            </a:pPr>
            <a:r>
              <a:rPr lang="cs-CZ"/>
              <a:t>Odpisy ve výši 10</a:t>
            </a:r>
          </a:p>
          <a:p>
            <a:pPr lvl="1">
              <a:buFontTx/>
              <a:buChar char="•"/>
            </a:pPr>
            <a:r>
              <a:rPr lang="cs-CZ"/>
              <a:t>Ostatní náklady (materiál, energie, mzdy) ve výši 50</a:t>
            </a:r>
          </a:p>
          <a:p>
            <a:pPr lvl="1">
              <a:buFontTx/>
              <a:buChar char="•"/>
            </a:pPr>
            <a:r>
              <a:rPr lang="cs-CZ"/>
              <a:t>Úroky ve výši 7</a:t>
            </a:r>
          </a:p>
          <a:p>
            <a:pPr lvl="1">
              <a:buFontTx/>
              <a:buChar char="•"/>
            </a:pPr>
            <a:r>
              <a:rPr lang="cs-CZ"/>
              <a:t>Zisk za 2. období činí 33 (bez zdanění)</a:t>
            </a:r>
          </a:p>
          <a:p>
            <a:pPr>
              <a:buFontTx/>
              <a:buChar char="•"/>
            </a:pPr>
            <a:r>
              <a:rPr lang="cs-CZ"/>
              <a:t>Zásoby klesly na 40</a:t>
            </a:r>
          </a:p>
          <a:p>
            <a:pPr>
              <a:buFontTx/>
              <a:buChar char="•"/>
            </a:pPr>
            <a:r>
              <a:rPr lang="cs-CZ"/>
              <a:t>Závazky stouply na 30</a:t>
            </a:r>
          </a:p>
          <a:p>
            <a:pPr>
              <a:buFontTx/>
              <a:buChar char="•"/>
            </a:pPr>
            <a:r>
              <a:rPr lang="cs-CZ"/>
              <a:t>Nově se objevily pohledávky ve výši 30</a:t>
            </a:r>
          </a:p>
          <a:p>
            <a:pPr>
              <a:buFontTx/>
              <a:buChar char="•"/>
            </a:pPr>
            <a:r>
              <a:rPr lang="cs-CZ"/>
              <a:t>Splátka úvěru ve výši 20</a:t>
            </a:r>
          </a:p>
          <a:p>
            <a:pPr>
              <a:buFontTx/>
              <a:buChar char="•"/>
            </a:pPr>
            <a:r>
              <a:rPr lang="cs-CZ"/>
              <a:t>Z bilance peněžních toků vychází konečný stav finančního majetku ve výši 129 </a:t>
            </a:r>
          </a:p>
          <a:p>
            <a:pPr>
              <a:buFontTx/>
              <a:buChar char="•"/>
            </a:pPr>
            <a:endParaRPr lang="cs-CZ"/>
          </a:p>
          <a:p>
            <a:pPr>
              <a:buFontTx/>
              <a:buChar char="•"/>
            </a:pPr>
            <a:endParaRPr lang="cs-CZ"/>
          </a:p>
          <a:p>
            <a:pPr lvl="1"/>
            <a:endParaRPr lang="cs-CZ"/>
          </a:p>
          <a:p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DDD7D2-0203-434D-9E5A-29F1614B2F0B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37891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  <p:grpSp>
          <p:nvGrpSpPr>
            <p:cNvPr id="37892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37893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37894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37895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37896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37897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37898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</p:grpSp>
      </p:grpSp>
      <p:sp>
        <p:nvSpPr>
          <p:cNvPr id="37899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7900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37901" name="Rectangle 13"/>
          <p:cNvSpPr>
            <a:spLocks noGrp="1" noChangeArrowheads="1"/>
          </p:cNvSpPr>
          <p:nvPr>
            <p:ph type="dt" sz="half" idx="2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7902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7903" name="Rectangle 1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4783362C-6A96-48BD-9878-7F1D74FC7C4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1B5ED4-9448-4956-BC95-03EDF95952F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1D4A8D-879F-4C75-8D0F-A12C85024A3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D30B74-D1D0-406A-AA3F-266F6BFF5E2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9EDAD6-6916-4857-A964-624F6D62AF2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9E65AD-9453-4266-A3AA-A351E1AB60C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86CBD8-6533-4094-98EA-70A219C5F68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CFBFE8-8FA5-4C75-B5F6-2718270B4CA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206F8B-9C91-4AF3-98A6-B6BEF3DB4E3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0E89FE-DC20-49B4-A3E9-8650C61E140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9B8C20-2B40-48BF-8D27-E59816DC288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36867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cs-CZ" sz="2400">
                <a:latin typeface="Times New Roman" pitchFamily="18" charset="0"/>
              </a:endParaRPr>
            </a:p>
          </p:txBody>
        </p:sp>
        <p:grpSp>
          <p:nvGrpSpPr>
            <p:cNvPr id="36868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36869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36870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/>
              </a:p>
            </p:txBody>
          </p:sp>
        </p:grpSp>
      </p:grpSp>
      <p:sp>
        <p:nvSpPr>
          <p:cNvPr id="36871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36872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6873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cs-CZ"/>
          </a:p>
        </p:txBody>
      </p:sp>
      <p:sp>
        <p:nvSpPr>
          <p:cNvPr id="36874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endParaRPr lang="cs-CZ"/>
          </a:p>
        </p:txBody>
      </p:sp>
      <p:sp>
        <p:nvSpPr>
          <p:cNvPr id="3687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24AC9874-1E9E-4B40-85A8-3FF177E0F77F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36876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 sz="23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Microsoft_Excel_97-2003_Worksheet1.xls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emf"/><Relationship Id="rId4" Type="http://schemas.openxmlformats.org/officeDocument/2006/relationships/oleObject" Target="../embeddings/Microsoft_Excel_97-2003_Worksheet2.xls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.emf"/><Relationship Id="rId4" Type="http://schemas.openxmlformats.org/officeDocument/2006/relationships/oleObject" Target="../embeddings/Microsoft_Excel_97-2003_Worksheet3.xls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4.emf"/><Relationship Id="rId4" Type="http://schemas.openxmlformats.org/officeDocument/2006/relationships/oleObject" Target="../embeddings/Microsoft_Excel_97-2003_Worksheet4.xls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5.emf"/><Relationship Id="rId4" Type="http://schemas.openxmlformats.org/officeDocument/2006/relationships/oleObject" Target="../embeddings/Microsoft_Excel_97-2003_Worksheet5.xls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6.emf"/><Relationship Id="rId4" Type="http://schemas.openxmlformats.org/officeDocument/2006/relationships/oleObject" Target="../embeddings/Microsoft_Excel_97-2003_Worksheet6.xls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7.emf"/><Relationship Id="rId4" Type="http://schemas.openxmlformats.org/officeDocument/2006/relationships/oleObject" Target="../embeddings/Microsoft_Excel_97-2003_Worksheet7.xls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08175" y="836613"/>
            <a:ext cx="6550025" cy="2305050"/>
          </a:xfrm>
        </p:spPr>
        <p:txBody>
          <a:bodyPr/>
          <a:lstStyle/>
          <a:p>
            <a:r>
              <a:rPr lang="cs-CZ" sz="4400" dirty="0" smtClean="0"/>
              <a:t>KEM </a:t>
            </a:r>
            <a:r>
              <a:rPr lang="en-US" sz="4400" dirty="0"/>
              <a:t>/</a:t>
            </a:r>
            <a:r>
              <a:rPr lang="cs-CZ" sz="4400" dirty="0"/>
              <a:t> </a:t>
            </a:r>
            <a:r>
              <a:rPr lang="cs-CZ" sz="4400" dirty="0" smtClean="0"/>
              <a:t>PEPL2</a:t>
            </a:r>
            <a:r>
              <a:rPr lang="cs-CZ" sz="4400" dirty="0"/>
              <a:t/>
            </a:r>
            <a:br>
              <a:rPr lang="cs-CZ" sz="4400" dirty="0"/>
            </a:br>
            <a:r>
              <a:rPr lang="cs-CZ" sz="4000" b="1" dirty="0"/>
              <a:t>Finanční </a:t>
            </a:r>
            <a:r>
              <a:rPr lang="cs-CZ" sz="4000" b="1" dirty="0" smtClean="0"/>
              <a:t>plán</a:t>
            </a:r>
            <a:r>
              <a:rPr lang="cs-CZ" sz="4400" dirty="0"/>
              <a:t/>
            </a:r>
            <a:br>
              <a:rPr lang="cs-CZ" sz="4400" dirty="0"/>
            </a:br>
            <a:endParaRPr lang="cs-CZ" sz="44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58888" y="3933825"/>
            <a:ext cx="7345362" cy="1800225"/>
          </a:xfrm>
        </p:spPr>
        <p:txBody>
          <a:bodyPr/>
          <a:lstStyle/>
          <a:p>
            <a:pPr algn="l">
              <a:lnSpc>
                <a:spcPct val="80000"/>
              </a:lnSpc>
            </a:pPr>
            <a:r>
              <a:rPr lang="cs-CZ" sz="2400" dirty="0" smtClean="0"/>
              <a:t>Jan </a:t>
            </a:r>
            <a:r>
              <a:rPr lang="cs-CZ" sz="2400" dirty="0"/>
              <a:t>Cedl</a:t>
            </a:r>
          </a:p>
          <a:p>
            <a:pPr algn="l">
              <a:lnSpc>
                <a:spcPct val="80000"/>
              </a:lnSpc>
            </a:pPr>
            <a:endParaRPr lang="cs-CZ" sz="2400" dirty="0"/>
          </a:p>
          <a:p>
            <a:pPr algn="r">
              <a:lnSpc>
                <a:spcPct val="80000"/>
              </a:lnSpc>
            </a:pPr>
            <a:r>
              <a:rPr lang="cs-CZ" sz="2400" dirty="0" smtClean="0"/>
              <a:t>2015</a:t>
            </a:r>
            <a:endParaRPr lang="cs-CZ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Finanční plánování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Finanční plánování je „</a:t>
            </a:r>
            <a:r>
              <a:rPr lang="cs-CZ" i="1"/>
              <a:t>formalizované rozhodování o způsobu financování (získávání kapitálu), o vkládání finančních prostředků</a:t>
            </a:r>
            <a:r>
              <a:rPr lang="cs-CZ"/>
              <a:t> </a:t>
            </a:r>
            <a:r>
              <a:rPr lang="cs-CZ" i="1"/>
              <a:t>do výnosného majetku a o peněžním hospodaření</a:t>
            </a:r>
            <a:r>
              <a:rPr lang="cs-CZ"/>
              <a:t>“.</a:t>
            </a:r>
          </a:p>
          <a:p>
            <a:pPr algn="r">
              <a:buFont typeface="Wingdings" pitchFamily="2" charset="2"/>
              <a:buNone/>
            </a:pPr>
            <a:r>
              <a:rPr lang="cs-CZ" sz="1800"/>
              <a:t>(Gr</a:t>
            </a:r>
            <a:r>
              <a:rPr lang="en-US" sz="1800">
                <a:cs typeface="Arial" charset="0"/>
              </a:rPr>
              <a:t>ü</a:t>
            </a:r>
            <a:r>
              <a:rPr lang="cs-CZ" sz="1800">
                <a:cs typeface="Arial" charset="0"/>
              </a:rPr>
              <a:t>nwald, Holečková, 2007)</a:t>
            </a:r>
          </a:p>
          <a:p>
            <a:pPr algn="r">
              <a:buFont typeface="Wingdings" pitchFamily="2" charset="2"/>
              <a:buNone/>
            </a:pPr>
            <a:endParaRPr lang="cs-CZ" sz="1800">
              <a:cs typeface="Arial" charset="0"/>
            </a:endParaRPr>
          </a:p>
          <a:p>
            <a:pPr>
              <a:buFont typeface="Wingdings" pitchFamily="2" charset="2"/>
              <a:buChar char="o"/>
            </a:pPr>
            <a:r>
              <a:rPr lang="cs-CZ" sz="1800" i="1">
                <a:cs typeface="Arial" charset="0"/>
              </a:rPr>
              <a:t>Dlouhodobé finanční plánování</a:t>
            </a:r>
            <a:r>
              <a:rPr lang="cs-CZ" sz="1800">
                <a:cs typeface="Arial" charset="0"/>
              </a:rPr>
              <a:t> – investiční rozhodování, dlouhodobé financování podniku         dlouhodobý finanční plán</a:t>
            </a:r>
          </a:p>
          <a:p>
            <a:pPr>
              <a:buFont typeface="Wingdings" pitchFamily="2" charset="2"/>
              <a:buChar char="o"/>
            </a:pPr>
            <a:r>
              <a:rPr lang="cs-CZ" sz="1800" i="1">
                <a:cs typeface="Arial" charset="0"/>
              </a:rPr>
              <a:t>Krátkodobé finanční plánování</a:t>
            </a:r>
            <a:r>
              <a:rPr lang="cs-CZ" sz="1800">
                <a:cs typeface="Arial" charset="0"/>
              </a:rPr>
              <a:t> – krátkodobé finanční potřeby podniku, zajištění krátkodobých finančních cílů z hlediska řízení zásob, pohledávek a závazků          krátkodobý finanční plán</a:t>
            </a:r>
            <a:endParaRPr lang="en-US" sz="1800">
              <a:cs typeface="Arial" charset="0"/>
            </a:endParaRPr>
          </a:p>
        </p:txBody>
      </p:sp>
      <p:sp>
        <p:nvSpPr>
          <p:cNvPr id="26628" name="Line 4"/>
          <p:cNvSpPr>
            <a:spLocks noChangeShapeType="1"/>
          </p:cNvSpPr>
          <p:nvPr/>
        </p:nvSpPr>
        <p:spPr bwMode="auto">
          <a:xfrm>
            <a:off x="3492500" y="4941888"/>
            <a:ext cx="3587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6633" name="Line 9"/>
          <p:cNvSpPr>
            <a:spLocks noChangeShapeType="1"/>
          </p:cNvSpPr>
          <p:nvPr/>
        </p:nvSpPr>
        <p:spPr bwMode="auto">
          <a:xfrm>
            <a:off x="3779838" y="5805488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Úkol finančního plánování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Předvídat potřebu finančních zdrojů k financování majetku podniku.</a:t>
            </a:r>
          </a:p>
          <a:p>
            <a:r>
              <a:rPr lang="cs-CZ"/>
              <a:t>Zajištění likvidity a udržení finanční rovnováhy celého podniku.</a:t>
            </a:r>
          </a:p>
          <a:p>
            <a:r>
              <a:rPr lang="cs-CZ"/>
              <a:t>Naplnění strategických finančních cílů podniku (</a:t>
            </a:r>
            <a:r>
              <a:rPr lang="cs-CZ" sz="2400"/>
              <a:t>maximalizace tržní hodnoty podniku, maximalizace hodnoty zisku, dosažení požadovaného zhodnocení kapitálu, tempa růstu apod.) </a:t>
            </a:r>
            <a:endParaRPr lang="cs-CZ"/>
          </a:p>
          <a:p>
            <a:endParaRPr lang="cs-CZ"/>
          </a:p>
          <a:p>
            <a:endParaRPr lang="cs-CZ"/>
          </a:p>
          <a:p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3800"/>
              <a:t>Návaznost finančního plánování na podnikovou strategii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773238"/>
            <a:ext cx="7772400" cy="435768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/>
              <a:t>Finanční plán</a:t>
            </a:r>
          </a:p>
          <a:p>
            <a:r>
              <a:rPr lang="cs-CZ"/>
              <a:t>navazuje na dosažené hospodářské výsledky a na skutečnou finanční situaci.</a:t>
            </a:r>
          </a:p>
          <a:p>
            <a:r>
              <a:rPr lang="cs-CZ"/>
              <a:t>vychází z </a:t>
            </a:r>
            <a:r>
              <a:rPr lang="cs-CZ" b="1"/>
              <a:t>poslání, vize, cílů a strategie podniku</a:t>
            </a:r>
            <a:r>
              <a:rPr lang="cs-CZ"/>
              <a:t> a snaží se přispět k jejich realizaci tak, aby byly naplněny finanční cíle.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Strategický finanční plán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989138"/>
            <a:ext cx="7772400" cy="4141787"/>
          </a:xfrm>
        </p:spPr>
        <p:txBody>
          <a:bodyPr/>
          <a:lstStyle/>
          <a:p>
            <a:r>
              <a:rPr lang="cs-CZ"/>
              <a:t>Jedna ze základních složek strategického plánu podniku</a:t>
            </a:r>
          </a:p>
          <a:p>
            <a:r>
              <a:rPr lang="cs-CZ"/>
              <a:t>Integrující součást strategického plánu podniku – zajišťuje potřebné fin. zdroje pro realizaci ostatních složek strategického plánu </a:t>
            </a:r>
            <a:r>
              <a:rPr lang="cs-CZ" sz="2200"/>
              <a:t>(prodej, marketing, výroba, investice, výzkum a vývoj, zásobování, personální oblast).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Metody finančního plánování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844675"/>
            <a:ext cx="7772400" cy="4286250"/>
          </a:xfrm>
        </p:spPr>
        <p:txBody>
          <a:bodyPr/>
          <a:lstStyle/>
          <a:p>
            <a:r>
              <a:rPr lang="cs-CZ" b="1"/>
              <a:t>Intuitivní </a:t>
            </a:r>
            <a:r>
              <a:rPr lang="cs-CZ"/>
              <a:t>– subjektivní odhad finančního plánovače dle jeho zkušeností</a:t>
            </a:r>
          </a:p>
          <a:p>
            <a:r>
              <a:rPr lang="cs-CZ" b="1"/>
              <a:t>Statistická</a:t>
            </a:r>
            <a:r>
              <a:rPr lang="cs-CZ"/>
              <a:t> – metoda proporcionálního růstu majetku, závazků a nákladů ve vztahu k plánovaným tržbám, metoda regresní analýzy</a:t>
            </a:r>
          </a:p>
          <a:p>
            <a:r>
              <a:rPr lang="cs-CZ" b="1"/>
              <a:t>Kauzální</a:t>
            </a:r>
            <a:r>
              <a:rPr lang="cs-CZ"/>
              <a:t> – teoreticky nejoptimálnější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2500">
                <a:solidFill>
                  <a:schemeClr val="bg2"/>
                </a:solidFill>
              </a:rPr>
              <a:t>Proces tvorby finančního (dlouhodobého) plánu</a:t>
            </a: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1066800" y="1981200"/>
            <a:ext cx="2133600" cy="590550"/>
          </a:xfrm>
          <a:prstGeom prst="rect">
            <a:avLst/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600">
                <a:latin typeface="Times New Roman" pitchFamily="18" charset="0"/>
              </a:rPr>
              <a:t>Analýza podnikatelského okolí</a:t>
            </a:r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6156325" y="2060575"/>
            <a:ext cx="1981200" cy="590550"/>
          </a:xfrm>
          <a:prstGeom prst="rect">
            <a:avLst/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600">
                <a:latin typeface="Times New Roman" pitchFamily="18" charset="0"/>
              </a:rPr>
              <a:t>Analýza interních faktorů podniku</a:t>
            </a: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3733800" y="2895600"/>
            <a:ext cx="1981200" cy="346075"/>
          </a:xfrm>
          <a:prstGeom prst="rect">
            <a:avLst/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600">
                <a:latin typeface="Times New Roman" pitchFamily="18" charset="0"/>
              </a:rPr>
              <a:t>Cíle podniku</a:t>
            </a: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3505200" y="3581400"/>
            <a:ext cx="2438400" cy="590550"/>
          </a:xfrm>
          <a:prstGeom prst="rect">
            <a:avLst/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600">
                <a:latin typeface="Times New Roman" pitchFamily="18" charset="0"/>
              </a:rPr>
              <a:t>Plán výroby – plán prodejů (marketingový plán)</a:t>
            </a:r>
          </a:p>
        </p:txBody>
      </p:sp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7086600" y="2971800"/>
            <a:ext cx="1066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i="1">
                <a:latin typeface="Times New Roman" pitchFamily="18" charset="0"/>
              </a:rPr>
              <a:t>Plánové kalkulace</a:t>
            </a:r>
          </a:p>
        </p:txBody>
      </p:sp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838200" y="4495800"/>
            <a:ext cx="2438400" cy="590550"/>
          </a:xfrm>
          <a:prstGeom prst="rect">
            <a:avLst/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600">
                <a:latin typeface="Times New Roman" pitchFamily="18" charset="0"/>
              </a:rPr>
              <a:t>Plán nákupu a zásobování. Personální plán</a:t>
            </a:r>
          </a:p>
        </p:txBody>
      </p:sp>
      <p:sp>
        <p:nvSpPr>
          <p:cNvPr id="30729" name="Text Box 9"/>
          <p:cNvSpPr txBox="1">
            <a:spLocks noChangeArrowheads="1"/>
          </p:cNvSpPr>
          <p:nvPr/>
        </p:nvSpPr>
        <p:spPr bwMode="auto">
          <a:xfrm>
            <a:off x="6019800" y="4572000"/>
            <a:ext cx="2590800" cy="590550"/>
          </a:xfrm>
          <a:prstGeom prst="rect">
            <a:avLst/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1600">
                <a:latin typeface="Times New Roman" pitchFamily="18" charset="0"/>
              </a:rPr>
              <a:t>Plán inovací a racionalizace. Investiční plán. </a:t>
            </a:r>
          </a:p>
        </p:txBody>
      </p:sp>
      <p:sp>
        <p:nvSpPr>
          <p:cNvPr id="30730" name="Text Box 10"/>
          <p:cNvSpPr txBox="1">
            <a:spLocks noChangeArrowheads="1"/>
          </p:cNvSpPr>
          <p:nvPr/>
        </p:nvSpPr>
        <p:spPr bwMode="auto">
          <a:xfrm>
            <a:off x="3505200" y="5562600"/>
            <a:ext cx="2438400" cy="376238"/>
          </a:xfrm>
          <a:prstGeom prst="rect">
            <a:avLst/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>
                <a:latin typeface="Times New Roman" pitchFamily="18" charset="0"/>
              </a:rPr>
              <a:t>Finanční plán</a:t>
            </a:r>
          </a:p>
        </p:txBody>
      </p:sp>
      <p:sp>
        <p:nvSpPr>
          <p:cNvPr id="30731" name="Line 11"/>
          <p:cNvSpPr>
            <a:spLocks noChangeShapeType="1"/>
          </p:cNvSpPr>
          <p:nvPr/>
        </p:nvSpPr>
        <p:spPr bwMode="auto">
          <a:xfrm flipH="1">
            <a:off x="4724400" y="4191000"/>
            <a:ext cx="0" cy="1371600"/>
          </a:xfrm>
          <a:prstGeom prst="line">
            <a:avLst/>
          </a:prstGeom>
          <a:noFill/>
          <a:ln w="41275" cmpd="dbl">
            <a:solidFill>
              <a:srgbClr val="008000"/>
            </a:solidFill>
            <a:round/>
            <a:headEnd/>
            <a:tailEnd type="stealth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0732" name="Line 12"/>
          <p:cNvSpPr>
            <a:spLocks noChangeShapeType="1"/>
          </p:cNvSpPr>
          <p:nvPr/>
        </p:nvSpPr>
        <p:spPr bwMode="auto">
          <a:xfrm>
            <a:off x="2667000" y="2590800"/>
            <a:ext cx="1066800" cy="457200"/>
          </a:xfrm>
          <a:prstGeom prst="line">
            <a:avLst/>
          </a:prstGeom>
          <a:noFill/>
          <a:ln w="41275" cmpd="dbl">
            <a:solidFill>
              <a:srgbClr val="008000"/>
            </a:solidFill>
            <a:round/>
            <a:headEnd/>
            <a:tailEnd type="stealth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0733" name="Line 13"/>
          <p:cNvSpPr>
            <a:spLocks noChangeShapeType="1"/>
          </p:cNvSpPr>
          <p:nvPr/>
        </p:nvSpPr>
        <p:spPr bwMode="auto">
          <a:xfrm flipH="1">
            <a:off x="5715000" y="2636838"/>
            <a:ext cx="657225" cy="411162"/>
          </a:xfrm>
          <a:prstGeom prst="line">
            <a:avLst/>
          </a:prstGeom>
          <a:noFill/>
          <a:ln w="41275" cmpd="dbl">
            <a:solidFill>
              <a:srgbClr val="008000"/>
            </a:solidFill>
            <a:round/>
            <a:headEnd/>
            <a:tailEnd type="stealth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0734" name="Line 14"/>
          <p:cNvSpPr>
            <a:spLocks noChangeShapeType="1"/>
          </p:cNvSpPr>
          <p:nvPr/>
        </p:nvSpPr>
        <p:spPr bwMode="auto">
          <a:xfrm>
            <a:off x="4648200" y="3276600"/>
            <a:ext cx="0" cy="304800"/>
          </a:xfrm>
          <a:prstGeom prst="line">
            <a:avLst/>
          </a:prstGeom>
          <a:noFill/>
          <a:ln w="41275" cmpd="dbl">
            <a:solidFill>
              <a:srgbClr val="008000"/>
            </a:solidFill>
            <a:round/>
            <a:headEnd/>
            <a:tailEnd type="stealth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0735" name="Line 15"/>
          <p:cNvSpPr>
            <a:spLocks noChangeShapeType="1"/>
          </p:cNvSpPr>
          <p:nvPr/>
        </p:nvSpPr>
        <p:spPr bwMode="auto">
          <a:xfrm flipH="1">
            <a:off x="6019800" y="3276600"/>
            <a:ext cx="990600" cy="304800"/>
          </a:xfrm>
          <a:prstGeom prst="line">
            <a:avLst/>
          </a:prstGeom>
          <a:noFill/>
          <a:ln w="41275" cmpd="dbl">
            <a:solidFill>
              <a:srgbClr val="008000"/>
            </a:solidFill>
            <a:round/>
            <a:headEnd/>
            <a:tailEnd type="stealth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0736" name="Line 16"/>
          <p:cNvSpPr>
            <a:spLocks noChangeShapeType="1"/>
          </p:cNvSpPr>
          <p:nvPr/>
        </p:nvSpPr>
        <p:spPr bwMode="auto">
          <a:xfrm>
            <a:off x="2590800" y="5105400"/>
            <a:ext cx="914400" cy="685800"/>
          </a:xfrm>
          <a:prstGeom prst="line">
            <a:avLst/>
          </a:prstGeom>
          <a:noFill/>
          <a:ln w="41275" cmpd="dbl">
            <a:solidFill>
              <a:srgbClr val="008000"/>
            </a:solidFill>
            <a:round/>
            <a:headEnd/>
            <a:tailEnd type="stealth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0737" name="Line 17"/>
          <p:cNvSpPr>
            <a:spLocks noChangeShapeType="1"/>
          </p:cNvSpPr>
          <p:nvPr/>
        </p:nvSpPr>
        <p:spPr bwMode="auto">
          <a:xfrm flipH="1">
            <a:off x="5943600" y="5181600"/>
            <a:ext cx="914400" cy="609600"/>
          </a:xfrm>
          <a:prstGeom prst="line">
            <a:avLst/>
          </a:prstGeom>
          <a:noFill/>
          <a:ln w="41275" cmpd="dbl">
            <a:solidFill>
              <a:srgbClr val="008000"/>
            </a:solidFill>
            <a:round/>
            <a:headEnd/>
            <a:tailEnd type="stealth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0738" name="Line 18"/>
          <p:cNvSpPr>
            <a:spLocks noChangeShapeType="1"/>
          </p:cNvSpPr>
          <p:nvPr/>
        </p:nvSpPr>
        <p:spPr bwMode="auto">
          <a:xfrm flipH="1">
            <a:off x="2209800" y="3886200"/>
            <a:ext cx="1295400" cy="609600"/>
          </a:xfrm>
          <a:prstGeom prst="line">
            <a:avLst/>
          </a:prstGeom>
          <a:noFill/>
          <a:ln w="41275" cmpd="dbl">
            <a:solidFill>
              <a:srgbClr val="008000"/>
            </a:solidFill>
            <a:round/>
            <a:headEnd/>
            <a:tailEnd type="stealth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0739" name="Line 19"/>
          <p:cNvSpPr>
            <a:spLocks noChangeShapeType="1"/>
          </p:cNvSpPr>
          <p:nvPr/>
        </p:nvSpPr>
        <p:spPr bwMode="auto">
          <a:xfrm>
            <a:off x="5943600" y="3886200"/>
            <a:ext cx="838200" cy="685800"/>
          </a:xfrm>
          <a:prstGeom prst="line">
            <a:avLst/>
          </a:prstGeom>
          <a:noFill/>
          <a:ln w="41275" cmpd="dbl">
            <a:solidFill>
              <a:srgbClr val="008000"/>
            </a:solidFill>
            <a:round/>
            <a:headEnd/>
            <a:tailEnd type="stealth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0740" name="Line 20"/>
          <p:cNvSpPr>
            <a:spLocks noChangeShapeType="1"/>
          </p:cNvSpPr>
          <p:nvPr/>
        </p:nvSpPr>
        <p:spPr bwMode="auto">
          <a:xfrm flipH="1" flipV="1">
            <a:off x="2286000" y="5105400"/>
            <a:ext cx="1066800" cy="762000"/>
          </a:xfrm>
          <a:prstGeom prst="line">
            <a:avLst/>
          </a:prstGeom>
          <a:noFill/>
          <a:ln w="12700">
            <a:solidFill>
              <a:srgbClr val="008000"/>
            </a:solidFill>
            <a:prstDash val="sysDot"/>
            <a:round/>
            <a:headEnd/>
            <a:tailEnd type="stealth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0741" name="Line 21"/>
          <p:cNvSpPr>
            <a:spLocks noChangeShapeType="1"/>
          </p:cNvSpPr>
          <p:nvPr/>
        </p:nvSpPr>
        <p:spPr bwMode="auto">
          <a:xfrm flipV="1">
            <a:off x="1981200" y="3733800"/>
            <a:ext cx="1524000" cy="762000"/>
          </a:xfrm>
          <a:prstGeom prst="line">
            <a:avLst/>
          </a:prstGeom>
          <a:noFill/>
          <a:ln w="12700">
            <a:solidFill>
              <a:srgbClr val="008000"/>
            </a:solidFill>
            <a:prstDash val="sysDot"/>
            <a:round/>
            <a:headEnd/>
            <a:tailEnd type="stealth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0742" name="Line 22"/>
          <p:cNvSpPr>
            <a:spLocks noChangeShapeType="1"/>
          </p:cNvSpPr>
          <p:nvPr/>
        </p:nvSpPr>
        <p:spPr bwMode="auto">
          <a:xfrm flipH="1" flipV="1">
            <a:off x="4876800" y="4191000"/>
            <a:ext cx="0" cy="1371600"/>
          </a:xfrm>
          <a:prstGeom prst="line">
            <a:avLst/>
          </a:prstGeom>
          <a:noFill/>
          <a:ln w="12700">
            <a:solidFill>
              <a:srgbClr val="008000"/>
            </a:solidFill>
            <a:prstDash val="sysDot"/>
            <a:round/>
            <a:headEnd/>
            <a:tailEnd type="stealth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30743" name="Line 23"/>
          <p:cNvSpPr>
            <a:spLocks noChangeShapeType="1"/>
          </p:cNvSpPr>
          <p:nvPr/>
        </p:nvSpPr>
        <p:spPr bwMode="auto">
          <a:xfrm flipH="1" flipV="1">
            <a:off x="5943600" y="3733800"/>
            <a:ext cx="990600" cy="838200"/>
          </a:xfrm>
          <a:prstGeom prst="line">
            <a:avLst/>
          </a:prstGeom>
          <a:noFill/>
          <a:ln w="12700">
            <a:solidFill>
              <a:srgbClr val="008000"/>
            </a:solidFill>
            <a:prstDash val="sysDot"/>
            <a:round/>
            <a:headEnd/>
            <a:tailEnd type="stealth" w="med" len="med"/>
          </a:ln>
          <a:effectLst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476250"/>
            <a:ext cx="7772400" cy="762000"/>
          </a:xfrm>
        </p:spPr>
        <p:txBody>
          <a:bodyPr/>
          <a:lstStyle/>
          <a:p>
            <a:r>
              <a:rPr lang="cs-CZ" sz="3400" dirty="0">
                <a:solidFill>
                  <a:schemeClr val="bg2"/>
                </a:solidFill>
              </a:rPr>
              <a:t>Složky finančního plánu</a:t>
            </a:r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1143000" y="1700213"/>
            <a:ext cx="7010400" cy="538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 i="1">
                <a:solidFill>
                  <a:schemeClr val="bg2"/>
                </a:solidFill>
                <a:latin typeface="Times New Roman" pitchFamily="18" charset="0"/>
              </a:rPr>
              <a:t>Plánový výkaz zisku a ztráty</a:t>
            </a:r>
          </a:p>
          <a:p>
            <a:pPr marL="387350" lvl="1" indent="-196850">
              <a:spcBef>
                <a:spcPct val="20000"/>
              </a:spcBef>
              <a:buFontTx/>
              <a:buChar char="•"/>
            </a:pPr>
            <a:r>
              <a:rPr lang="cs-CZ" sz="2400">
                <a:latin typeface="Times New Roman" pitchFamily="18" charset="0"/>
              </a:rPr>
              <a:t>Plán výnosů</a:t>
            </a:r>
          </a:p>
          <a:p>
            <a:pPr marL="387350" lvl="1" indent="-196850">
              <a:buFontTx/>
              <a:buChar char="•"/>
            </a:pPr>
            <a:r>
              <a:rPr lang="cs-CZ" sz="2400">
                <a:latin typeface="Times New Roman" pitchFamily="18" charset="0"/>
              </a:rPr>
              <a:t>Plán nákladů</a:t>
            </a:r>
          </a:p>
          <a:p>
            <a:pPr>
              <a:spcBef>
                <a:spcPct val="50000"/>
              </a:spcBef>
            </a:pPr>
            <a:r>
              <a:rPr lang="cs-CZ" sz="2400" b="1" i="1">
                <a:solidFill>
                  <a:schemeClr val="bg2"/>
                </a:solidFill>
                <a:latin typeface="Times New Roman" pitchFamily="18" charset="0"/>
              </a:rPr>
              <a:t>Plánová rozvaha</a:t>
            </a:r>
          </a:p>
          <a:p>
            <a:pPr marL="387350" lvl="1" indent="-196850">
              <a:spcBef>
                <a:spcPct val="20000"/>
              </a:spcBef>
              <a:buFontTx/>
              <a:buChar char="•"/>
            </a:pPr>
            <a:r>
              <a:rPr lang="cs-CZ" sz="2400">
                <a:latin typeface="Times New Roman" pitchFamily="18" charset="0"/>
              </a:rPr>
              <a:t>Plán aktiv	</a:t>
            </a:r>
          </a:p>
          <a:p>
            <a:pPr marL="758825" lvl="2" indent="-180975">
              <a:spcBef>
                <a:spcPct val="20000"/>
              </a:spcBef>
              <a:buFontTx/>
              <a:buChar char="•"/>
            </a:pPr>
            <a:r>
              <a:rPr lang="cs-CZ" sz="2400">
                <a:latin typeface="Times New Roman" pitchFamily="18" charset="0"/>
              </a:rPr>
              <a:t>Plán oběžných aktiv</a:t>
            </a:r>
          </a:p>
          <a:p>
            <a:pPr marL="758825" lvl="2" indent="-180975">
              <a:buFontTx/>
              <a:buChar char="•"/>
            </a:pPr>
            <a:r>
              <a:rPr lang="cs-CZ" sz="2400">
                <a:latin typeface="Times New Roman" pitchFamily="18" charset="0"/>
              </a:rPr>
              <a:t>Plán dlouhodobých aktiv (investiční program)</a:t>
            </a:r>
          </a:p>
          <a:p>
            <a:pPr marL="387350" lvl="1" indent="-196850">
              <a:spcBef>
                <a:spcPct val="20000"/>
              </a:spcBef>
              <a:buFontTx/>
              <a:buChar char="•"/>
            </a:pPr>
            <a:r>
              <a:rPr lang="cs-CZ" sz="2400">
                <a:latin typeface="Times New Roman" pitchFamily="18" charset="0"/>
              </a:rPr>
              <a:t>Plán pasiv	</a:t>
            </a:r>
          </a:p>
          <a:p>
            <a:pPr marL="758825" lvl="2" indent="-180975">
              <a:spcBef>
                <a:spcPct val="20000"/>
              </a:spcBef>
              <a:buFontTx/>
              <a:buChar char="•"/>
            </a:pPr>
            <a:r>
              <a:rPr lang="cs-CZ" sz="2400">
                <a:latin typeface="Times New Roman" pitchFamily="18" charset="0"/>
              </a:rPr>
              <a:t>Krátkodobé cizí zdroje</a:t>
            </a:r>
          </a:p>
          <a:p>
            <a:pPr marL="758825" lvl="2" indent="-180975">
              <a:buFontTx/>
              <a:buChar char="•"/>
            </a:pPr>
            <a:r>
              <a:rPr lang="cs-CZ" sz="2400">
                <a:latin typeface="Times New Roman" pitchFamily="18" charset="0"/>
              </a:rPr>
              <a:t>Dlouhodobé zdroje (cizí a vlastní)</a:t>
            </a:r>
          </a:p>
          <a:p>
            <a:pPr marL="758825" lvl="2" indent="-180975">
              <a:spcBef>
                <a:spcPct val="50000"/>
              </a:spcBef>
              <a:buFontTx/>
              <a:buChar char="•"/>
            </a:pPr>
            <a:endParaRPr lang="cs-CZ" sz="2400">
              <a:latin typeface="Times New Roman" pitchFamily="18" charset="0"/>
            </a:endParaRPr>
          </a:p>
          <a:p>
            <a:pPr marL="387350" lvl="1" indent="-196850">
              <a:spcBef>
                <a:spcPct val="50000"/>
              </a:spcBef>
              <a:buFontTx/>
              <a:buChar char="•"/>
            </a:pPr>
            <a:endParaRPr lang="cs-CZ" sz="24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010" name="Object 2"/>
          <p:cNvGraphicFramePr>
            <a:graphicFrameLocks noChangeAspect="1"/>
          </p:cNvGraphicFramePr>
          <p:nvPr/>
        </p:nvGraphicFramePr>
        <p:xfrm>
          <a:off x="228600" y="1370013"/>
          <a:ext cx="8686800" cy="3506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4" name="List" r:id="rId4" imgW="9506045" imgH="3638598" progId="Excel.Sheet.8">
                  <p:embed/>
                </p:oleObj>
              </mc:Choice>
              <mc:Fallback>
                <p:oleObj name="List" r:id="rId4" imgW="9506045" imgH="3638598" progId="Excel.Shee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" y="1370013"/>
                        <a:ext cx="8686800" cy="3506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034" name="Object 2"/>
          <p:cNvGraphicFramePr>
            <a:graphicFrameLocks noChangeAspect="1"/>
          </p:cNvGraphicFramePr>
          <p:nvPr/>
        </p:nvGraphicFramePr>
        <p:xfrm>
          <a:off x="223838" y="2133600"/>
          <a:ext cx="8696325" cy="2124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38" name="List" r:id="rId4" imgW="10271160" imgH="1957680" progId="Excel.Sheet.8">
                  <p:embed/>
                </p:oleObj>
              </mc:Choice>
              <mc:Fallback>
                <p:oleObj name="List" r:id="rId4" imgW="10271160" imgH="1957680" progId="Excel.Shee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3838" y="2133600"/>
                        <a:ext cx="8696325" cy="2124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2627313" y="1557338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>
                <a:latin typeface="Times New Roman" pitchFamily="18" charset="0"/>
              </a:rPr>
              <a:t>Výchozí (0.) období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058" name="Object 2"/>
          <p:cNvGraphicFramePr>
            <a:graphicFrameLocks noChangeAspect="1"/>
          </p:cNvGraphicFramePr>
          <p:nvPr/>
        </p:nvGraphicFramePr>
        <p:xfrm>
          <a:off x="180975" y="2133600"/>
          <a:ext cx="8782050" cy="2300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2" name="List" r:id="rId4" imgW="10372680" imgH="2373840" progId="Excel.Sheet.8">
                  <p:embed/>
                </p:oleObj>
              </mc:Choice>
              <mc:Fallback>
                <p:oleObj name="List" r:id="rId4" imgW="10372680" imgH="2373840" progId="Excel.Shee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975" y="2133600"/>
                        <a:ext cx="8782050" cy="2300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2484438" y="908050"/>
            <a:ext cx="3276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>
                <a:latin typeface="Times New Roman" pitchFamily="18" charset="0"/>
              </a:rPr>
              <a:t>Finanční plán 1. období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082" name="Object 2"/>
          <p:cNvGraphicFramePr>
            <a:graphicFrameLocks noChangeAspect="1"/>
          </p:cNvGraphicFramePr>
          <p:nvPr/>
        </p:nvGraphicFramePr>
        <p:xfrm>
          <a:off x="180975" y="2209800"/>
          <a:ext cx="8782050" cy="2224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6" name="List" r:id="rId4" imgW="10372680" imgH="2373840" progId="Excel.Sheet.8">
                  <p:embed/>
                </p:oleObj>
              </mc:Choice>
              <mc:Fallback>
                <p:oleObj name="List" r:id="rId4" imgW="10372680" imgH="2373840" progId="Excel.Shee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975" y="2209800"/>
                        <a:ext cx="8782050" cy="2224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2627313" y="908050"/>
            <a:ext cx="3581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>
                <a:latin typeface="Times New Roman" pitchFamily="18" charset="0"/>
              </a:rPr>
              <a:t>Finanční plán 2.období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106" name="Object 2"/>
          <p:cNvGraphicFramePr>
            <a:graphicFrameLocks noChangeAspect="1"/>
          </p:cNvGraphicFramePr>
          <p:nvPr/>
        </p:nvGraphicFramePr>
        <p:xfrm>
          <a:off x="1447800" y="538163"/>
          <a:ext cx="6248400" cy="578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10" name="List" r:id="rId4" imgW="7380000" imgH="6828840" progId="Excel.Sheet.8">
                  <p:embed/>
                </p:oleObj>
              </mc:Choice>
              <mc:Fallback>
                <p:oleObj name="List" r:id="rId4" imgW="7380000" imgH="6828840" progId="Excel.Shee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538163"/>
                        <a:ext cx="6248400" cy="5781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154" name="Object 2"/>
          <p:cNvGraphicFramePr>
            <a:graphicFrameLocks noChangeAspect="1"/>
          </p:cNvGraphicFramePr>
          <p:nvPr/>
        </p:nvGraphicFramePr>
        <p:xfrm>
          <a:off x="1447800" y="538163"/>
          <a:ext cx="6248400" cy="578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8" name="List" r:id="rId4" imgW="7380000" imgH="6828840" progId="Excel.Sheet.8">
                  <p:embed/>
                </p:oleObj>
              </mc:Choice>
              <mc:Fallback>
                <p:oleObj name="List" r:id="rId4" imgW="7380000" imgH="6828840" progId="Excel.Shee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538163"/>
                        <a:ext cx="6248400" cy="5781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02" name="Object 2"/>
          <p:cNvGraphicFramePr>
            <a:graphicFrameLocks noChangeAspect="1"/>
          </p:cNvGraphicFramePr>
          <p:nvPr/>
        </p:nvGraphicFramePr>
        <p:xfrm>
          <a:off x="1447800" y="538163"/>
          <a:ext cx="6248400" cy="578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6" name="List" r:id="rId4" imgW="7380000" imgH="6828840" progId="Excel.Sheet.8">
                  <p:embed/>
                </p:oleObj>
              </mc:Choice>
              <mc:Fallback>
                <p:oleObj name="List" r:id="rId4" imgW="7380000" imgH="6828840" progId="Excel.Shee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538163"/>
                        <a:ext cx="6248400" cy="5781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Kroky sestavení finančního plánu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844675"/>
            <a:ext cx="7772400" cy="4286250"/>
          </a:xfrm>
        </p:spPr>
        <p:txBody>
          <a:bodyPr/>
          <a:lstStyle/>
          <a:p>
            <a:r>
              <a:rPr lang="cs-CZ" dirty="0"/>
              <a:t>Plán výnosů (prodeje) </a:t>
            </a:r>
          </a:p>
          <a:p>
            <a:r>
              <a:rPr lang="cs-CZ" dirty="0"/>
              <a:t>Plán vybraných nákladů (výrobní spotřeba)</a:t>
            </a:r>
          </a:p>
          <a:p>
            <a:r>
              <a:rPr lang="cs-CZ" dirty="0"/>
              <a:t>Stanovení úrovně OA a KZ </a:t>
            </a:r>
          </a:p>
          <a:p>
            <a:r>
              <a:rPr lang="cs-CZ" dirty="0"/>
              <a:t>Plán dlouhodobých A (investice, odpisy)</a:t>
            </a:r>
          </a:p>
          <a:p>
            <a:r>
              <a:rPr lang="cs-CZ" dirty="0"/>
              <a:t>Dokompletování nákladové struktury</a:t>
            </a:r>
          </a:p>
          <a:p>
            <a:r>
              <a:rPr lang="cs-CZ" dirty="0"/>
              <a:t>Výsledky peněžních toků – FM na konci období</a:t>
            </a:r>
          </a:p>
          <a:p>
            <a:pPr>
              <a:buFont typeface="Wingdings" pitchFamily="2" charset="2"/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rstvy">
  <a:themeElements>
    <a:clrScheme name="Vrstvy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Vrstvy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rstvy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265</TotalTime>
  <Words>587</Words>
  <Application>Microsoft Office PowerPoint</Application>
  <PresentationFormat>Předvádění na obrazovce (4:3)</PresentationFormat>
  <Paragraphs>99</Paragraphs>
  <Slides>16</Slides>
  <Notes>16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>Vrstvy</vt:lpstr>
      <vt:lpstr>List</vt:lpstr>
      <vt:lpstr>KEM / PEPL2 Finanční plán </vt:lpstr>
      <vt:lpstr>Finanční plánování</vt:lpstr>
      <vt:lpstr>Úkol finančního plánování</vt:lpstr>
      <vt:lpstr>Návaznost finančního plánování na podnikovou strategii</vt:lpstr>
      <vt:lpstr>Strategický finanční plán</vt:lpstr>
      <vt:lpstr>Metody finančního plánování</vt:lpstr>
      <vt:lpstr>Proces tvorby finančního (dlouhodobého) plánu</vt:lpstr>
      <vt:lpstr>Složky finančního plánu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Kroky sestavení finančního plánu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KPM / PEPL1 Finanční plánování</dc:title>
  <dc:creator>home</dc:creator>
  <cp:lastModifiedBy>Jan Cedl</cp:lastModifiedBy>
  <cp:revision>17</cp:revision>
  <dcterms:created xsi:type="dcterms:W3CDTF">2010-09-17T15:00:39Z</dcterms:created>
  <dcterms:modified xsi:type="dcterms:W3CDTF">2015-09-23T20:21:31Z</dcterms:modified>
</cp:coreProperties>
</file>