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540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84AD2-CE0D-47E6-8F1A-B91524EA4364}" type="datetimeFigureOut">
              <a:rPr lang="cs-CZ" smtClean="0"/>
              <a:t>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4A360-746D-4A27-B591-3767C55CD7A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84AD2-CE0D-47E6-8F1A-B91524EA4364}" type="datetimeFigureOut">
              <a:rPr lang="cs-CZ" smtClean="0"/>
              <a:t>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4A360-746D-4A27-B591-3767C55CD7A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84AD2-CE0D-47E6-8F1A-B91524EA4364}" type="datetimeFigureOut">
              <a:rPr lang="cs-CZ" smtClean="0"/>
              <a:t>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4A360-746D-4A27-B591-3767C55CD7A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84AD2-CE0D-47E6-8F1A-B91524EA4364}" type="datetimeFigureOut">
              <a:rPr lang="cs-CZ" smtClean="0"/>
              <a:t>2.11.2011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4A360-746D-4A27-B591-3767C55CD7A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84AD2-CE0D-47E6-8F1A-B91524EA4364}" type="datetimeFigureOut">
              <a:rPr lang="cs-CZ" smtClean="0"/>
              <a:t>2.11.2011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4A360-746D-4A27-B591-3767C55CD7A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84AD2-CE0D-47E6-8F1A-B91524EA4364}" type="datetimeFigureOut">
              <a:rPr lang="cs-CZ" smtClean="0"/>
              <a:t>2.11.2011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4A360-746D-4A27-B591-3767C55CD7A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84AD2-CE0D-47E6-8F1A-B91524EA4364}" type="datetimeFigureOut">
              <a:rPr lang="cs-CZ" smtClean="0"/>
              <a:t>2.11.2011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4A360-746D-4A27-B591-3767C55CD7A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84AD2-CE0D-47E6-8F1A-B91524EA4364}" type="datetimeFigureOut">
              <a:rPr lang="cs-CZ" smtClean="0"/>
              <a:t>2.11.2011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4A360-746D-4A27-B591-3767C55CD7A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84AD2-CE0D-47E6-8F1A-B91524EA4364}" type="datetimeFigureOut">
              <a:rPr lang="cs-CZ" smtClean="0"/>
              <a:t>2.11.2011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4A360-746D-4A27-B591-3767C55CD7A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84AD2-CE0D-47E6-8F1A-B91524EA4364}" type="datetimeFigureOut">
              <a:rPr lang="cs-CZ" smtClean="0"/>
              <a:t>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4A360-746D-4A27-B591-3767C55CD7A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84AD2-CE0D-47E6-8F1A-B91524EA4364}" type="datetimeFigureOut">
              <a:rPr lang="cs-CZ" smtClean="0"/>
              <a:t>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4A360-746D-4A27-B591-3767C55CD7A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A84AD2-CE0D-47E6-8F1A-B91524EA4364}" type="datetimeFigureOut">
              <a:rPr lang="cs-CZ" smtClean="0"/>
              <a:t>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A4A360-746D-4A27-B591-3767C55CD7A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epp.eurostat.ec.europa.eu/portal/page/portal/statistics/search_database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portal.mpsv.cz/sz/stat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Pracovní trh a politika zaměstnanosti v ČR a v zemích EU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Pojmy – zaměstnanost a nezaměstnanost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Být zaměstnaným člověkem je pro nás velmi důležité</a:t>
            </a:r>
          </a:p>
          <a:p>
            <a:r>
              <a:rPr lang="cs-CZ" dirty="0" smtClean="0"/>
              <a:t>Bez zaměstnání problémy, změní se nám život</a:t>
            </a:r>
          </a:p>
          <a:p>
            <a:r>
              <a:rPr lang="cs-CZ" dirty="0" smtClean="0"/>
              <a:t>Kdy se jedná o nezaměstnanost? Prací se rozumí placené zaměstnání jako produkt vývoje kapitalistických ekonomických vztahů, práce a pracovní vztahy založeny na koncepci zaměstnanosti.</a:t>
            </a:r>
          </a:p>
          <a:p>
            <a:r>
              <a:rPr lang="cs-CZ" dirty="0" smtClean="0"/>
              <a:t>Ve středověku tento koncept neexistoval, nehovořilo se tedy o nezaměstnaných, ale o chudých. Dnes bychom tyto osoby chápaly jako nezaměstnané, v tomto období byly brány jako součást chudiny. </a:t>
            </a:r>
          </a:p>
          <a:p>
            <a:pPr>
              <a:buNone/>
            </a:pPr>
            <a:r>
              <a:rPr lang="cs-CZ" dirty="0"/>
              <a:t> </a:t>
            </a: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Nezaměstnanost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 podstatě v současnosti znamená určitou míru svobody a závislosti – pracuji za mzdu, mohu své zaměstnání ukončit z vlastního rozhodnutí, ale také mi ho může ukončit někdo jiný – stávám se nezaměstnaným.</a:t>
            </a:r>
          </a:p>
          <a:p>
            <a:r>
              <a:rPr lang="cs-CZ" dirty="0" smtClean="0"/>
              <a:t>Nezaměstnanost jako masový jev se objevuje až s rozvojem tržního hospodářství.</a:t>
            </a:r>
          </a:p>
          <a:p>
            <a:r>
              <a:rPr lang="cs-CZ" dirty="0" smtClean="0"/>
              <a:t>Klíčová byla průmyslová revoluce:</a:t>
            </a:r>
          </a:p>
          <a:p>
            <a:r>
              <a:rPr lang="cs-CZ" dirty="0" smtClean="0"/>
              <a:t>Celý příjem je získáván na trhu práce, většina zboží a služeb distribuována prostřednictvím trhu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Průmyslová revoluce ale vedla i k identifikaci významné a odměňované  práce s formálním zaměstnáním</a:t>
            </a:r>
          </a:p>
          <a:p>
            <a:r>
              <a:rPr lang="cs-CZ" dirty="0" smtClean="0"/>
              <a:t>Úspěch či naopak neúspěch na trhu – existenciálním a obecným problémem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ILO – (</a:t>
            </a:r>
            <a:r>
              <a:rPr lang="cs-CZ" dirty="0" err="1" smtClean="0"/>
              <a:t>International</a:t>
            </a:r>
            <a:r>
              <a:rPr lang="cs-CZ" dirty="0" smtClean="0"/>
              <a:t> </a:t>
            </a:r>
            <a:r>
              <a:rPr lang="cs-CZ" dirty="0" err="1" smtClean="0"/>
              <a:t>Labour</a:t>
            </a:r>
            <a:r>
              <a:rPr lang="cs-CZ" dirty="0" smtClean="0"/>
              <a:t> </a:t>
            </a:r>
            <a:r>
              <a:rPr lang="cs-CZ" dirty="0" err="1" smtClean="0"/>
              <a:t>Organization</a:t>
            </a:r>
            <a:r>
              <a:rPr lang="cs-CZ" dirty="0" smtClean="0"/>
              <a:t>) definuje nezaměstnanost takto: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Nezaměstnané osoby jsou ty, které:</a:t>
            </a:r>
          </a:p>
          <a:p>
            <a:r>
              <a:rPr lang="cs-CZ" dirty="0" smtClean="0"/>
              <a:t>- jsou schopné práce (hledisko věku, zdravotního stavu i osobní situace)</a:t>
            </a:r>
          </a:p>
          <a:p>
            <a:r>
              <a:rPr lang="cs-CZ" dirty="0" smtClean="0"/>
              <a:t>- chtějí pracovat v určitém zaměstnání, ale</a:t>
            </a:r>
          </a:p>
          <a:p>
            <a:r>
              <a:rPr lang="cs-CZ" dirty="0" smtClean="0"/>
              <a:t>- v dané chvíli toto zaměstnání nemají, přes jejich snahu se jim nedaří zaměstnání nalézt.</a:t>
            </a:r>
          </a:p>
          <a:p>
            <a:r>
              <a:rPr lang="cs-CZ" dirty="0" smtClean="0"/>
              <a:t>Tedy: osoba schopná práce je z možnosti pracovat v placeném zaměstnání vyřazena, ale se svým vyřazením se nespokojuje a hledá nové placené zaměstnání, třeba i jen na částečný úvazek.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Hledání 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Je bráno benevolentně jako kritérium jisté snahy určitého jedince – může to být jedna návštěva potencionálního zaměstnavatele nebo jedna písemná žádost nebo odpověď na inzerát za měsíc. </a:t>
            </a:r>
          </a:p>
          <a:p>
            <a:r>
              <a:rPr lang="cs-CZ" dirty="0" smtClean="0"/>
              <a:t>Problémem je také „objektivnost překážek“, které stěžují vyhledání a získání práce. Tzn., že se jedná např. o přiměřenou práci – kvalifikace, výše výdělku, místo práce 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Historický vývoj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Statistické údaje teprve od roku 1920, kdy nezaměstnanost začaly sledovat odbory, ale již od konce 19. století se diskutovalo o příčinách, které nezaměstnanost vytvářejí.( v období 1.sv. války nezaměstnanost odstraněna, po jejím skončení následovala v letech 1920-21 deprese, která vyvrcholila krizí ve 30. letech.</a:t>
            </a:r>
          </a:p>
          <a:p>
            <a:r>
              <a:rPr lang="cs-CZ" dirty="0" smtClean="0"/>
              <a:t>Od této doby společnost hodnotí  nezaměstnanost jako celospolečenský problém.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Nezaměstnanost v Československu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Problém již od počátku 20.let, v období krize ve 30. letech rozšíření nezaměstnanosti. Postihla především československý průmysl – těžba a zpracování dřeva, chemický průmysl, keramický průmysl, sklářský průmysl. V letech 1928-29 až 50 tisíc nezaměstnaných, v r. 1930 čtyřnásobek tohoto počtu, v r. 1933 více než 700 tisíc osob, celá pětina dělníků  byla bez zaměstnání, nezaměstnanost se tedy týkala cca 3 milionů osob – 20</a:t>
            </a:r>
            <a:r>
              <a:rPr lang="cs-CZ" dirty="0"/>
              <a:t>%</a:t>
            </a:r>
            <a:r>
              <a:rPr lang="cs-CZ" dirty="0" smtClean="0"/>
              <a:t> populace.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Nejpostiženější okresy – pohraničí, místa s převahou německého obyvatelstva – určitě vliv na pocit diskriminace německé menšiny a negativní postoj k Československu. </a:t>
            </a:r>
          </a:p>
          <a:p>
            <a:r>
              <a:rPr lang="cs-CZ" dirty="0" smtClean="0"/>
              <a:t>Snižování mezd u těch, kteří práci ještě měli, pokles ceny pracovní síly, výrazný pokles životní úrovně. </a:t>
            </a:r>
          </a:p>
          <a:p>
            <a:r>
              <a:rPr lang="cs-CZ" dirty="0" smtClean="0"/>
              <a:t>Po 2. světové válce (1939-1945) dlouhou dobu plná zaměstnanost, míra nezaměstnanosti okolo 3 - 4%. Od 60. let vzestup nezaměstnanosti v průmyslově vyspělých zemích, v 70. letech dvojnásobná nezaměstnanost  v zemích </a:t>
            </a:r>
            <a:r>
              <a:rPr lang="cs-CZ" dirty="0" err="1" smtClean="0"/>
              <a:t>EUproti</a:t>
            </a:r>
            <a:r>
              <a:rPr lang="cs-CZ" dirty="0" smtClean="0"/>
              <a:t> letům šedesátým.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Zvýšení nezaměstnanosti i v USA a Japonsku. </a:t>
            </a:r>
          </a:p>
          <a:p>
            <a:r>
              <a:rPr lang="cs-CZ" dirty="0" smtClean="0"/>
              <a:t>V r. 1989 bylo z celkové populace Evropského společenství  asi 12,7 milionů nezaměstnaných. Amsterodamský summit v r. 1997 řešil tento problém. Protesty proti tomu,že 18 milionů pracovníků v zemích EU nemůže sehnat práci. </a:t>
            </a:r>
          </a:p>
          <a:p>
            <a:r>
              <a:rPr lang="cs-CZ" dirty="0" smtClean="0"/>
              <a:t>Nezaměstnanost v Nizozemsku – nástup nových technologií – ztráta pracovních míst, částečně vyrovnána růstem míst ve veřejném sektoru. Každý sedmý Holanďan má zkušenost z nezaměstnaností ( v roce 1989 dlouhodobá nezaměstnanost  </a:t>
            </a:r>
            <a:r>
              <a:rPr lang="cs-CZ" dirty="0"/>
              <a:t>č</a:t>
            </a:r>
            <a:r>
              <a:rPr lang="cs-CZ" dirty="0" smtClean="0"/>
              <a:t>inila 35%). Snižování fondu pracovní doby – zkrácené úvazky.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Nezaměstnanost neznamená takové ohrožení jako ve 30. letech 20. století. Vliv na to má i vyšší zaměstnanost žen – rodina není závislá na jediném příjmu, delší studium dětí, odložení vstupu na pracovní trh, existence programů pro vytváření nových pracovních míst, rekvalifikační programy, možnost pracovat i v jiných zemích.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Dlouhodobá nezaměstnanost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 poválečném období zanedbatelný problém, dnes však postihuje asi 50% z nezaměstnaných.</a:t>
            </a:r>
          </a:p>
          <a:p>
            <a:r>
              <a:rPr lang="cs-CZ" dirty="0" smtClean="0"/>
              <a:t>Čím déle bez práce – tím horší vyhlídky na získání nové.</a:t>
            </a:r>
          </a:p>
          <a:p>
            <a:r>
              <a:rPr lang="cs-CZ" dirty="0" smtClean="0"/>
              <a:t>V zemích EU postihuje především mládež a dělníky s nízkou kvalifikací či nekvalifikované, příslušníky etnických minorit, lidi s handicapy, nekvalifikované ženy apod.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Riziko představuje dlouhodobá nezaměstnanost pro:</a:t>
            </a:r>
          </a:p>
          <a:p>
            <a:r>
              <a:rPr lang="cs-CZ" dirty="0" smtClean="0"/>
              <a:t>- málo flexibilní a dlouhodobě zaměstnanou pracovní sílu – horší adaptace na nové podmínky práce</a:t>
            </a:r>
          </a:p>
          <a:p>
            <a:r>
              <a:rPr lang="cs-CZ" dirty="0" smtClean="0"/>
              <a:t>- nekvalifikované občany, osoby s nízkým vzděláním – zejména nekvalifikované ženy</a:t>
            </a:r>
          </a:p>
          <a:p>
            <a:r>
              <a:rPr lang="cs-CZ" dirty="0" smtClean="0"/>
              <a:t>- osoby s kumulovanými osobními a sociálními handicapy</a:t>
            </a:r>
          </a:p>
          <a:p>
            <a:r>
              <a:rPr lang="cs-CZ" dirty="0" smtClean="0"/>
              <a:t>- příslušníky etnických minorit a emigranty</a:t>
            </a:r>
          </a:p>
          <a:p>
            <a:r>
              <a:rPr lang="cs-CZ" dirty="0" smtClean="0"/>
              <a:t>- obyvatele ze zaostávajících a venkovských oblastí</a:t>
            </a:r>
          </a:p>
          <a:p>
            <a:r>
              <a:rPr lang="cs-CZ" dirty="0" smtClean="0"/>
              <a:t>-zdravotně handicapované</a:t>
            </a:r>
          </a:p>
          <a:p>
            <a:r>
              <a:rPr lang="cs-CZ" dirty="0" smtClean="0"/>
              <a:t>- mladistvé, zvláště  problémové jedince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Sociální následky dlouhodobé nezaměstnanosti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- pro společnost</a:t>
            </a:r>
          </a:p>
          <a:p>
            <a:r>
              <a:rPr lang="cs-CZ" dirty="0" smtClean="0"/>
              <a:t>- pro postižené nezaměstnaností</a:t>
            </a:r>
          </a:p>
          <a:p>
            <a:r>
              <a:rPr lang="cs-CZ" dirty="0" smtClean="0"/>
              <a:t>- snížení životní úrovně</a:t>
            </a:r>
          </a:p>
          <a:p>
            <a:r>
              <a:rPr lang="cs-CZ" dirty="0" smtClean="0"/>
              <a:t>- růst napětí v rodině</a:t>
            </a:r>
          </a:p>
          <a:p>
            <a:r>
              <a:rPr lang="cs-CZ" dirty="0" smtClean="0"/>
              <a:t>- možná deprese</a:t>
            </a:r>
          </a:p>
          <a:p>
            <a:r>
              <a:rPr lang="cs-CZ" dirty="0" smtClean="0"/>
              <a:t>- ztráta motivace</a:t>
            </a:r>
          </a:p>
          <a:p>
            <a:r>
              <a:rPr lang="cs-CZ" dirty="0" smtClean="0"/>
              <a:t>- pocit bezmoci</a:t>
            </a:r>
          </a:p>
          <a:p>
            <a:r>
              <a:rPr lang="cs-CZ" dirty="0" smtClean="0"/>
              <a:t>- pro společnost rostou nároky na státní rozpočet (dávky v nezaměstnanosti, další podpora, náklady sociální služby, ztráty na neodvedených daních, nárůst sociálně patologických jevů, nestabilita společnosti.)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Rozvoj technologií a nezaměstnanost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Od 90. let šíření nových technologií v Evropě a v mimoevropských průmyslově vyspělých zemích, expanze světového trhu, růst mezinárodní konkurence.</a:t>
            </a:r>
          </a:p>
          <a:p>
            <a:r>
              <a:rPr lang="cs-CZ" dirty="0" smtClean="0"/>
              <a:t>Růst produkce a životní úrovně většiny populace – přibylo však nezaměstnaných.Po poválečném růstu menší ekonomická aktivita, v určitých odvětvích a regionech přebytek pracovní síly.</a:t>
            </a:r>
          </a:p>
          <a:p>
            <a:r>
              <a:rPr lang="cs-CZ" dirty="0" smtClean="0"/>
              <a:t>Strukturální nezaměstnanost dána technologickým pokrokem – jiné nároky na pracovní sílu.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Trendy prohlubující nezaměstnanost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- úpadek průmyslové výroby ( textil, obuv, konfekce v ČR)</a:t>
            </a:r>
          </a:p>
          <a:p>
            <a:r>
              <a:rPr lang="cs-CZ" dirty="0" smtClean="0"/>
              <a:t>- zavádění nových technologií – člověk v přímé výrobě přebytečný, ale i v jejím řízení – </a:t>
            </a:r>
            <a:r>
              <a:rPr lang="cs-CZ" dirty="0" err="1" smtClean="0"/>
              <a:t>computerizace</a:t>
            </a:r>
            <a:r>
              <a:rPr lang="cs-CZ" dirty="0" smtClean="0"/>
              <a:t>, robotizace, </a:t>
            </a:r>
            <a:r>
              <a:rPr lang="cs-CZ" dirty="0" err="1" smtClean="0"/>
              <a:t>high</a:t>
            </a:r>
            <a:r>
              <a:rPr lang="cs-CZ" dirty="0" smtClean="0"/>
              <a:t> technology</a:t>
            </a:r>
          </a:p>
          <a:p>
            <a:r>
              <a:rPr lang="cs-CZ" dirty="0" smtClean="0"/>
              <a:t>- pokles podílu na světovém obchodu</a:t>
            </a:r>
          </a:p>
          <a:p>
            <a:r>
              <a:rPr lang="cs-CZ" dirty="0" smtClean="0"/>
              <a:t>- vliv globalizace – nízká mzda nejvyšší technologická produktivita</a:t>
            </a:r>
          </a:p>
          <a:p>
            <a:r>
              <a:rPr lang="cs-CZ" dirty="0" smtClean="0"/>
              <a:t>- růst silných národních ekonomik, jejich vstup na světový trh</a:t>
            </a:r>
          </a:p>
          <a:p>
            <a:r>
              <a:rPr lang="cs-CZ" dirty="0" smtClean="0"/>
              <a:t>- nasycení domácího trhu zbožím dlouhodobé spotřeby, jehož výroba je důležitá pro udržení ekonomické konjunktury (auta, televize)</a:t>
            </a:r>
          </a:p>
          <a:p>
            <a:r>
              <a:rPr lang="cs-CZ" dirty="0" smtClean="0"/>
              <a:t>Technologické změny ve výrobě i ve službách. Rozvoj mikroelektroniky a informatiky. Nové požadavky na kvalifikační strukturu pracovníků. Poprvé od počátku industrializace jsou ohroženy masovou a dlouho trvající nezaměstnaností i profese spojené s řízením a duševní prací, tzv. „bílé límečky“.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Aktivní politika zaměstnanosti v ČR, trendy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Po roce 1989 nezaměstnanost jako nový fenomén</a:t>
            </a:r>
          </a:p>
          <a:p>
            <a:r>
              <a:rPr lang="cs-CZ" dirty="0" smtClean="0"/>
              <a:t>Do té doby přezaměstnanost, rušení velkých podniků mnohdy znamenalo problém pro celý region, transformace podniků – přemisťování, rekvalifikování pracovníků. Privatizace – zaměstnavatelem přestávají být státní podniky. </a:t>
            </a:r>
          </a:p>
          <a:p>
            <a:r>
              <a:rPr lang="cs-CZ" dirty="0" smtClean="0"/>
              <a:t>Základní nástroj sociální ochrany obyvatel – vládní program záchranné sociální sítě. Podpora vzniku nových pracovních míst, investiční pobídky.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Nezaměstnanost jako sociální problém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Nejenom ekonomické důsledky, ale vliv na psychiku nezaměstnaných a jejich okolí</a:t>
            </a:r>
          </a:p>
          <a:p>
            <a:r>
              <a:rPr lang="cs-CZ" dirty="0" smtClean="0"/>
              <a:t>- vliv na životní úroveň jedince a jeho rodiny</a:t>
            </a:r>
          </a:p>
          <a:p>
            <a:r>
              <a:rPr lang="cs-CZ" dirty="0" smtClean="0"/>
              <a:t>- zkušenost deprivace – vyloučení ze sociálních vztahů a možnosti spotřeby zboží.(radost ze získání nového zboží)</a:t>
            </a:r>
          </a:p>
          <a:p>
            <a:r>
              <a:rPr lang="cs-CZ" dirty="0" smtClean="0"/>
              <a:t>- zkušenost změny času – rozbití časové struktury dne. Malá část nezaměstnaných si udrží svoji časovou strukturu.Volný čas v nezaměstnanosti má jiný charakter než u pracujících, protože volný čas má význam tehdy, jestliže poskytuje relaxaci od práce.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- rodina – napětí v rodinách , narušení rodinných zvyklostí, ztráta sociálního statusu a autority, změny v rozdělení domácí práce.</a:t>
            </a:r>
          </a:p>
          <a:p>
            <a:r>
              <a:rPr lang="cs-CZ" dirty="0" smtClean="0"/>
              <a:t>- změny produkčního chování populace</a:t>
            </a:r>
          </a:p>
          <a:p>
            <a:r>
              <a:rPr lang="cs-CZ" dirty="0" smtClean="0"/>
              <a:t>- sociální izolace, vyhýbání se kontaktům</a:t>
            </a:r>
          </a:p>
          <a:p>
            <a:r>
              <a:rPr lang="cs-CZ" dirty="0" smtClean="0"/>
              <a:t>- nezaměstnanost a fyzické zdraví – působení stresu a oslabení imunitního systému jedince</a:t>
            </a:r>
          </a:p>
          <a:p>
            <a:r>
              <a:rPr lang="cs-CZ" dirty="0" smtClean="0"/>
              <a:t>- psychické zdraví – vyšší napětí, nižší úroveň spokojenosti, vyšší emocionální nestabilita, rozvoj pocitů podřazenosti, úzkostlivost, větší výskyt depresí, snížené sebevědomí a sebeúcta.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Úřady práce, jejich pomoc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Zajišťují:</a:t>
            </a:r>
          </a:p>
          <a:p>
            <a:r>
              <a:rPr lang="cs-CZ" dirty="0" smtClean="0"/>
              <a:t>- aktualizovaný přehled o nabídce a poptávce po pracovních silách ve stanovené oblasti</a:t>
            </a:r>
          </a:p>
          <a:p>
            <a:r>
              <a:rPr lang="cs-CZ" dirty="0" smtClean="0"/>
              <a:t>- analýzy a prognózy předpokládaného vývoje trhu práce</a:t>
            </a:r>
          </a:p>
          <a:p>
            <a:r>
              <a:rPr lang="cs-CZ" dirty="0" smtClean="0"/>
              <a:t>- úzký kontakt se zaměstnavateli, znalost jejich požadavků</a:t>
            </a:r>
          </a:p>
          <a:p>
            <a:r>
              <a:rPr lang="cs-CZ" dirty="0" smtClean="0"/>
              <a:t>- přímé zprostředkování zaměstnání uchazečům o práci</a:t>
            </a:r>
          </a:p>
          <a:p>
            <a:r>
              <a:rPr lang="cs-CZ" dirty="0" smtClean="0"/>
              <a:t>- zabezpečení zaměstnáním občanům se ZPS, kontrola jejich zaměstnávání</a:t>
            </a:r>
          </a:p>
          <a:p>
            <a:r>
              <a:rPr lang="cs-CZ" dirty="0" smtClean="0"/>
              <a:t>- poskytování aktuálních informací o volných pracovních místech</a:t>
            </a:r>
          </a:p>
          <a:p>
            <a:r>
              <a:rPr lang="cs-CZ" dirty="0" smtClean="0"/>
              <a:t>- zabezpečování potřebné rekvalifikace uchazečům o práci podle potřeb trhu práce</a:t>
            </a:r>
          </a:p>
          <a:p>
            <a:r>
              <a:rPr lang="cs-CZ" dirty="0" smtClean="0"/>
              <a:t>-poradenské služby v oblasti pracovně-právní, psychologické (studenti SŠ)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Statistické údaje do 9/2011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cs-CZ" b="1" dirty="0" smtClean="0"/>
              <a:t>10.10.2011 ČR - nezaměstnanost v září klesla na 8%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Během září  míra registrované nezaměstnanosti v České republice  klesla  o 0,2 procentního bodu (</a:t>
            </a:r>
            <a:r>
              <a:rPr lang="cs-CZ" dirty="0" err="1" smtClean="0"/>
              <a:t>p.b</a:t>
            </a:r>
            <a:r>
              <a:rPr lang="cs-CZ" dirty="0" smtClean="0"/>
              <a:t>.) na 8,0 %. Ve srovnání se zářím  loňského roku byla nižší o 0,5 </a:t>
            </a:r>
            <a:r>
              <a:rPr lang="cs-CZ" dirty="0" err="1" smtClean="0"/>
              <a:t>p.b</a:t>
            </a:r>
            <a:r>
              <a:rPr lang="cs-CZ" dirty="0" smtClean="0"/>
              <a:t>. Celkový počet </a:t>
            </a:r>
            <a:r>
              <a:rPr lang="cs-CZ" b="1" dirty="0" smtClean="0"/>
              <a:t>10.10.2011 ČR - nezaměstnanost v září klesla na 8%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Během září  míra registrované nezaměstnanosti v České republice  klesla  o 0,2 procentního bodu (</a:t>
            </a:r>
            <a:r>
              <a:rPr lang="cs-CZ" dirty="0" err="1" smtClean="0"/>
              <a:t>p.b</a:t>
            </a:r>
            <a:r>
              <a:rPr lang="cs-CZ" dirty="0" smtClean="0"/>
              <a:t>.) na 8,0 %. Ve srovnání se zářím  loňského roku byla nižší o 0,5 </a:t>
            </a:r>
            <a:r>
              <a:rPr lang="cs-CZ" dirty="0" err="1" smtClean="0"/>
              <a:t>p.b</a:t>
            </a:r>
            <a:r>
              <a:rPr lang="cs-CZ" dirty="0" smtClean="0"/>
              <a:t>. Celkový počet uchazečů o zaměstnání se snížil o 1,3 % na 475 115. Počet nahlášených volných pracovních míst po nepřetržitém nárůstu od ledna poprvé poklesl, a to o 963 (2,4 %) na 39 795.  V srpnu jejich nárůst činil 1 860. Podle posledních dostupných údajů byla míra nezaměstnanosti zpracovávaná EUROSTATEM pro mezinárodní srovnání  v srpnu v ČR 6,7 %, v EU27 9,2 %. Nižší než v ČR byla v Rakousku, Nizozemsku, Lucembursku, Německu, na Maltě, ve Finsku a Švédsku. V říjnu lze očekávat na trhu práce stagnaci nezaměstnanosti.  </a:t>
            </a:r>
            <a:br>
              <a:rPr lang="cs-CZ" dirty="0" smtClean="0"/>
            </a:br>
            <a:r>
              <a:rPr lang="cs-CZ" dirty="0" smtClean="0"/>
              <a:t> </a:t>
            </a:r>
            <a:br>
              <a:rPr lang="cs-CZ" dirty="0" smtClean="0"/>
            </a:br>
            <a:r>
              <a:rPr lang="cs-CZ" dirty="0" smtClean="0"/>
              <a:t>Pokles nezaměstnanosti zpomalil pokračující nárůst absolventů škol. Meziměsíčně </a:t>
            </a:r>
            <a:br>
              <a:rPr lang="cs-CZ" dirty="0" smtClean="0"/>
            </a:br>
            <a:r>
              <a:rPr lang="cs-CZ" dirty="0" smtClean="0"/>
              <a:t>se zvýšil o 7 350 na 35 313. Počet mladistvých a počet absolventů vysokých škol se sice </a:t>
            </a:r>
            <a:br>
              <a:rPr lang="cs-CZ" dirty="0" smtClean="0"/>
            </a:br>
            <a:r>
              <a:rPr lang="cs-CZ" dirty="0" smtClean="0"/>
              <a:t>snížil, ale zvýšily se počty vyučených (o více než 4000), vyučených s maturitou (o téměř </a:t>
            </a:r>
            <a:br>
              <a:rPr lang="cs-CZ" dirty="0" smtClean="0"/>
            </a:br>
            <a:r>
              <a:rPr lang="cs-CZ" dirty="0" smtClean="0"/>
              <a:t>2600), ale i absolventů středních odborných škol (o více než 1400).  Z celkového </a:t>
            </a:r>
            <a:br>
              <a:rPr lang="cs-CZ" dirty="0" smtClean="0"/>
            </a:br>
            <a:r>
              <a:rPr lang="cs-CZ" dirty="0" smtClean="0"/>
              <a:t>přírůstku absolventů tvořily dívky pouze 42,6 %. </a:t>
            </a:r>
            <a:br>
              <a:rPr lang="cs-CZ" dirty="0" smtClean="0"/>
            </a:br>
            <a:r>
              <a:rPr lang="cs-CZ" dirty="0" smtClean="0"/>
              <a:t> </a:t>
            </a:r>
            <a:br>
              <a:rPr lang="cs-CZ" dirty="0" smtClean="0"/>
            </a:br>
            <a:r>
              <a:rPr lang="cs-CZ" dirty="0" smtClean="0"/>
              <a:t>Počet uchazečů  o zaměstnání v evidenci Úřadu práce ČR (ÚP ČR)  meziměsíčně </a:t>
            </a:r>
            <a:br>
              <a:rPr lang="cs-CZ" dirty="0" smtClean="0"/>
            </a:br>
            <a:r>
              <a:rPr lang="cs-CZ" dirty="0" smtClean="0"/>
              <a:t>poklesl celkem o 6 420 osob, z tohoto počtu bylo 5 643 žen. Míra nezaměstnanosti </a:t>
            </a:r>
            <a:br>
              <a:rPr lang="cs-CZ" dirty="0" smtClean="0"/>
            </a:br>
            <a:r>
              <a:rPr lang="cs-CZ" dirty="0" smtClean="0"/>
              <a:t>žen poklesla o 0,3 </a:t>
            </a:r>
            <a:r>
              <a:rPr lang="cs-CZ" dirty="0" err="1" smtClean="0"/>
              <a:t>p.b</a:t>
            </a:r>
            <a:r>
              <a:rPr lang="cs-CZ" dirty="0" smtClean="0"/>
              <a:t>.  (na 9,7 %), naopak u mužů zůstala na srpnové hodnotě 6,8 %.  Dalším důvodem rychlejšího poklesu počtu žen v evidenci ÚP kromě jejich menšího zastoupení mezi novými absolventy byl i opětovný návrat pracovníků do škol po </a:t>
            </a:r>
            <a:br>
              <a:rPr lang="cs-CZ" dirty="0" smtClean="0"/>
            </a:br>
            <a:r>
              <a:rPr lang="cs-CZ" dirty="0" smtClean="0"/>
              <a:t>skončení prázdnin. 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 smtClean="0"/>
              <a:t>K 30. 9. 2011 evidoval  ÚP  ČR  na svých krajských pobočkách a jejich kontaktních </a:t>
            </a:r>
            <a:br>
              <a:rPr lang="cs-CZ" dirty="0" smtClean="0"/>
            </a:br>
            <a:r>
              <a:rPr lang="cs-CZ" dirty="0" smtClean="0"/>
              <a:t>pracovištích celkem 475 115 uchazečů o zaměstnání. Jejich počet byl o 6 420 nižší než </a:t>
            </a:r>
            <a:br>
              <a:rPr lang="cs-CZ" dirty="0" smtClean="0"/>
            </a:br>
            <a:r>
              <a:rPr lang="cs-CZ" dirty="0" smtClean="0"/>
              <a:t>na konci předchozího měsíce, ve srovnání  se stejným obdobím roku 2010 poklesl </a:t>
            </a:r>
            <a:br>
              <a:rPr lang="cs-CZ" dirty="0" smtClean="0"/>
            </a:br>
            <a:r>
              <a:rPr lang="cs-CZ" dirty="0" smtClean="0"/>
              <a:t>o 25 366. Z tohoto počtu bylo  458 156  dosažitelných uchazečů o zaměstnání </a:t>
            </a:r>
            <a:br>
              <a:rPr lang="cs-CZ" dirty="0" smtClean="0"/>
            </a:br>
            <a:r>
              <a:rPr lang="cs-CZ" dirty="0" smtClean="0"/>
              <a:t>(uchazeči, kteří mohou při nabídce pracovního místa bezprostředně nastoupit do </a:t>
            </a:r>
            <a:br>
              <a:rPr lang="cs-CZ" dirty="0" smtClean="0"/>
            </a:br>
            <a:r>
              <a:rPr lang="cs-CZ" dirty="0" smtClean="0"/>
              <a:t>zaměstnání, nepatří sem tedy např. uchazeči zařazení na rekvalifikační kurzy či ve </a:t>
            </a:r>
            <a:br>
              <a:rPr lang="cs-CZ" dirty="0" smtClean="0"/>
            </a:br>
            <a:r>
              <a:rPr lang="cs-CZ" dirty="0" smtClean="0"/>
              <a:t>vazbě). Bylo to o 7 812 méně než na konci předchozího měsíce. Ve srovnání se stejným </a:t>
            </a:r>
            <a:br>
              <a:rPr lang="cs-CZ" dirty="0" smtClean="0"/>
            </a:br>
            <a:r>
              <a:rPr lang="cs-CZ" dirty="0" smtClean="0"/>
              <a:t>obdobím roku 2010 byl jejich počet nižší o 29 195 osob. </a:t>
            </a:r>
            <a:br>
              <a:rPr lang="cs-CZ" dirty="0" smtClean="0"/>
            </a:br>
            <a:r>
              <a:rPr lang="cs-CZ" dirty="0" smtClean="0"/>
              <a:t> </a:t>
            </a:r>
            <a:br>
              <a:rPr lang="cs-CZ" dirty="0" smtClean="0"/>
            </a:br>
            <a:r>
              <a:rPr lang="cs-CZ" dirty="0" smtClean="0"/>
              <a:t>V průběhu září  se na ÚP ČR  nově zaevidovalo  70 457 osob. Ve srovnání s minulým </a:t>
            </a:r>
            <a:br>
              <a:rPr lang="cs-CZ" dirty="0" smtClean="0"/>
            </a:br>
            <a:r>
              <a:rPr lang="cs-CZ" dirty="0" smtClean="0"/>
              <a:t>měsícem to bylo  o 18 614 lidí  více a v porovnání se stejným obdobím minulého roku </a:t>
            </a:r>
            <a:br>
              <a:rPr lang="cs-CZ" dirty="0" smtClean="0"/>
            </a:br>
            <a:r>
              <a:rPr lang="cs-CZ" dirty="0" smtClean="0"/>
              <a:t>o 4 621 lidí méně.  Z evidence v září odešlo celkem 76 877 uchazečů  (ukončená </a:t>
            </a:r>
            <a:br>
              <a:rPr lang="cs-CZ" dirty="0" smtClean="0"/>
            </a:br>
            <a:r>
              <a:rPr lang="cs-CZ" dirty="0" smtClean="0"/>
              <a:t>evidence, vyřazení uchazeči). Bylo to o 20 985 osob více než v předchozím měsíci </a:t>
            </a:r>
            <a:br>
              <a:rPr lang="cs-CZ" dirty="0" smtClean="0"/>
            </a:br>
            <a:r>
              <a:rPr lang="cs-CZ" dirty="0" smtClean="0"/>
              <a:t>a o 786 osob více než v září 2010. Do zaměstnání z nich ve sledovaném měsíci </a:t>
            </a:r>
            <a:br>
              <a:rPr lang="cs-CZ" dirty="0" smtClean="0"/>
            </a:br>
            <a:r>
              <a:rPr lang="cs-CZ" dirty="0" smtClean="0"/>
              <a:t>nastoupilo 44 747 osob, tj. o 11 447 více než v předchozím měsíci a o 2 375 méně než </a:t>
            </a:r>
            <a:br>
              <a:rPr lang="cs-CZ" dirty="0" smtClean="0"/>
            </a:br>
            <a:r>
              <a:rPr lang="cs-CZ" dirty="0" smtClean="0"/>
              <a:t>v září minulého roku. Bez umístění bylo vyřazeno 32 130 uchazečů.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 smtClean="0"/>
              <a:t>Meziměsíční pokles nezaměstnanosti byl zaznamenán v 64 okresech. Největší pokles </a:t>
            </a:r>
            <a:br>
              <a:rPr lang="cs-CZ" dirty="0" smtClean="0"/>
            </a:br>
            <a:r>
              <a:rPr lang="cs-CZ" dirty="0" smtClean="0"/>
              <a:t>byl v okresech Rychnov nad Kněžnou (o 6,4 %), Prachatice (o 6,2 %), Žďár nad Sázavou </a:t>
            </a:r>
            <a:br>
              <a:rPr lang="cs-CZ" dirty="0" smtClean="0"/>
            </a:br>
            <a:r>
              <a:rPr lang="cs-CZ" dirty="0" smtClean="0"/>
              <a:t>(o 4,8 %) a Plzeň-město (o 4,3 %). </a:t>
            </a:r>
            <a:br>
              <a:rPr lang="cs-CZ" dirty="0" smtClean="0"/>
            </a:br>
            <a:r>
              <a:rPr lang="cs-CZ" dirty="0" smtClean="0"/>
              <a:t> </a:t>
            </a:r>
            <a:br>
              <a:rPr lang="cs-CZ" dirty="0" smtClean="0"/>
            </a:br>
            <a:r>
              <a:rPr lang="cs-CZ" dirty="0" smtClean="0"/>
              <a:t>Ke konci září evidoval ÚP ČR 246 418 žen. Jejich podíl na celkovém počtu uchazečů </a:t>
            </a:r>
            <a:br>
              <a:rPr lang="cs-CZ" dirty="0" smtClean="0"/>
            </a:br>
            <a:r>
              <a:rPr lang="cs-CZ" dirty="0" smtClean="0"/>
              <a:t>byl 51,9 %. V evidenci bylo 62 042 osob se zdravotním postižením, což představovalo </a:t>
            </a:r>
            <a:br>
              <a:rPr lang="cs-CZ" dirty="0" smtClean="0"/>
            </a:br>
            <a:r>
              <a:rPr lang="cs-CZ" dirty="0" smtClean="0"/>
              <a:t>13,1 % z celkového počtu nezaměstnaných. 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K 30. 9. 2011 bylo evidováno 35 313 absolventů škol  všech stupňů vzdělání </a:t>
            </a:r>
            <a:br>
              <a:rPr lang="cs-CZ" dirty="0" smtClean="0"/>
            </a:br>
            <a:r>
              <a:rPr lang="cs-CZ" dirty="0" smtClean="0"/>
              <a:t>a mladistvých, jejich počet vzrostl ve srovnání s předchozím měsícem o  7 350 osob </a:t>
            </a:r>
            <a:br>
              <a:rPr lang="cs-CZ" dirty="0" smtClean="0"/>
            </a:br>
            <a:r>
              <a:rPr lang="cs-CZ" dirty="0" smtClean="0"/>
              <a:t>a ve srovnání s měsícem září 2010 byl nižší o 3 999 osob. Na celkové nezaměstnanosti </a:t>
            </a:r>
            <a:br>
              <a:rPr lang="cs-CZ" dirty="0" smtClean="0"/>
            </a:br>
            <a:r>
              <a:rPr lang="cs-CZ" dirty="0" smtClean="0"/>
              <a:t>se podíleli 7,4 % (srpen 2011 – 5,8 %, září 2010 – 7,9 %).  </a:t>
            </a:r>
            <a:br>
              <a:rPr lang="cs-CZ" dirty="0" smtClean="0"/>
            </a:br>
            <a:r>
              <a:rPr lang="cs-CZ" dirty="0" smtClean="0"/>
              <a:t> </a:t>
            </a:r>
            <a:br>
              <a:rPr lang="cs-CZ" dirty="0" smtClean="0"/>
            </a:br>
            <a:r>
              <a:rPr lang="cs-CZ" dirty="0" smtClean="0"/>
              <a:t>Podporu v nezaměstnanosti pobíralo v září 101 193 uchazečů  o zaměstnání, </a:t>
            </a:r>
            <a:br>
              <a:rPr lang="cs-CZ" dirty="0" smtClean="0"/>
            </a:br>
            <a:r>
              <a:rPr lang="cs-CZ" dirty="0" smtClean="0"/>
              <a:t>tj. 21,3 % všech osob vedených v evidenci (srpen 2011 – 23,2 %, září 2010 – 25,6 %).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 smtClean="0"/>
              <a:t> </a:t>
            </a:r>
            <a:br>
              <a:rPr lang="cs-CZ" dirty="0" smtClean="0"/>
            </a:br>
            <a:r>
              <a:rPr lang="cs-CZ" dirty="0" smtClean="0"/>
              <a:t>Míra registrované nezaměstnanosti k 30. 9. 2011 dosáhla hodnoty 8,0 % (srpen 2011 </a:t>
            </a:r>
            <a:br>
              <a:rPr lang="cs-CZ" dirty="0" smtClean="0"/>
            </a:br>
            <a:r>
              <a:rPr lang="cs-CZ" dirty="0" smtClean="0"/>
              <a:t>–  8,2 %, září 2010  –  8,5 %). Míru nezaměstnanosti vyšší  než republikový průměr </a:t>
            </a:r>
            <a:br>
              <a:rPr lang="cs-CZ" dirty="0" smtClean="0"/>
            </a:br>
            <a:r>
              <a:rPr lang="cs-CZ" dirty="0" smtClean="0"/>
              <a:t>vykázalo 43 okresů, nejvyšší byla v okresech Most (15,7 %), Bruntál (14,2 %), Děčín </a:t>
            </a:r>
            <a:br>
              <a:rPr lang="cs-CZ" dirty="0" smtClean="0"/>
            </a:br>
            <a:r>
              <a:rPr lang="cs-CZ" dirty="0" smtClean="0"/>
              <a:t>(13,2 %) a Karviná (13,0 %).  Nejnižší míra nezaměstnanosti  byla zaznamenána </a:t>
            </a:r>
            <a:br>
              <a:rPr lang="cs-CZ" dirty="0" smtClean="0"/>
            </a:br>
            <a:r>
              <a:rPr lang="cs-CZ" dirty="0" smtClean="0"/>
              <a:t>v okresech Praha-východ (3,4 %), Praha-západ a hl. m. Praha (shodně 4,0 %), </a:t>
            </a:r>
            <a:br>
              <a:rPr lang="cs-CZ" dirty="0" smtClean="0"/>
            </a:br>
            <a:r>
              <a:rPr lang="cs-CZ" dirty="0" smtClean="0"/>
              <a:t>Prachatice (4,6 %), Mladá Boleslav (4,7 %) a Benešov (4,9 %).  Míra registrované </a:t>
            </a:r>
            <a:br>
              <a:rPr lang="cs-CZ" dirty="0" smtClean="0"/>
            </a:br>
            <a:r>
              <a:rPr lang="cs-CZ" dirty="0" smtClean="0"/>
              <a:t>nezaměstnanosti mužů zůstala na hodnotě 6,8 % a žen se snížila na 9,7 %. </a:t>
            </a:r>
            <a:br>
              <a:rPr lang="cs-CZ" dirty="0" smtClean="0"/>
            </a:br>
            <a:r>
              <a:rPr lang="cs-CZ" dirty="0" smtClean="0"/>
              <a:t> </a:t>
            </a:r>
            <a:br>
              <a:rPr lang="cs-CZ" dirty="0" smtClean="0"/>
            </a:br>
            <a:r>
              <a:rPr lang="cs-CZ" dirty="0" smtClean="0"/>
              <a:t>Podle posledních dostupných údajů byla míra nezaměstnanosti zpracovávaná </a:t>
            </a:r>
            <a:br>
              <a:rPr lang="cs-CZ" dirty="0" smtClean="0"/>
            </a:br>
            <a:r>
              <a:rPr lang="cs-CZ" dirty="0" smtClean="0"/>
              <a:t>EUROSTATEM pro mezinárodní srovnání v srpnu v ČR 6,7 %, v EU27 9,2 %.  Nižší než </a:t>
            </a:r>
            <a:br>
              <a:rPr lang="cs-CZ" dirty="0" smtClean="0"/>
            </a:br>
            <a:r>
              <a:rPr lang="cs-CZ" dirty="0" smtClean="0"/>
              <a:t>v ČR byla v Rakousku (3,8 %), Nizozemsku (4,0 %), Lucembursku (4,7 %), Německu </a:t>
            </a:r>
            <a:br>
              <a:rPr lang="cs-CZ" dirty="0" smtClean="0"/>
            </a:br>
            <a:r>
              <a:rPr lang="cs-CZ" dirty="0" smtClean="0"/>
              <a:t>(5,9 %), na Maltě (6,5 %), ve Finsku a Švédsku (shodně 6,6 %). Vyšší než průměr </a:t>
            </a:r>
            <a:br>
              <a:rPr lang="cs-CZ" dirty="0" smtClean="0"/>
            </a:br>
            <a:r>
              <a:rPr lang="cs-CZ" dirty="0" smtClean="0"/>
              <a:t>EU27 byla ve Francii (10 ,0 %), Maďarsku (10,1 %), Bulharsku (10,8 %), Portugalsku </a:t>
            </a:r>
            <a:br>
              <a:rPr lang="cs-CZ" dirty="0" smtClean="0"/>
            </a:br>
            <a:r>
              <a:rPr lang="cs-CZ" dirty="0" smtClean="0"/>
              <a:t>(12,3 %), na Slovensku (13,0 %), v Irsku (14,9 %) a ve Španělsku (20,5 %).  </a:t>
            </a:r>
            <a:br>
              <a:rPr lang="cs-CZ" dirty="0" smtClean="0"/>
            </a:br>
            <a:r>
              <a:rPr lang="cs-CZ" dirty="0" smtClean="0"/>
              <a:t>Za Estonsko, Řecko, Lotyšsko, Litvu a Velkou Británii údaje nejsou zatím k dispozici </a:t>
            </a:r>
            <a:br>
              <a:rPr lang="cs-CZ" dirty="0" smtClean="0"/>
            </a:br>
            <a:r>
              <a:rPr lang="cs-CZ" dirty="0" smtClean="0"/>
              <a:t>(poslední dostupné údaje za červen byly vyšší než míra nezaměstnanosti v ČR).  </a:t>
            </a:r>
            <a:br>
              <a:rPr lang="cs-CZ" dirty="0" smtClean="0"/>
            </a:br>
            <a:r>
              <a:rPr lang="cs-CZ" dirty="0" smtClean="0"/>
              <a:t>Více na </a:t>
            </a:r>
            <a:r>
              <a:rPr lang="cs-CZ" dirty="0" smtClean="0">
                <a:hlinkClick r:id="rId2"/>
              </a:rPr>
              <a:t>http://epp.eurostat.ec.europa.eu/portal/page/portal/statistics/search_database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 smtClean="0"/>
              <a:t>ÚP ČR evidoval k 30. 9. 2011 celkem 39 795 volných pracovních míst. Počet míst byl </a:t>
            </a:r>
            <a:br>
              <a:rPr lang="cs-CZ" dirty="0" smtClean="0"/>
            </a:br>
            <a:r>
              <a:rPr lang="cs-CZ" dirty="0" smtClean="0"/>
              <a:t>o 963 nižší než v předchozím měsíci a o 4 695 vyšší než v září 2010. Za měsíc září bylo </a:t>
            </a:r>
            <a:br>
              <a:rPr lang="cs-CZ" dirty="0" smtClean="0"/>
            </a:br>
            <a:r>
              <a:rPr lang="cs-CZ" dirty="0" smtClean="0"/>
              <a:t>nově nahlášeno nebo uvolněno 15 539 pracovních míst a 16 502 volných pracovních </a:t>
            </a:r>
            <a:br>
              <a:rPr lang="cs-CZ" dirty="0" smtClean="0"/>
            </a:br>
            <a:r>
              <a:rPr lang="cs-CZ" dirty="0" smtClean="0"/>
              <a:t>míst bylo nově obsazeno nebo zrušeno. Na jedno volné pracovní místo připadalo </a:t>
            </a:r>
            <a:br>
              <a:rPr lang="cs-CZ" dirty="0" smtClean="0"/>
            </a:br>
            <a:r>
              <a:rPr lang="cs-CZ" dirty="0" smtClean="0"/>
              <a:t>v průměru 11,9 uchazeče, z toho nejvíce v okresech Děčín (38,7), Teplice (36,5), Bruntál </a:t>
            </a:r>
            <a:br>
              <a:rPr lang="cs-CZ" dirty="0" smtClean="0"/>
            </a:br>
            <a:r>
              <a:rPr lang="cs-CZ" dirty="0" smtClean="0"/>
              <a:t>(33,5), Jeseník (32,3) a Kroměříž (30,1). Z celkového počtu nahlášených volných míst </a:t>
            </a:r>
            <a:br>
              <a:rPr lang="cs-CZ" dirty="0" smtClean="0"/>
            </a:br>
            <a:r>
              <a:rPr lang="cs-CZ" dirty="0" smtClean="0"/>
              <a:t>bylo 2 674 vhodných pro osoby se zdravotním postižením  (OZP), na jedno volné </a:t>
            </a:r>
            <a:br>
              <a:rPr lang="cs-CZ" dirty="0" smtClean="0"/>
            </a:br>
            <a:r>
              <a:rPr lang="cs-CZ" dirty="0" smtClean="0"/>
              <a:t>pracovní místo připadalo 23,2 OZP. Volných pracovních míst pro absolventy a mladistvé </a:t>
            </a:r>
            <a:br>
              <a:rPr lang="cs-CZ" dirty="0" smtClean="0"/>
            </a:br>
            <a:r>
              <a:rPr lang="cs-CZ" dirty="0" smtClean="0"/>
              <a:t>bylo registrováno 6 409, na jedno volné místo připadalo 5,5 uchazečů této kategorie. </a:t>
            </a:r>
            <a:br>
              <a:rPr lang="cs-CZ" dirty="0" smtClean="0"/>
            </a:br>
            <a:r>
              <a:rPr lang="cs-CZ" dirty="0" smtClean="0"/>
              <a:t>   </a:t>
            </a:r>
            <a:br>
              <a:rPr lang="cs-CZ" dirty="0" smtClean="0"/>
            </a:br>
            <a:r>
              <a:rPr lang="cs-CZ" dirty="0" smtClean="0"/>
              <a:t>Informace o vývoji nezaměstnanosti v elektronické formě jsou zveřejněny na internetové </a:t>
            </a:r>
            <a:br>
              <a:rPr lang="cs-CZ" dirty="0" smtClean="0"/>
            </a:br>
            <a:r>
              <a:rPr lang="cs-CZ" dirty="0" smtClean="0"/>
              <a:t>adrese </a:t>
            </a:r>
            <a:r>
              <a:rPr lang="cs-CZ" dirty="0" smtClean="0">
                <a:hlinkClick r:id="rId2"/>
              </a:rPr>
              <a:t>http://portal.mpsv.cz/sz/stat</a:t>
            </a:r>
            <a:r>
              <a:rPr lang="cs-CZ" dirty="0" smtClean="0"/>
              <a:t>. 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b="1" dirty="0" smtClean="0"/>
              <a:t>Počet nezaměstnaných v Evropě mírně vzrostl</a:t>
            </a:r>
          </a:p>
          <a:p>
            <a:r>
              <a:rPr lang="cs-CZ" dirty="0" smtClean="0"/>
              <a:t>Velikost textu: </a:t>
            </a:r>
          </a:p>
          <a:p>
            <a:r>
              <a:rPr lang="cs-CZ" dirty="0" smtClean="0"/>
              <a:t>31. 10. 2011 14:30, autor: ČT24 </a:t>
            </a:r>
          </a:p>
          <a:p>
            <a:r>
              <a:rPr lang="cs-CZ" dirty="0" smtClean="0"/>
              <a:t>Brusel - Během září stoupla míra nezaměstnanosti v Evropské unii na 9,7 procenta ze srpnových 9,6 procenta. Růst se nevyhnul ani </a:t>
            </a:r>
            <a:r>
              <a:rPr lang="cs-CZ" dirty="0" err="1" smtClean="0"/>
              <a:t>eurozóně</a:t>
            </a:r>
            <a:r>
              <a:rPr lang="cs-CZ" dirty="0" smtClean="0"/>
              <a:t>, kde se počet nezaměstnaných zvýšil rovněž o 0,1 procentního bodu na 10,2 procenta. Údaje dnes oznámil evropský statistický úřad </a:t>
            </a:r>
            <a:r>
              <a:rPr lang="cs-CZ" dirty="0" err="1" smtClean="0"/>
              <a:t>Eurostat</a:t>
            </a:r>
            <a:r>
              <a:rPr lang="cs-CZ" dirty="0" smtClean="0"/>
              <a:t>. Podle jeho odhadů bylo v září v Evropské unii bez práce 23,3 milionu lidí, z toho 16,2 milionu v </a:t>
            </a:r>
            <a:r>
              <a:rPr lang="cs-CZ" dirty="0" err="1" smtClean="0"/>
              <a:t>eurozóně</a:t>
            </a:r>
            <a:r>
              <a:rPr lang="cs-CZ" dirty="0" smtClean="0"/>
              <a:t>. Nejnižší míru nezaměstnanosti vykázalo Rakousko (3,9 procenta) a nejvyšší Španělsko (22,6 procenta).</a:t>
            </a:r>
          </a:p>
          <a:p>
            <a:r>
              <a:rPr lang="cs-CZ" dirty="0" smtClean="0"/>
              <a:t>autor: ČT24 , zdroj: ČT24 </a:t>
            </a:r>
          </a:p>
          <a:p>
            <a:r>
              <a:rPr lang="cs-CZ" dirty="0" smtClean="0"/>
              <a:t>Nezaměstnanost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Podle </a:t>
            </a:r>
            <a:r>
              <a:rPr lang="cs-CZ" dirty="0" err="1" smtClean="0"/>
              <a:t>Eurostatu</a:t>
            </a:r>
            <a:r>
              <a:rPr lang="cs-CZ" dirty="0" smtClean="0"/>
              <a:t> míra nezaměstnanosti v České republice mírně klesla na 6,6 procenta ze srpnových 6,7 procenta. Na Slovensku se naopak mírně zvýšila na 13,5 procenta ze 13,4 procenta.</a:t>
            </a:r>
          </a:p>
          <a:p>
            <a:r>
              <a:rPr lang="cs-CZ" dirty="0" err="1" smtClean="0"/>
              <a:t>Eurostat</a:t>
            </a:r>
            <a:r>
              <a:rPr lang="cs-CZ" dirty="0" smtClean="0"/>
              <a:t> ve své zprávě rovněž upozorňuje, že ve Spojených státech v září míra nezaměstnanosti dosahovala 9,1 procenta, zatímco v Japonsku v srpnu činila pouze 4,3 procenta.</a:t>
            </a:r>
          </a:p>
          <a:p>
            <a:r>
              <a:rPr lang="cs-CZ" dirty="0" smtClean="0"/>
              <a:t>zdroj: </a:t>
            </a:r>
            <a:r>
              <a:rPr lang="cs-CZ" dirty="0" err="1" smtClean="0"/>
              <a:t>Eurostat</a:t>
            </a:r>
            <a:r>
              <a:rPr lang="cs-CZ" dirty="0" smtClean="0"/>
              <a:t> </a:t>
            </a:r>
          </a:p>
          <a:p>
            <a:r>
              <a:rPr lang="cs-CZ" dirty="0" smtClean="0"/>
              <a:t>Vývoj nezaměstnanosti v EU a v </a:t>
            </a:r>
            <a:r>
              <a:rPr lang="cs-CZ" dirty="0" err="1" smtClean="0"/>
              <a:t>eurozóně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1495</Words>
  <Application>Microsoft Office PowerPoint</Application>
  <PresentationFormat>Předvádění na obrazovce (4:3)</PresentationFormat>
  <Paragraphs>111</Paragraphs>
  <Slides>28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Motiv sady Office</vt:lpstr>
      <vt:lpstr>Pracovní trh a politika zaměstnanosti v ČR a v zemích EU</vt:lpstr>
      <vt:lpstr>Snímek 2</vt:lpstr>
      <vt:lpstr>Nezaměstnanost</vt:lpstr>
      <vt:lpstr>Snímek 4</vt:lpstr>
      <vt:lpstr>ILO – (International Labour Organization) definuje nezaměstnanost takto:</vt:lpstr>
      <vt:lpstr>Hledání práce</vt:lpstr>
      <vt:lpstr>Historický vývoj</vt:lpstr>
      <vt:lpstr>Nezaměstnanost v Československu</vt:lpstr>
      <vt:lpstr>Snímek 9</vt:lpstr>
      <vt:lpstr>Snímek 10</vt:lpstr>
      <vt:lpstr>Snímek 11</vt:lpstr>
      <vt:lpstr>Dlouhodobá nezaměstnanost</vt:lpstr>
      <vt:lpstr>Snímek 13</vt:lpstr>
      <vt:lpstr>Sociální následky dlouhodobé nezaměstnanosti</vt:lpstr>
      <vt:lpstr>Rozvoj technologií a nezaměstnanost</vt:lpstr>
      <vt:lpstr>Trendy prohlubující nezaměstnanost</vt:lpstr>
      <vt:lpstr>Aktivní politika zaměstnanosti v ČR, trendy</vt:lpstr>
      <vt:lpstr>Nezaměstnanost jako sociální problém</vt:lpstr>
      <vt:lpstr>Snímek 19</vt:lpstr>
      <vt:lpstr>Úřady práce, jejich pomoc</vt:lpstr>
      <vt:lpstr>Statistické údaje do 9/2011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Pracovní trh a politika zaměstnanosti v ČR a v zemích EU</dc:title>
  <dc:creator>dvor</dc:creator>
  <cp:lastModifiedBy>dvor</cp:lastModifiedBy>
  <cp:revision>14</cp:revision>
  <dcterms:created xsi:type="dcterms:W3CDTF">2011-11-02T11:48:39Z</dcterms:created>
  <dcterms:modified xsi:type="dcterms:W3CDTF">2011-11-02T14:12:35Z</dcterms:modified>
</cp:coreProperties>
</file>