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wmf" ContentType="image/x-w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60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5ECD5-515E-4817-8A06-1D2ED2C83850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5B59F4-DDCB-41FF-83F5-A48440F36FA7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56348-D703-428C-A1C4-7D6796EF5F41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D1919-1B5F-4141-B613-3E5C6008A186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D22427-B1DD-49E6-9F05-DE0F1467D7DC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CA7B5-8BC9-491C-A887-7C3E7ED947D8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18ED0-40F2-434C-A848-B92581875164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5437F-F4F9-44A9-B4D3-9191CA04E889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24E59-01D0-4537-B876-7E5EC75B028D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A2E49-18A1-40BC-BA5D-5A2EC8FDDF15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983DA4-3B24-449B-95CA-514EB7E30A99}" type="datetime4">
              <a:rPr lang="en-US" smtClean="0"/>
              <a:pPr/>
              <a:t>February 2, 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2EBF8-7CF5-44B7-B2BF-E22DE4D0703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42120D2-3948-4F8F-BE5D-E7E7D97880B2}" type="datetime4">
              <a:rPr lang="en-US" smtClean="0"/>
              <a:pPr/>
              <a:t>February 2, 2014</a:t>
            </a:fld>
            <a:endParaRPr lang="en-US" dirty="0" err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1D72EBF8-7CF5-44B7-B2BF-E22DE4D0703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42121" y="2093513"/>
            <a:ext cx="6016079" cy="1106887"/>
          </a:xfrm>
        </p:spPr>
        <p:txBody>
          <a:bodyPr>
            <a:normAutofit fontScale="90000"/>
          </a:bodyPr>
          <a:lstStyle/>
          <a:p>
            <a:pPr algn="r"/>
            <a:r>
              <a:rPr lang="cs-CZ" dirty="0" smtClean="0"/>
              <a:t>Vybrané metody používané pro sestavení bankrotních modelů</a:t>
            </a:r>
            <a:endParaRPr lang="cs-C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/>
          <a:lstStyle/>
          <a:p>
            <a:pPr algn="r"/>
            <a:r>
              <a:rPr lang="cs-CZ" dirty="0" smtClean="0"/>
              <a:t>Kateřina </a:t>
            </a:r>
            <a:r>
              <a:rPr lang="cs-CZ" dirty="0"/>
              <a:t>O</a:t>
            </a:r>
            <a:r>
              <a:rPr lang="cs-CZ" dirty="0" smtClean="0"/>
              <a:t>dehnalová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10748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Multivariační diskriminační analýza</a:t>
            </a:r>
            <a:endParaRPr lang="cs-CZ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Cílem stanovit předpis diskriminační </a:t>
            </a:r>
            <a:r>
              <a:rPr lang="cs-CZ" dirty="0" err="1" smtClean="0"/>
              <a:t>nadroviny</a:t>
            </a:r>
            <a:r>
              <a:rPr lang="cs-CZ" dirty="0" smtClean="0"/>
              <a:t> nejlépe oddělující jednotlivé skupiny společností.</a:t>
            </a:r>
          </a:p>
          <a:p>
            <a:r>
              <a:rPr lang="cs-CZ" dirty="0" smtClean="0"/>
              <a:t>Čím je hodnota vzdálenější od </a:t>
            </a:r>
            <a:r>
              <a:rPr lang="cs-CZ" dirty="0" err="1" smtClean="0"/>
              <a:t>nadroviny</a:t>
            </a:r>
            <a:r>
              <a:rPr lang="cs-CZ" dirty="0" smtClean="0"/>
              <a:t>, tím spolehlivější je zařazení.</a:t>
            </a:r>
          </a:p>
          <a:p>
            <a:r>
              <a:rPr lang="cs-CZ" dirty="0" smtClean="0"/>
              <a:t>V některých případech se stanovuje i "šedá zóna".</a:t>
            </a:r>
          </a:p>
          <a:p>
            <a:pPr marL="68580" indent="0">
              <a:buNone/>
            </a:pPr>
            <a:endParaRPr lang="cs-CZ" dirty="0" smtClean="0"/>
          </a:p>
          <a:p>
            <a:r>
              <a:rPr lang="cs-CZ" dirty="0" smtClean="0"/>
              <a:t>Výsledný tvar </a:t>
            </a:r>
            <a:r>
              <a:rPr lang="cs-CZ" dirty="0" smtClean="0"/>
              <a:t>modelu: </a:t>
            </a:r>
            <a:r>
              <a:rPr lang="cs-CZ" dirty="0"/>
              <a:t>Z=V</a:t>
            </a:r>
            <a:r>
              <a:rPr lang="cs-CZ" sz="1100" dirty="0"/>
              <a:t>1</a:t>
            </a:r>
            <a:r>
              <a:rPr lang="cs-CZ" dirty="0"/>
              <a:t>X</a:t>
            </a:r>
            <a:r>
              <a:rPr lang="cs-CZ" sz="1100" dirty="0"/>
              <a:t>1 </a:t>
            </a:r>
            <a:r>
              <a:rPr lang="cs-CZ" dirty="0"/>
              <a:t>+V</a:t>
            </a:r>
            <a:r>
              <a:rPr lang="cs-CZ" sz="1100" dirty="0"/>
              <a:t>2</a:t>
            </a:r>
            <a:r>
              <a:rPr lang="cs-CZ" dirty="0"/>
              <a:t>X</a:t>
            </a:r>
            <a:r>
              <a:rPr lang="cs-CZ" sz="1100" dirty="0"/>
              <a:t>2 </a:t>
            </a:r>
            <a:r>
              <a:rPr lang="cs-CZ" dirty="0"/>
              <a:t>+...+</a:t>
            </a:r>
            <a:r>
              <a:rPr lang="cs-CZ" dirty="0" err="1"/>
              <a:t>V</a:t>
            </a:r>
            <a:r>
              <a:rPr lang="cs-CZ" sz="1100" dirty="0" err="1"/>
              <a:t>n</a:t>
            </a:r>
            <a:r>
              <a:rPr lang="cs-CZ" dirty="0" err="1"/>
              <a:t>X</a:t>
            </a:r>
            <a:r>
              <a:rPr lang="cs-CZ" sz="1100" dirty="0" err="1"/>
              <a:t>n</a:t>
            </a:r>
            <a:r>
              <a:rPr lang="cs-CZ" sz="1100" dirty="0"/>
              <a:t>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826059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Altmanův model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58410"/>
            <a:ext cx="7772400" cy="4159113"/>
          </a:xfrm>
        </p:spPr>
        <p:txBody>
          <a:bodyPr>
            <a:normAutofit/>
          </a:bodyPr>
          <a:lstStyle/>
          <a:p>
            <a:r>
              <a:rPr lang="cs-CZ" dirty="0" smtClean="0"/>
              <a:t>První verze vznikla v roce 1968.</a:t>
            </a:r>
          </a:p>
          <a:p>
            <a:r>
              <a:rPr lang="cs-CZ" dirty="0" smtClean="0"/>
              <a:t>Výběr finančních ukazatelů na základě jejich popularity v literatuře.</a:t>
            </a:r>
          </a:p>
          <a:p>
            <a:endParaRPr lang="cs-CZ" dirty="0" smtClean="0"/>
          </a:p>
          <a:p>
            <a:r>
              <a:rPr lang="cs-CZ" dirty="0" smtClean="0"/>
              <a:t>Z</a:t>
            </a:r>
            <a:r>
              <a:rPr lang="cs-CZ" sz="1100" dirty="0" smtClean="0"/>
              <a:t>1 </a:t>
            </a:r>
            <a:r>
              <a:rPr lang="cs-CZ" dirty="0" smtClean="0"/>
              <a:t>= 1,2X</a:t>
            </a:r>
            <a:r>
              <a:rPr lang="cs-CZ" sz="1100" dirty="0" smtClean="0"/>
              <a:t>1 </a:t>
            </a:r>
            <a:r>
              <a:rPr lang="cs-CZ" dirty="0"/>
              <a:t>+ 1,4X</a:t>
            </a:r>
            <a:r>
              <a:rPr lang="cs-CZ" sz="1100" dirty="0"/>
              <a:t>2 </a:t>
            </a:r>
            <a:r>
              <a:rPr lang="cs-CZ" dirty="0"/>
              <a:t>+ 3,3X</a:t>
            </a:r>
            <a:r>
              <a:rPr lang="cs-CZ" sz="1100" dirty="0"/>
              <a:t>3 </a:t>
            </a:r>
            <a:r>
              <a:rPr lang="cs-CZ" dirty="0"/>
              <a:t>+ 0,6X</a:t>
            </a:r>
            <a:r>
              <a:rPr lang="cs-CZ" sz="1100" dirty="0"/>
              <a:t>4 </a:t>
            </a:r>
            <a:r>
              <a:rPr lang="cs-CZ" dirty="0"/>
              <a:t>+ X</a:t>
            </a:r>
            <a:r>
              <a:rPr lang="cs-CZ" sz="1100" dirty="0"/>
              <a:t>5 </a:t>
            </a:r>
            <a:endParaRPr lang="cs-CZ" sz="1100" dirty="0" smtClean="0"/>
          </a:p>
          <a:p>
            <a:endParaRPr lang="cs-CZ" dirty="0"/>
          </a:p>
          <a:p>
            <a:r>
              <a:rPr lang="cs-CZ" dirty="0" smtClean="0"/>
              <a:t>X</a:t>
            </a:r>
            <a:r>
              <a:rPr lang="cs-CZ" sz="1100" dirty="0" smtClean="0"/>
              <a:t>1  </a:t>
            </a:r>
            <a:r>
              <a:rPr lang="cs-CZ" dirty="0" smtClean="0"/>
              <a:t>= (OA-KZ)/CA → likvidita</a:t>
            </a:r>
          </a:p>
          <a:p>
            <a:r>
              <a:rPr lang="cs-CZ" dirty="0" smtClean="0"/>
              <a:t>X</a:t>
            </a:r>
            <a:r>
              <a:rPr lang="cs-CZ" sz="1100" dirty="0" smtClean="0"/>
              <a:t>2 </a:t>
            </a:r>
            <a:r>
              <a:rPr lang="cs-CZ" dirty="0" smtClean="0"/>
              <a:t>= (EAT + Nerozdělený zisk minulých let)/CA → rentabilita</a:t>
            </a:r>
          </a:p>
          <a:p>
            <a:r>
              <a:rPr lang="cs-CZ" dirty="0" smtClean="0"/>
              <a:t>X</a:t>
            </a:r>
            <a:r>
              <a:rPr lang="cs-CZ" sz="1100" dirty="0" smtClean="0"/>
              <a:t>3 </a:t>
            </a:r>
            <a:r>
              <a:rPr lang="cs-CZ" dirty="0" smtClean="0"/>
              <a:t>= EBIT/CA → rentabilita</a:t>
            </a:r>
          </a:p>
          <a:p>
            <a:r>
              <a:rPr lang="cs-CZ" dirty="0" smtClean="0"/>
              <a:t>X</a:t>
            </a:r>
            <a:r>
              <a:rPr lang="cs-CZ" sz="1100" dirty="0" smtClean="0"/>
              <a:t>4 </a:t>
            </a:r>
            <a:r>
              <a:rPr lang="cs-CZ" dirty="0" smtClean="0"/>
              <a:t>= VJ/CZ → zadluženost</a:t>
            </a:r>
          </a:p>
          <a:p>
            <a:r>
              <a:rPr lang="cs-CZ" dirty="0" smtClean="0"/>
              <a:t>X</a:t>
            </a:r>
            <a:r>
              <a:rPr lang="cs-CZ" sz="1100" dirty="0" smtClean="0"/>
              <a:t>5 </a:t>
            </a:r>
            <a:r>
              <a:rPr lang="cs-CZ" dirty="0"/>
              <a:t>= </a:t>
            </a:r>
            <a:r>
              <a:rPr lang="cs-CZ" dirty="0" smtClean="0"/>
              <a:t>Tržby/CA → řízení aktiv</a:t>
            </a:r>
            <a:endParaRPr lang="cs-CZ" dirty="0"/>
          </a:p>
        </p:txBody>
      </p:sp>
      <p:sp>
        <p:nvSpPr>
          <p:cNvPr id="4" name="TextBox 3"/>
          <p:cNvSpPr txBox="1"/>
          <p:nvPr/>
        </p:nvSpPr>
        <p:spPr>
          <a:xfrm>
            <a:off x="4926108" y="4173069"/>
            <a:ext cx="3532092" cy="1200329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Z</a:t>
            </a:r>
            <a:r>
              <a:rPr lang="en-US" baseline="-25000" dirty="0"/>
              <a:t>1</a:t>
            </a:r>
            <a:r>
              <a:rPr lang="en-US" dirty="0"/>
              <a:t> &gt; </a:t>
            </a:r>
            <a:r>
              <a:rPr lang="en-US" dirty="0" smtClean="0"/>
              <a:t>2,99		→ OK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Z</a:t>
            </a:r>
            <a:r>
              <a:rPr lang="en-US" baseline="-25000" dirty="0" smtClean="0"/>
              <a:t>1</a:t>
            </a:r>
            <a:r>
              <a:rPr lang="en-US" dirty="0"/>
              <a:t>∈ ⟨</a:t>
            </a:r>
            <a:r>
              <a:rPr lang="en-US" dirty="0" smtClean="0"/>
              <a:t>1,81;2,98⟩	→ </a:t>
            </a:r>
            <a:r>
              <a:rPr lang="en-US" dirty="0" err="1" smtClean="0"/>
              <a:t>Nevíme</a:t>
            </a:r>
            <a:endParaRPr lang="en-US" dirty="0" smtClean="0"/>
          </a:p>
          <a:p>
            <a:r>
              <a:rPr lang="en-US" dirty="0" smtClean="0"/>
              <a:t>Z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&lt; 1,80 </a:t>
            </a:r>
            <a:r>
              <a:rPr lang="en-US" dirty="0" smtClean="0"/>
              <a:t>		→ KO</a:t>
            </a:r>
            <a:endParaRPr lang="en-US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5014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tafflerův</a:t>
            </a:r>
            <a:r>
              <a:rPr lang="cs-CZ" dirty="0" smtClean="0"/>
              <a:t> model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17638"/>
            <a:ext cx="7772400" cy="3899885"/>
          </a:xfrm>
        </p:spPr>
        <p:txBody>
          <a:bodyPr>
            <a:normAutofit/>
          </a:bodyPr>
          <a:lstStyle/>
          <a:p>
            <a:r>
              <a:rPr lang="cs-CZ" dirty="0" smtClean="0"/>
              <a:t>První verze vznikla v roce 1974, ale nejpoužívanější je z roku 1977.</a:t>
            </a:r>
          </a:p>
          <a:p>
            <a:endParaRPr lang="cs-CZ" dirty="0" smtClean="0"/>
          </a:p>
          <a:p>
            <a:r>
              <a:rPr lang="cs-CZ" dirty="0" smtClean="0"/>
              <a:t>Z</a:t>
            </a:r>
            <a:r>
              <a:rPr lang="cs-CZ" sz="1100" dirty="0" smtClean="0"/>
              <a:t>2 </a:t>
            </a:r>
            <a:r>
              <a:rPr lang="cs-CZ" dirty="0" smtClean="0"/>
              <a:t>= </a:t>
            </a:r>
            <a:r>
              <a:rPr lang="cs-CZ" dirty="0"/>
              <a:t>0,53Y</a:t>
            </a:r>
            <a:r>
              <a:rPr lang="cs-CZ" sz="1100" dirty="0"/>
              <a:t>1 </a:t>
            </a:r>
            <a:r>
              <a:rPr lang="cs-CZ" dirty="0"/>
              <a:t>+ 0,13Y</a:t>
            </a:r>
            <a:r>
              <a:rPr lang="cs-CZ" sz="1100" dirty="0"/>
              <a:t>2 </a:t>
            </a:r>
            <a:r>
              <a:rPr lang="cs-CZ" dirty="0"/>
              <a:t>+ 0,18Y</a:t>
            </a:r>
            <a:r>
              <a:rPr lang="cs-CZ" sz="1100" dirty="0"/>
              <a:t>3 </a:t>
            </a:r>
            <a:r>
              <a:rPr lang="cs-CZ" dirty="0"/>
              <a:t>+ 0,16Y</a:t>
            </a:r>
            <a:r>
              <a:rPr lang="cs-CZ" sz="1100" dirty="0"/>
              <a:t>4 </a:t>
            </a:r>
            <a:endParaRPr lang="cs-CZ" sz="1100" dirty="0" smtClean="0"/>
          </a:p>
          <a:p>
            <a:endParaRPr lang="cs-CZ" dirty="0"/>
          </a:p>
          <a:p>
            <a:r>
              <a:rPr lang="cs-CZ" dirty="0"/>
              <a:t>Y</a:t>
            </a:r>
            <a:r>
              <a:rPr lang="cs-CZ" sz="1100" dirty="0" smtClean="0"/>
              <a:t>1  </a:t>
            </a:r>
            <a:r>
              <a:rPr lang="cs-CZ" dirty="0" smtClean="0"/>
              <a:t>= EBT/KZ → ziskovost</a:t>
            </a:r>
          </a:p>
          <a:p>
            <a:r>
              <a:rPr lang="cs-CZ" dirty="0"/>
              <a:t>Y</a:t>
            </a:r>
            <a:r>
              <a:rPr lang="cs-CZ" sz="1100" dirty="0" smtClean="0"/>
              <a:t>2 </a:t>
            </a:r>
            <a:r>
              <a:rPr lang="cs-CZ" dirty="0" smtClean="0"/>
              <a:t>= OA/CZ→ zastoupení CZ</a:t>
            </a:r>
          </a:p>
          <a:p>
            <a:r>
              <a:rPr lang="cs-CZ" dirty="0"/>
              <a:t>Y</a:t>
            </a:r>
            <a:r>
              <a:rPr lang="cs-CZ" sz="1100" dirty="0" smtClean="0"/>
              <a:t>3 </a:t>
            </a:r>
            <a:r>
              <a:rPr lang="cs-CZ" dirty="0" smtClean="0"/>
              <a:t>= KZ/CA → zadluženost</a:t>
            </a:r>
          </a:p>
          <a:p>
            <a:r>
              <a:rPr lang="cs-CZ" dirty="0"/>
              <a:t>Y</a:t>
            </a:r>
            <a:r>
              <a:rPr lang="cs-CZ" sz="1100" dirty="0" smtClean="0"/>
              <a:t>4 </a:t>
            </a:r>
            <a:r>
              <a:rPr lang="cs-CZ" dirty="0" smtClean="0"/>
              <a:t>= (FM – KZ)/Provozní náklady bez odpisů → likvidita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26108" y="2972740"/>
            <a:ext cx="3532092" cy="1200329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Z</a:t>
            </a:r>
            <a:r>
              <a:rPr lang="en-US" baseline="-25000" dirty="0"/>
              <a:t>2</a:t>
            </a:r>
            <a:r>
              <a:rPr lang="en-US" dirty="0" smtClean="0"/>
              <a:t> </a:t>
            </a:r>
            <a:r>
              <a:rPr lang="en-US" dirty="0"/>
              <a:t>&gt; </a:t>
            </a:r>
            <a:r>
              <a:rPr lang="en-US" dirty="0" smtClean="0"/>
              <a:t>0,3		→ OK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Z</a:t>
            </a:r>
            <a:r>
              <a:rPr lang="en-US" baseline="-25000" dirty="0"/>
              <a:t>2</a:t>
            </a:r>
            <a:r>
              <a:rPr lang="en-US" dirty="0" smtClean="0"/>
              <a:t>∈ </a:t>
            </a:r>
            <a:r>
              <a:rPr lang="en-US" dirty="0"/>
              <a:t>⟨</a:t>
            </a:r>
            <a:r>
              <a:rPr lang="en-US" dirty="0" smtClean="0"/>
              <a:t>0,2;0,3⟩	→ </a:t>
            </a:r>
            <a:r>
              <a:rPr lang="en-US" dirty="0" err="1" smtClean="0"/>
              <a:t>Nevíme</a:t>
            </a:r>
            <a:endParaRPr lang="en-US" dirty="0" smtClean="0"/>
          </a:p>
          <a:p>
            <a:r>
              <a:rPr lang="en-US" dirty="0" smtClean="0"/>
              <a:t>Z</a:t>
            </a:r>
            <a:r>
              <a:rPr lang="en-US" baseline="-25000" dirty="0"/>
              <a:t>2</a:t>
            </a:r>
            <a:r>
              <a:rPr lang="en-US" dirty="0" smtClean="0"/>
              <a:t> </a:t>
            </a:r>
            <a:r>
              <a:rPr lang="en-US" dirty="0"/>
              <a:t>&lt; </a:t>
            </a:r>
            <a:r>
              <a:rPr lang="en-US" dirty="0" smtClean="0"/>
              <a:t>0,2		→ KO</a:t>
            </a:r>
            <a:endParaRPr lang="en-US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5727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Model IN05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17638"/>
            <a:ext cx="7772400" cy="3899885"/>
          </a:xfrm>
        </p:spPr>
        <p:txBody>
          <a:bodyPr>
            <a:normAutofit/>
          </a:bodyPr>
          <a:lstStyle/>
          <a:p>
            <a:r>
              <a:rPr lang="cs-CZ" dirty="0" smtClean="0"/>
              <a:t>Autory manželé </a:t>
            </a:r>
            <a:r>
              <a:rPr lang="cs-CZ" dirty="0" err="1" smtClean="0"/>
              <a:t>Neumaierovi</a:t>
            </a:r>
            <a:r>
              <a:rPr lang="cs-CZ" dirty="0" smtClean="0"/>
              <a:t>, vznikl v roce 2005 aktualizací IN01.</a:t>
            </a:r>
          </a:p>
          <a:p>
            <a:endParaRPr lang="cs-CZ" dirty="0" smtClean="0"/>
          </a:p>
          <a:p>
            <a:r>
              <a:rPr lang="cs-CZ" dirty="0"/>
              <a:t>IN05 = 0,13V</a:t>
            </a:r>
            <a:r>
              <a:rPr lang="cs-CZ" sz="1100" dirty="0"/>
              <a:t>1 </a:t>
            </a:r>
            <a:r>
              <a:rPr lang="cs-CZ" dirty="0"/>
              <a:t>+ 0,04V</a:t>
            </a:r>
            <a:r>
              <a:rPr lang="cs-CZ" sz="1100" dirty="0"/>
              <a:t>2 </a:t>
            </a:r>
            <a:r>
              <a:rPr lang="cs-CZ" dirty="0"/>
              <a:t>+ 3,97V</a:t>
            </a:r>
            <a:r>
              <a:rPr lang="cs-CZ" sz="1100" dirty="0"/>
              <a:t>3 </a:t>
            </a:r>
            <a:r>
              <a:rPr lang="cs-CZ" dirty="0"/>
              <a:t>+ 0,21V</a:t>
            </a:r>
            <a:r>
              <a:rPr lang="cs-CZ" sz="1100" dirty="0"/>
              <a:t>4 </a:t>
            </a:r>
            <a:r>
              <a:rPr lang="cs-CZ" dirty="0"/>
              <a:t>+ 0,09V</a:t>
            </a:r>
            <a:r>
              <a:rPr lang="cs-CZ" sz="1100" dirty="0"/>
              <a:t>5 </a:t>
            </a:r>
            <a:endParaRPr lang="cs-CZ" dirty="0"/>
          </a:p>
          <a:p>
            <a:endParaRPr lang="cs-CZ" dirty="0"/>
          </a:p>
          <a:p>
            <a:r>
              <a:rPr lang="cs-CZ" dirty="0" smtClean="0"/>
              <a:t>V</a:t>
            </a:r>
            <a:r>
              <a:rPr lang="cs-CZ" sz="1100" dirty="0" smtClean="0"/>
              <a:t>1  </a:t>
            </a:r>
            <a:r>
              <a:rPr lang="cs-CZ" dirty="0" smtClean="0"/>
              <a:t>= CA/</a:t>
            </a:r>
            <a:r>
              <a:rPr lang="cs-CZ" dirty="0"/>
              <a:t>C</a:t>
            </a:r>
            <a:r>
              <a:rPr lang="cs-CZ" dirty="0" smtClean="0"/>
              <a:t>Z </a:t>
            </a:r>
          </a:p>
          <a:p>
            <a:r>
              <a:rPr lang="cs-CZ" dirty="0" smtClean="0"/>
              <a:t>V</a:t>
            </a:r>
            <a:r>
              <a:rPr lang="cs-CZ" sz="1100" dirty="0" smtClean="0"/>
              <a:t>2 </a:t>
            </a:r>
            <a:r>
              <a:rPr lang="cs-CZ" dirty="0" smtClean="0"/>
              <a:t>= EBIT/NÚ</a:t>
            </a:r>
          </a:p>
          <a:p>
            <a:r>
              <a:rPr lang="cs-CZ" dirty="0" smtClean="0"/>
              <a:t>V</a:t>
            </a:r>
            <a:r>
              <a:rPr lang="cs-CZ" sz="1100" dirty="0" smtClean="0"/>
              <a:t>3 </a:t>
            </a:r>
            <a:r>
              <a:rPr lang="cs-CZ" dirty="0" smtClean="0"/>
              <a:t>= EBIT/CA </a:t>
            </a:r>
          </a:p>
          <a:p>
            <a:r>
              <a:rPr lang="cs-CZ" dirty="0" smtClean="0"/>
              <a:t>V</a:t>
            </a:r>
            <a:r>
              <a:rPr lang="cs-CZ" sz="1100" dirty="0" smtClean="0"/>
              <a:t>4 </a:t>
            </a:r>
            <a:r>
              <a:rPr lang="cs-CZ" dirty="0" smtClean="0"/>
              <a:t>= Výnosy/CA </a:t>
            </a:r>
          </a:p>
          <a:p>
            <a:r>
              <a:rPr lang="cs-CZ" dirty="0" smtClean="0"/>
              <a:t>V</a:t>
            </a:r>
            <a:r>
              <a:rPr lang="cs-CZ" baseline="-25000" dirty="0" smtClean="0"/>
              <a:t>5</a:t>
            </a:r>
            <a:r>
              <a:rPr lang="cs-CZ" dirty="0" smtClean="0"/>
              <a:t> = OA/KZ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26108" y="2972740"/>
            <a:ext cx="3532092" cy="1200329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IN05 ≥ 1,6	→ OK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IN05∈ (0,9;1,6</a:t>
            </a:r>
            <a:r>
              <a:rPr lang="en-US" dirty="0"/>
              <a:t>)</a:t>
            </a:r>
            <a:r>
              <a:rPr lang="en-US" dirty="0" smtClean="0"/>
              <a:t>	→ </a:t>
            </a:r>
            <a:r>
              <a:rPr lang="en-US" dirty="0" err="1" smtClean="0"/>
              <a:t>Nevíme</a:t>
            </a:r>
            <a:endParaRPr lang="en-US" dirty="0" smtClean="0"/>
          </a:p>
          <a:p>
            <a:r>
              <a:rPr lang="en-US" dirty="0" smtClean="0"/>
              <a:t>IN05 </a:t>
            </a:r>
            <a:r>
              <a:rPr lang="en-US" dirty="0"/>
              <a:t>≤</a:t>
            </a:r>
            <a:r>
              <a:rPr lang="en-US" dirty="0" smtClean="0"/>
              <a:t> 0,9	→ KO</a:t>
            </a:r>
            <a:endParaRPr lang="en-US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87866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probitová analýza</a:t>
            </a:r>
            <a:endParaRPr lang="cs-CZ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Zakladatelem </a:t>
            </a:r>
            <a:r>
              <a:rPr lang="cs-CZ" dirty="0" err="1" smtClean="0"/>
              <a:t>Ittner</a:t>
            </a:r>
            <a:r>
              <a:rPr lang="cs-CZ" dirty="0" smtClean="0"/>
              <a:t> </a:t>
            </a:r>
            <a:r>
              <a:rPr lang="cs-CZ" dirty="0" err="1" smtClean="0"/>
              <a:t>Bliss</a:t>
            </a:r>
            <a:r>
              <a:rPr lang="cs-CZ" dirty="0" smtClean="0"/>
              <a:t>, 1934.</a:t>
            </a:r>
          </a:p>
          <a:p>
            <a:r>
              <a:rPr lang="cs-CZ" dirty="0" smtClean="0"/>
              <a:t>Cílem převod "esovité" výstupní křivky na přímku.</a:t>
            </a:r>
          </a:p>
          <a:p>
            <a:r>
              <a:rPr lang="cs-CZ" dirty="0" smtClean="0"/>
              <a:t>Použití všude tam, kde postačuje jako výsledek hodnota 0 nebo 1.</a:t>
            </a:r>
          </a:p>
          <a:p>
            <a:r>
              <a:rPr lang="cs-CZ" dirty="0" smtClean="0"/>
              <a:t>Model je sestaven maximalizací výrazu </a:t>
            </a:r>
          </a:p>
          <a:p>
            <a:pPr marL="68580" indent="0">
              <a:buNone/>
            </a:pPr>
            <a:r>
              <a:rPr lang="cs-CZ" dirty="0"/>
              <a:t>	</a:t>
            </a:r>
            <a:r>
              <a:rPr lang="cs-CZ" dirty="0" smtClean="0"/>
              <a:t>	</a:t>
            </a:r>
            <a:r>
              <a:rPr lang="el-GR" dirty="0" smtClean="0"/>
              <a:t>𝐿</a:t>
            </a:r>
            <a:r>
              <a:rPr lang="cs-CZ" dirty="0" smtClean="0"/>
              <a:t> </a:t>
            </a:r>
            <a:r>
              <a:rPr lang="el-GR" dirty="0" smtClean="0"/>
              <a:t>= </a:t>
            </a:r>
            <a:r>
              <a:rPr lang="cs-CZ" dirty="0" smtClean="0"/>
              <a:t>∑</a:t>
            </a:r>
            <a:r>
              <a:rPr lang="el-GR" dirty="0" smtClean="0"/>
              <a:t>𝐵</a:t>
            </a:r>
            <a:r>
              <a:rPr lang="el-GR" dirty="0"/>
              <a:t>∙</a:t>
            </a:r>
            <a:r>
              <a:rPr lang="el-GR" dirty="0" smtClean="0"/>
              <a:t>𝑙𝑛</a:t>
            </a:r>
            <a:r>
              <a:rPr lang="cs-CZ" dirty="0" smtClean="0"/>
              <a:t>[</a:t>
            </a:r>
            <a:r>
              <a:rPr lang="el-GR" dirty="0" smtClean="0"/>
              <a:t>Φ</a:t>
            </a:r>
            <a:r>
              <a:rPr lang="el-GR" dirty="0"/>
              <a:t>(𝐻</a:t>
            </a:r>
            <a:r>
              <a:rPr lang="el-GR" dirty="0" smtClean="0"/>
              <a:t>)</a:t>
            </a:r>
            <a:r>
              <a:rPr lang="cs-CZ" dirty="0" smtClean="0"/>
              <a:t>]</a:t>
            </a:r>
            <a:r>
              <a:rPr lang="el-GR" dirty="0" smtClean="0"/>
              <a:t> </a:t>
            </a:r>
            <a:r>
              <a:rPr lang="el-GR" dirty="0"/>
              <a:t>+ </a:t>
            </a:r>
            <a:r>
              <a:rPr lang="cs-CZ" dirty="0" smtClean="0"/>
              <a:t>∑</a:t>
            </a:r>
            <a:r>
              <a:rPr lang="el-GR" dirty="0" smtClean="0"/>
              <a:t>(</a:t>
            </a:r>
            <a:r>
              <a:rPr lang="el-GR" dirty="0"/>
              <a:t>1−𝐵)∙</a:t>
            </a:r>
            <a:r>
              <a:rPr lang="el-GR" dirty="0" smtClean="0"/>
              <a:t>𝑙𝑛</a:t>
            </a:r>
            <a:r>
              <a:rPr lang="cs-CZ" dirty="0" smtClean="0"/>
              <a:t>[</a:t>
            </a:r>
            <a:r>
              <a:rPr lang="el-GR" dirty="0" smtClean="0"/>
              <a:t>1</a:t>
            </a:r>
            <a:r>
              <a:rPr lang="el-GR" dirty="0"/>
              <a:t>−Φ(𝐻</a:t>
            </a:r>
            <a:r>
              <a:rPr lang="el-GR" dirty="0" smtClean="0"/>
              <a:t>)</a:t>
            </a:r>
            <a:r>
              <a:rPr lang="cs-CZ" dirty="0" smtClean="0"/>
              <a:t>]</a:t>
            </a:r>
            <a:r>
              <a:rPr lang="el-GR" dirty="0" smtClean="0"/>
              <a:t> </a:t>
            </a:r>
            <a:endParaRPr lang="el-GR" dirty="0"/>
          </a:p>
          <a:p>
            <a:pPr marL="68580" indent="0">
              <a:buNone/>
            </a:pPr>
            <a:r>
              <a:rPr lang="cs-CZ" dirty="0"/>
              <a:t>	</a:t>
            </a:r>
            <a:r>
              <a:rPr lang="cs-CZ" dirty="0" smtClean="0"/>
              <a:t>		H = A</a:t>
            </a:r>
            <a:r>
              <a:rPr lang="cs-CZ" sz="1100" dirty="0" smtClean="0"/>
              <a:t>1</a:t>
            </a:r>
            <a:r>
              <a:rPr lang="cs-CZ" dirty="0"/>
              <a:t>M</a:t>
            </a:r>
            <a:r>
              <a:rPr lang="cs-CZ" sz="1100" dirty="0" smtClean="0"/>
              <a:t>1 </a:t>
            </a:r>
            <a:r>
              <a:rPr lang="cs-CZ" dirty="0" smtClean="0"/>
              <a:t>+A</a:t>
            </a:r>
            <a:r>
              <a:rPr lang="cs-CZ" sz="1100" dirty="0" smtClean="0"/>
              <a:t>2</a:t>
            </a:r>
            <a:r>
              <a:rPr lang="cs-CZ" dirty="0"/>
              <a:t>M</a:t>
            </a:r>
            <a:r>
              <a:rPr lang="cs-CZ" sz="1100" dirty="0" smtClean="0"/>
              <a:t>2 </a:t>
            </a:r>
            <a:r>
              <a:rPr lang="cs-CZ" dirty="0"/>
              <a:t>+...</a:t>
            </a:r>
            <a:r>
              <a:rPr lang="cs-CZ" dirty="0" smtClean="0"/>
              <a:t>+</a:t>
            </a:r>
            <a:r>
              <a:rPr lang="cs-CZ" dirty="0" err="1" smtClean="0"/>
              <a:t>A</a:t>
            </a:r>
            <a:r>
              <a:rPr lang="cs-CZ" sz="1100" dirty="0" err="1" smtClean="0"/>
              <a:t>n</a:t>
            </a:r>
            <a:r>
              <a:rPr lang="cs-CZ" dirty="0" err="1"/>
              <a:t>M</a:t>
            </a:r>
            <a:r>
              <a:rPr lang="cs-CZ" sz="1100" dirty="0" err="1" smtClean="0"/>
              <a:t>n</a:t>
            </a:r>
            <a:r>
              <a:rPr lang="cs-CZ" sz="1100" dirty="0" smtClean="0"/>
              <a:t> </a:t>
            </a:r>
            <a:endParaRPr lang="cs-CZ" dirty="0" smtClean="0"/>
          </a:p>
          <a:p>
            <a:r>
              <a:rPr lang="cs-CZ" dirty="0" smtClean="0"/>
              <a:t>U bankrotních modelů lze výsledek interpretovat i jako </a:t>
            </a:r>
            <a:r>
              <a:rPr lang="cs-CZ" dirty="0" err="1" smtClean="0"/>
              <a:t>ppst</a:t>
            </a:r>
            <a:r>
              <a:rPr lang="cs-CZ" dirty="0" smtClean="0"/>
              <a:t> bankrotu.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67011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Model Zmijewski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17638"/>
            <a:ext cx="7772400" cy="3899885"/>
          </a:xfrm>
        </p:spPr>
        <p:txBody>
          <a:bodyPr>
            <a:normAutofit/>
          </a:bodyPr>
          <a:lstStyle/>
          <a:p>
            <a:r>
              <a:rPr lang="cs-CZ" dirty="0" smtClean="0"/>
              <a:t>Autorem Mark E. Zmijewski, 1984.</a:t>
            </a:r>
          </a:p>
          <a:p>
            <a:endParaRPr lang="cs-CZ" dirty="0" smtClean="0"/>
          </a:p>
          <a:p>
            <a:r>
              <a:rPr lang="cs-CZ" dirty="0"/>
              <a:t>H = -4,3 - 4,5M</a:t>
            </a:r>
            <a:r>
              <a:rPr lang="cs-CZ" sz="1100" dirty="0"/>
              <a:t>1 </a:t>
            </a:r>
            <a:r>
              <a:rPr lang="cs-CZ" dirty="0"/>
              <a:t>+ 5,7M</a:t>
            </a:r>
            <a:r>
              <a:rPr lang="cs-CZ" sz="1100" dirty="0"/>
              <a:t>2 </a:t>
            </a:r>
            <a:r>
              <a:rPr lang="cs-CZ" dirty="0"/>
              <a:t>+ 0,004M</a:t>
            </a:r>
            <a:r>
              <a:rPr lang="cs-CZ" sz="1100" dirty="0"/>
              <a:t>3 </a:t>
            </a:r>
            <a:endParaRPr lang="cs-CZ" dirty="0"/>
          </a:p>
          <a:p>
            <a:endParaRPr lang="cs-CZ" dirty="0"/>
          </a:p>
          <a:p>
            <a:r>
              <a:rPr lang="cs-CZ" dirty="0"/>
              <a:t>M</a:t>
            </a:r>
            <a:r>
              <a:rPr lang="cs-CZ" sz="1100" dirty="0" smtClean="0"/>
              <a:t>1  </a:t>
            </a:r>
            <a:r>
              <a:rPr lang="cs-CZ" dirty="0" smtClean="0"/>
              <a:t>= EBIT/CA </a:t>
            </a:r>
          </a:p>
          <a:p>
            <a:r>
              <a:rPr lang="cs-CZ" dirty="0"/>
              <a:t>M</a:t>
            </a:r>
            <a:r>
              <a:rPr lang="cs-CZ" sz="1100" dirty="0" smtClean="0"/>
              <a:t>2 </a:t>
            </a:r>
            <a:r>
              <a:rPr lang="cs-CZ" dirty="0" smtClean="0"/>
              <a:t>= CK/CA</a:t>
            </a:r>
          </a:p>
          <a:p>
            <a:r>
              <a:rPr lang="cs-CZ" dirty="0"/>
              <a:t>M</a:t>
            </a:r>
            <a:r>
              <a:rPr lang="cs-CZ" sz="1100" dirty="0" smtClean="0"/>
              <a:t>3 </a:t>
            </a:r>
            <a:r>
              <a:rPr lang="cs-CZ" dirty="0" smtClean="0"/>
              <a:t>= OA/KZ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26108" y="3434405"/>
            <a:ext cx="3532092" cy="923330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H</a:t>
            </a:r>
            <a:r>
              <a:rPr lang="en-US" dirty="0" smtClean="0"/>
              <a:t> ≥ 0,5	→ OK</a:t>
            </a:r>
          </a:p>
          <a:p>
            <a:r>
              <a:rPr lang="en-US" dirty="0"/>
              <a:t>H</a:t>
            </a:r>
            <a:r>
              <a:rPr lang="en-US" dirty="0" smtClean="0"/>
              <a:t> </a:t>
            </a:r>
            <a:r>
              <a:rPr lang="en-US" dirty="0"/>
              <a:t>&lt;</a:t>
            </a:r>
            <a:r>
              <a:rPr lang="en-US" dirty="0" smtClean="0"/>
              <a:t> 0,5	→ KO</a:t>
            </a:r>
            <a:endParaRPr lang="en-US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70235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Srovnání modelů</a:t>
            </a:r>
            <a:endParaRPr lang="cs-CZ" dirty="0"/>
          </a:p>
        </p:txBody>
      </p:sp>
      <p:pic>
        <p:nvPicPr>
          <p:cNvPr id="4" name="Content Placeholder 3" descr="Snímek obrazovky 2014-01-25 v 11.27.14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475" r="-14475"/>
          <a:stretch>
            <a:fillRect/>
          </a:stretch>
        </p:blipFill>
        <p:spPr>
          <a:xfrm>
            <a:off x="-293055" y="1417638"/>
            <a:ext cx="9866171" cy="4667507"/>
          </a:xfrm>
        </p:spPr>
      </p:pic>
    </p:spTree>
    <p:extLst>
      <p:ext uri="{BB962C8B-B14F-4D97-AF65-F5344CB8AC3E}">
        <p14:creationId xmlns:p14="http://schemas.microsoft.com/office/powerpoint/2010/main" val="1177738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05416"/>
            <a:ext cx="7772400" cy="1143000"/>
          </a:xfrm>
        </p:spPr>
        <p:txBody>
          <a:bodyPr/>
          <a:lstStyle/>
          <a:p>
            <a:r>
              <a:rPr lang="cs-CZ" dirty="0" smtClean="0"/>
              <a:t>Děkuji za pozornost.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85936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Urban Pop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 Pop.thmx</Template>
  <TotalTime>661</TotalTime>
  <Words>337</Words>
  <Application>Microsoft Macintosh PowerPoint</Application>
  <PresentationFormat>On-screen Show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Urban Pop</vt:lpstr>
      <vt:lpstr>Vybrané metody používané pro sestavení bankrotních modelů</vt:lpstr>
      <vt:lpstr>Multivariační diskriminační analýza</vt:lpstr>
      <vt:lpstr>Altmanův model</vt:lpstr>
      <vt:lpstr>tafflerův model</vt:lpstr>
      <vt:lpstr>Model IN05</vt:lpstr>
      <vt:lpstr>probitová analýza</vt:lpstr>
      <vt:lpstr>Model Zmijewski</vt:lpstr>
      <vt:lpstr>Srovnání modelů</vt:lpstr>
      <vt:lpstr>Děkuji za pozornost.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Vybrané metody používané pro sestavení bankrotních modelů</dc:title>
  <dc:creator>Kateřina Odehnalová</dc:creator>
  <cp:lastModifiedBy>Kateřina Odehnalová</cp:lastModifiedBy>
  <cp:revision>14</cp:revision>
  <dcterms:created xsi:type="dcterms:W3CDTF">2014-02-01T07:56:35Z</dcterms:created>
  <dcterms:modified xsi:type="dcterms:W3CDTF">2014-02-02T13:18:44Z</dcterms:modified>
</cp:coreProperties>
</file>