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70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058" autoAdjust="0"/>
  </p:normalViewPr>
  <p:slideViewPr>
    <p:cSldViewPr>
      <p:cViewPr varScale="1">
        <p:scale>
          <a:sx n="77" d="100"/>
          <a:sy n="77" d="100"/>
        </p:scale>
        <p:origin x="-102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D30CE-DC7E-4CCA-A895-77373B7A83F2}" type="datetimeFigureOut">
              <a:rPr lang="cs-CZ" smtClean="0"/>
              <a:pPr/>
              <a:t>3.2.2014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4D306-CDC9-4B4F-AC20-9D19467096CC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D306-CDC9-4B4F-AC20-9D19467096CC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D306-CDC9-4B4F-AC20-9D19467096CC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D306-CDC9-4B4F-AC20-9D19467096CC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D306-CDC9-4B4F-AC20-9D19467096CC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D306-CDC9-4B4F-AC20-9D19467096CC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D306-CDC9-4B4F-AC20-9D19467096CC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Ze snímku jsou vidět periodicky se opakující spirálovité tvary, které byly konkávní proti směru laserové ablace (zleva doprava). Rozdíl mezi těmito tvary byl průměrně okolo 50</a:t>
            </a:r>
            <a:r>
              <a:rPr lang="cs-CZ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µm</a:t>
            </a:r>
            <a:r>
              <a:rPr lang="cs-CZ" dirty="0" smtClean="0"/>
              <a:t>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4D306-CDC9-4B4F-AC20-9D19467096CC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8E184-3BCC-4B9A-888C-8337A484A863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108E9-A55E-4632-ABC1-FF25229C5B0F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8835-3F53-42DD-9D96-D3BA0CBE26FE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B73E0-7E27-430F-A328-0061AD8D2DA7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40B121-9C5E-4386-A45B-ACAA377D17F4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AE286-D98C-479B-976F-08068B683159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25637-AD0B-4198-83C3-FB2A78D6F6BB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A5373-2591-49CB-8712-DB146B8B99E9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C6046-B4C7-4E5F-A753-8B2FE1343FC9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18D6F-7220-4E52-98F9-0299C355A04E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15F0F-3155-40D5-A174-F3EDBA649CEB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059AE-6F9A-4C75-8D4F-F134A9F1EE18}" type="datetime1">
              <a:rPr lang="cs-CZ" smtClean="0"/>
              <a:pPr/>
              <a:t>3.2.2014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E39D0-169F-4B24-87D3-F21B6B29D909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/>
        </p:nvSpPr>
        <p:spPr>
          <a:xfrm>
            <a:off x="1357290" y="4786322"/>
            <a:ext cx="6400800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David Kolenatý</a:t>
            </a:r>
            <a:r>
              <a:rPr kumimoji="0" lang="cs-CZ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2013/2014</a:t>
            </a:r>
          </a:p>
        </p:txBody>
      </p:sp>
      <p:sp>
        <p:nvSpPr>
          <p:cNvPr id="5" name="Obdélník 4"/>
          <p:cNvSpPr/>
          <p:nvPr/>
        </p:nvSpPr>
        <p:spPr>
          <a:xfrm>
            <a:off x="642910" y="6000768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dirty="0" smtClean="0">
                <a:latin typeface="Calibri" pitchFamily="34" charset="0"/>
              </a:rPr>
              <a:t>Západočeská univerzita v Plzni, Fakulta aplikovaných věd </a:t>
            </a:r>
          </a:p>
          <a:p>
            <a:endParaRPr lang="cs-CZ" dirty="0">
              <a:latin typeface="Calibri" pitchFamily="34" charset="0"/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714348" y="714357"/>
            <a:ext cx="7772400" cy="1071569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Semestrální práce KMA/MM</a:t>
            </a:r>
            <a:endParaRPr kumimoji="0" lang="cs-CZ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Podnadpis 2"/>
          <p:cNvSpPr>
            <a:spLocks noGrp="1"/>
          </p:cNvSpPr>
          <p:nvPr>
            <p:ph type="subTitle" idx="1"/>
          </p:nvPr>
        </p:nvSpPr>
        <p:spPr>
          <a:xfrm>
            <a:off x="1357290" y="2714620"/>
            <a:ext cx="6400800" cy="1285884"/>
          </a:xfrm>
          <a:ln>
            <a:solidFill>
              <a:schemeClr val="tx1"/>
            </a:solidFill>
          </a:ln>
        </p:spPr>
        <p:txBody>
          <a:bodyPr anchor="ctr" anchorCtr="0">
            <a:normAutofit fontScale="70000" lnSpcReduction="20000"/>
          </a:bodyPr>
          <a:lstStyle/>
          <a:p>
            <a:pPr>
              <a:spcAft>
                <a:spcPts val="600"/>
              </a:spcAft>
            </a:pPr>
            <a:r>
              <a:rPr lang="cs-CZ" sz="3600" b="1" cap="all" dirty="0" smtClean="0">
                <a:solidFill>
                  <a:schemeClr val="tx1"/>
                </a:solidFill>
                <a:latin typeface="Times New Roman"/>
                <a:ea typeface="Times New Roman"/>
              </a:rPr>
              <a:t>tepelné modelování laserového vytváření mikrokanálků v </a:t>
            </a:r>
            <a:r>
              <a:rPr lang="cs-CZ" sz="3600" b="1" cap="all" smtClean="0">
                <a:solidFill>
                  <a:schemeClr val="tx1"/>
                </a:solidFill>
                <a:latin typeface="Times New Roman"/>
                <a:ea typeface="Times New Roman"/>
              </a:rPr>
              <a:t>sodnovápenatém </a:t>
            </a:r>
            <a:r>
              <a:rPr lang="cs-CZ" sz="3600" b="1" cap="all" smtClean="0">
                <a:solidFill>
                  <a:schemeClr val="tx1"/>
                </a:solidFill>
                <a:latin typeface="Times New Roman"/>
                <a:ea typeface="Times New Roman"/>
              </a:rPr>
              <a:t>skle</a:t>
            </a:r>
            <a:endParaRPr lang="cs-CZ" sz="2400" dirty="0">
              <a:solidFill>
                <a:schemeClr val="tx1"/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571604" y="285728"/>
            <a:ext cx="5214974" cy="785818"/>
          </a:xfrm>
          <a:ln w="254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cs-CZ" dirty="0" smtClean="0"/>
              <a:t>Experimentální práce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</p:nvPr>
        </p:nvGraphicFramePr>
        <p:xfrm>
          <a:off x="642910" y="3857628"/>
          <a:ext cx="7429552" cy="2787654"/>
        </p:xfrm>
        <a:graphic>
          <a:graphicData uri="http://schemas.openxmlformats.org/drawingml/2006/table">
            <a:tbl>
              <a:tblPr/>
              <a:tblGrid>
                <a:gridCol w="2144466"/>
                <a:gridCol w="1575224"/>
                <a:gridCol w="1171824"/>
                <a:gridCol w="1341308"/>
                <a:gridCol w="1196730"/>
              </a:tblGrid>
              <a:tr h="491789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šířka (µm)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hloubka (µm)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Ra (µm)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45894">
                <a:tc rowSpan="3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kanálek č. 1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model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192,1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96,2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7,229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4589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experiment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302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74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3,848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385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 rozdíl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36,39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-30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-87,86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66385">
                <a:tc rowSpan="3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kanálek č. 2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model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265,9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132,98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3,615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5286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experiment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267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148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4,495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589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 rozdíl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0,41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10,14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19,58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8339">
                <a:tc rowSpan="3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kanálek č. 3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model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299,12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144,48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1,047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4589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experiment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308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142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3,515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45894">
                <a:tc v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% rozdíl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2,88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-1,75</a:t>
                      </a:r>
                      <a:endParaRPr lang="cs-CZ" sz="16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cs-CZ" sz="160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70,21</a:t>
                      </a:r>
                      <a:endParaRPr lang="cs-CZ" sz="16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10800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7" name="Zástupný symbol pro obsah 2"/>
          <p:cNvSpPr txBox="1">
            <a:spLocks/>
          </p:cNvSpPr>
          <p:nvPr/>
        </p:nvSpPr>
        <p:spPr>
          <a:xfrm>
            <a:off x="428596" y="1142984"/>
            <a:ext cx="8229600" cy="27146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cs-CZ" sz="2400" dirty="0" smtClean="0"/>
              <a:t>V tabulce jsou porovnány vypočítané a experimentální hodnoty šířky, hloubky a drsnosti pro tři různé kanálky.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cs-CZ" sz="2400" dirty="0" smtClean="0"/>
              <a:t>Kanálek č. 1 byl vytvořen při těchto parametrech: P = 18W,            PRF = 160Hz, </a:t>
            </a:r>
            <a:r>
              <a:rPr lang="el-GR" sz="2400" dirty="0" smtClean="0"/>
              <a:t>τ</a:t>
            </a:r>
            <a:r>
              <a:rPr lang="cs-CZ" sz="2400" dirty="0" smtClean="0"/>
              <a:t> = 3,125ms a U = 8,33mm/s.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cs-CZ" sz="2400" dirty="0" smtClean="0"/>
              <a:t>Kanálek č. 2 byl vytvořen při těchto parametrech: P = 24W,           PRF = 228Hz, </a:t>
            </a:r>
            <a:r>
              <a:rPr lang="el-GR" sz="2400" dirty="0" smtClean="0"/>
              <a:t>τ</a:t>
            </a:r>
            <a:r>
              <a:rPr lang="cs-CZ" sz="2400" dirty="0" smtClean="0"/>
              <a:t> = 1,531ms a U = 5mm/s.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cs-CZ" sz="2400" dirty="0" smtClean="0"/>
              <a:t>Kanálek č. 3 byl vytvořen při těchto parametrech: P = 30W,           PRF = 400Hz, </a:t>
            </a:r>
            <a:r>
              <a:rPr lang="el-GR" sz="2400" dirty="0" smtClean="0"/>
              <a:t>τ</a:t>
            </a:r>
            <a:r>
              <a:rPr lang="cs-CZ" sz="2400" dirty="0" smtClean="0"/>
              <a:t> = 0,5ms a U = 5mm/s. </a:t>
            </a:r>
            <a:endParaRPr kumimoji="0" lang="cs-CZ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10</a:t>
            </a:fld>
            <a:endParaRPr lang="cs-CZ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57356" y="285728"/>
            <a:ext cx="5429288" cy="785818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Experimentální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2400" dirty="0" smtClean="0"/>
              <a:t>Na obrázcích jsou modelované a experimentem vytvořené 3D geometrie kanálků č. 1, 2 a 3. </a:t>
            </a:r>
          </a:p>
          <a:p>
            <a:r>
              <a:rPr lang="cs-CZ" sz="2400" dirty="0" smtClean="0"/>
              <a:t>Tyto profily se periodicky opakovaly  po délce kanálku jak ve vypočtených, tak v experimentálních výsledcích. </a:t>
            </a:r>
          </a:p>
          <a:p>
            <a:r>
              <a:rPr lang="cs-CZ" sz="2400" dirty="0" smtClean="0"/>
              <a:t>Rozměry kanálků z vypočtených hodnot velmi dobře odpovídají hodnotám experimentálně zjištěným. </a:t>
            </a:r>
            <a:endParaRPr lang="cs-CZ" sz="2400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3786190"/>
            <a:ext cx="6929486" cy="2842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14480" y="214290"/>
            <a:ext cx="5072098" cy="785810"/>
          </a:xfrm>
          <a:ln w="254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cs-CZ" dirty="0" smtClean="0"/>
              <a:t>Experimentální práce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71546"/>
            <a:ext cx="678661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Obrázek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857628"/>
            <a:ext cx="678661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12</a:t>
            </a:fld>
            <a:endParaRPr lang="cs-CZ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857356" y="285728"/>
            <a:ext cx="5286412" cy="785818"/>
          </a:xfrm>
          <a:ln w="254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cs-CZ" dirty="0" smtClean="0"/>
              <a:t>Experimentální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0" y="1214422"/>
            <a:ext cx="8229600" cy="4525963"/>
          </a:xfrm>
        </p:spPr>
        <p:txBody>
          <a:bodyPr>
            <a:normAutofit/>
          </a:bodyPr>
          <a:lstStyle/>
          <a:p>
            <a:r>
              <a:rPr lang="cs-CZ" sz="2600" dirty="0" smtClean="0"/>
              <a:t>Na obrázku (a) je mikroskopický snímek kanálku č. 1 a na obr. (b) je znázorněna simulace stejného kanálku pro přímé morfologické srovnání. Z hodnot PRF a U, které byly použity při tvorbě tohoto kanálku bylo očekáváno, že každý laserový puls pokrývá oblast o průměru U/PRF = 8,33/160 ≈ 52</a:t>
            </a:r>
            <a:r>
              <a:rPr lang="cs-CZ" sz="2800" dirty="0" smtClean="0"/>
              <a:t> µm</a:t>
            </a:r>
            <a:r>
              <a:rPr lang="cs-CZ" sz="2600" dirty="0" smtClean="0"/>
              <a:t>.</a:t>
            </a:r>
          </a:p>
          <a:p>
            <a:r>
              <a:rPr lang="cs-CZ" sz="2600" dirty="0" smtClean="0"/>
              <a:t> Modelovaný kanálek obsahoval  22 pulzů a z morfologické perspektivy odpovídal experimentálním výsledkům.</a:t>
            </a:r>
          </a:p>
          <a:p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4572008"/>
            <a:ext cx="6429420" cy="2078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13</a:t>
            </a:fld>
            <a:endParaRPr lang="cs-CZ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14546" y="428604"/>
            <a:ext cx="4500594" cy="785818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Použitá 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[1] </a:t>
            </a:r>
            <a:r>
              <a:rPr lang="cs-CZ" sz="2400" dirty="0" smtClean="0"/>
              <a:t>A. </a:t>
            </a:r>
            <a:r>
              <a:rPr lang="cs-CZ" sz="2400" dirty="0" err="1" smtClean="0"/>
              <a:t>Issa</a:t>
            </a:r>
            <a:r>
              <a:rPr lang="cs-CZ" sz="2400" dirty="0" smtClean="0"/>
              <a:t>, D. </a:t>
            </a:r>
            <a:r>
              <a:rPr lang="cs-CZ" sz="2400" dirty="0" err="1" smtClean="0"/>
              <a:t>Brabazon</a:t>
            </a:r>
            <a:r>
              <a:rPr lang="cs-CZ" sz="2400" dirty="0" smtClean="0"/>
              <a:t>, S. </a:t>
            </a:r>
            <a:r>
              <a:rPr lang="cs-CZ" sz="2400" dirty="0" err="1" smtClean="0"/>
              <a:t>Hashmi</a:t>
            </a:r>
            <a:r>
              <a:rPr lang="cs-CZ" sz="2400" dirty="0" smtClean="0"/>
              <a:t>, </a:t>
            </a:r>
            <a:r>
              <a:rPr lang="cs-CZ" sz="2400" i="1" dirty="0" err="1" smtClean="0"/>
              <a:t>Journal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of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materials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processing</a:t>
            </a:r>
            <a:r>
              <a:rPr lang="cs-CZ" sz="2400" i="1" dirty="0" smtClean="0"/>
              <a:t> technology</a:t>
            </a:r>
            <a:r>
              <a:rPr lang="cs-CZ" sz="2400" dirty="0" smtClean="0"/>
              <a:t>, 207 (2008) 307–314</a:t>
            </a:r>
          </a:p>
          <a:p>
            <a:r>
              <a:rPr lang="cs-CZ" sz="2400" dirty="0" smtClean="0"/>
              <a:t>[2] A. </a:t>
            </a:r>
            <a:r>
              <a:rPr lang="cs-CZ" sz="2400" dirty="0" err="1" smtClean="0"/>
              <a:t>Issa</a:t>
            </a:r>
            <a:r>
              <a:rPr lang="cs-CZ" sz="2400" dirty="0" smtClean="0"/>
              <a:t>, D. </a:t>
            </a:r>
            <a:r>
              <a:rPr lang="cs-CZ" sz="2400" dirty="0" err="1" smtClean="0"/>
              <a:t>Brabazon</a:t>
            </a:r>
            <a:r>
              <a:rPr lang="cs-CZ" sz="2400" dirty="0" smtClean="0"/>
              <a:t>, S. </a:t>
            </a:r>
            <a:r>
              <a:rPr lang="cs-CZ" sz="2400" dirty="0" err="1" smtClean="0"/>
              <a:t>Hashmi</a:t>
            </a:r>
            <a:r>
              <a:rPr lang="cs-CZ" sz="2400" dirty="0" smtClean="0"/>
              <a:t>, </a:t>
            </a:r>
            <a:r>
              <a:rPr lang="cs-CZ" sz="2400" i="1" dirty="0" err="1" smtClean="0"/>
              <a:t>Proceedings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of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the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International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Conference</a:t>
            </a:r>
            <a:r>
              <a:rPr lang="cs-CZ" sz="2400" i="1" dirty="0" smtClean="0"/>
              <a:t> on </a:t>
            </a:r>
            <a:r>
              <a:rPr lang="cs-CZ" sz="2400" i="1" dirty="0" err="1" smtClean="0"/>
              <a:t>Advances</a:t>
            </a:r>
            <a:r>
              <a:rPr lang="cs-CZ" sz="2400" i="1" dirty="0" smtClean="0"/>
              <a:t> in </a:t>
            </a:r>
            <a:r>
              <a:rPr lang="cs-CZ" sz="2400" i="1" dirty="0" err="1" smtClean="0"/>
              <a:t>Materials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Processing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and</a:t>
            </a:r>
            <a:r>
              <a:rPr lang="cs-CZ" sz="2400" i="1" dirty="0" smtClean="0"/>
              <a:t> Technologies (AMPT)</a:t>
            </a:r>
            <a:r>
              <a:rPr lang="cs-CZ" sz="2400" dirty="0" smtClean="0"/>
              <a:t>, Vol. 103, Las </a:t>
            </a:r>
            <a:r>
              <a:rPr lang="cs-CZ" sz="2400" dirty="0" err="1" smtClean="0"/>
              <a:t>Vegas</a:t>
            </a:r>
            <a:r>
              <a:rPr lang="cs-CZ" sz="2400" dirty="0" smtClean="0"/>
              <a:t>, NII6, </a:t>
            </a:r>
            <a:r>
              <a:rPr lang="cs-CZ" sz="2400" dirty="0" err="1" smtClean="0"/>
              <a:t>pp</a:t>
            </a:r>
            <a:r>
              <a:rPr lang="cs-CZ" sz="2400" dirty="0" smtClean="0"/>
              <a:t>. 1–5.</a:t>
            </a:r>
          </a:p>
          <a:p>
            <a:r>
              <a:rPr lang="en-US" sz="2400" dirty="0" smtClean="0"/>
              <a:t>[3] S. J. </a:t>
            </a:r>
            <a:r>
              <a:rPr lang="cs-CZ" sz="2400" dirty="0" err="1" smtClean="0"/>
              <a:t>Qin</a:t>
            </a:r>
            <a:r>
              <a:rPr lang="cs-CZ" sz="2400" dirty="0" smtClean="0"/>
              <a:t>, W. J. Li, 2002. </a:t>
            </a:r>
            <a:r>
              <a:rPr lang="cs-CZ" sz="2400" dirty="0" err="1" smtClean="0"/>
              <a:t>Process</a:t>
            </a:r>
            <a:r>
              <a:rPr lang="cs-CZ" sz="2400" dirty="0" smtClean="0"/>
              <a:t> </a:t>
            </a:r>
            <a:r>
              <a:rPr lang="cs-CZ" sz="2400" dirty="0" err="1" smtClean="0"/>
              <a:t>characterization</a:t>
            </a:r>
            <a:r>
              <a:rPr lang="cs-CZ" sz="2400" dirty="0" smtClean="0"/>
              <a:t> </a:t>
            </a:r>
            <a:r>
              <a:rPr lang="cs-CZ" sz="2400" dirty="0" err="1" smtClean="0"/>
              <a:t>of</a:t>
            </a:r>
            <a:r>
              <a:rPr lang="cs-CZ" sz="2400" dirty="0" smtClean="0"/>
              <a:t> </a:t>
            </a:r>
            <a:r>
              <a:rPr lang="cs-CZ" sz="2400" dirty="0" err="1" smtClean="0"/>
              <a:t>fabricating</a:t>
            </a:r>
            <a:r>
              <a:rPr lang="cs-CZ" sz="2400" dirty="0" smtClean="0"/>
              <a:t> 3D </a:t>
            </a:r>
            <a:r>
              <a:rPr lang="cs-CZ" sz="2400" dirty="0" err="1" smtClean="0"/>
              <a:t>micro</a:t>
            </a:r>
            <a:r>
              <a:rPr lang="cs-CZ" sz="2400" dirty="0" smtClean="0"/>
              <a:t> </a:t>
            </a:r>
            <a:r>
              <a:rPr lang="cs-CZ" sz="2400" dirty="0" err="1" smtClean="0"/>
              <a:t>channel</a:t>
            </a:r>
            <a:r>
              <a:rPr lang="cs-CZ" sz="2400" dirty="0" smtClean="0"/>
              <a:t> </a:t>
            </a:r>
            <a:r>
              <a:rPr lang="cs-CZ" sz="2400" dirty="0" err="1" smtClean="0"/>
              <a:t>systems</a:t>
            </a:r>
            <a:r>
              <a:rPr lang="cs-CZ" sz="2400" dirty="0" smtClean="0"/>
              <a:t> by laser-</a:t>
            </a:r>
            <a:r>
              <a:rPr lang="cs-CZ" sz="2400" dirty="0" err="1" smtClean="0"/>
              <a:t>micromachining</a:t>
            </a:r>
            <a:r>
              <a:rPr lang="cs-CZ" sz="2400" dirty="0" smtClean="0"/>
              <a:t>. </a:t>
            </a:r>
            <a:r>
              <a:rPr lang="cs-CZ" sz="2400" i="1" dirty="0" err="1" smtClean="0"/>
              <a:t>Sensors</a:t>
            </a:r>
            <a:r>
              <a:rPr lang="cs-CZ" sz="2400" dirty="0" smtClean="0"/>
              <a:t> </a:t>
            </a:r>
            <a:r>
              <a:rPr lang="cs-CZ" sz="2400" i="1" dirty="0" err="1" smtClean="0"/>
              <a:t>Actuat</a:t>
            </a:r>
            <a:r>
              <a:rPr lang="cs-CZ" sz="2400" dirty="0" smtClean="0"/>
              <a:t>. A 97/98, 749–757.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428596" y="4286256"/>
            <a:ext cx="8229600" cy="685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Děkuji za pozornost</a:t>
            </a: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ovéPole 4"/>
          <p:cNvSpPr txBox="1">
            <a:spLocks noChangeArrowheads="1"/>
          </p:cNvSpPr>
          <p:nvPr/>
        </p:nvSpPr>
        <p:spPr bwMode="auto">
          <a:xfrm>
            <a:off x="500063" y="6000750"/>
            <a:ext cx="8143875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2000" dirty="0">
                <a:latin typeface="Calibri" pitchFamily="34" charset="0"/>
              </a:rPr>
              <a:t>Západočeská univerzita v Plzni, Fakulta </a:t>
            </a:r>
            <a:r>
              <a:rPr lang="cs-CZ" sz="2000">
                <a:latin typeface="Calibri" pitchFamily="34" charset="0"/>
              </a:rPr>
              <a:t>aplikovaných </a:t>
            </a:r>
            <a:r>
              <a:rPr lang="cs-CZ" sz="2000" smtClean="0">
                <a:latin typeface="Calibri" pitchFamily="34" charset="0"/>
              </a:rPr>
              <a:t>věd</a:t>
            </a:r>
            <a:endParaRPr lang="cs-CZ" sz="2000" dirty="0">
              <a:latin typeface="Calibri" pitchFamily="34" charset="0"/>
            </a:endParaRPr>
          </a:p>
          <a:p>
            <a:endParaRPr lang="cs-CZ" dirty="0">
              <a:latin typeface="Calibri" pitchFamily="34" charset="0"/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2714612" y="2071678"/>
            <a:ext cx="3786214" cy="107157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KONEC</a:t>
            </a:r>
            <a:endParaRPr kumimoji="0" lang="cs-CZ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15</a:t>
            </a:fld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00298" y="274638"/>
            <a:ext cx="3500462" cy="868346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Tepelný model</a:t>
            </a:r>
          </a:p>
          <a:p>
            <a:r>
              <a:rPr lang="cs-CZ" sz="2400" dirty="0" smtClean="0"/>
              <a:t>Experimentální práce</a:t>
            </a:r>
          </a:p>
          <a:p>
            <a:pPr lvl="1"/>
            <a:r>
              <a:rPr lang="cs-CZ" sz="2200" dirty="0" smtClean="0"/>
              <a:t>Modelování přepokládaných izoterem tří pulzů v rovině.</a:t>
            </a:r>
          </a:p>
          <a:p>
            <a:pPr lvl="1"/>
            <a:r>
              <a:rPr lang="cs-CZ" sz="2200" dirty="0" smtClean="0"/>
              <a:t>Teplotní průběh pro čtyři body.</a:t>
            </a:r>
          </a:p>
          <a:p>
            <a:pPr lvl="1"/>
            <a:r>
              <a:rPr lang="cs-CZ" sz="2200" dirty="0" smtClean="0"/>
              <a:t>Srovnání vypočítaných a experimentálních hodnot šířky, hloubky a drsnosti pro tři různé kanálky.</a:t>
            </a:r>
          </a:p>
          <a:p>
            <a:pPr lvl="1"/>
            <a:r>
              <a:rPr lang="cs-CZ" sz="2200" dirty="0" smtClean="0"/>
              <a:t>Modelované a experimentem vytvořené 3D geometrie kanálků.</a:t>
            </a:r>
          </a:p>
          <a:p>
            <a:pPr lvl="1"/>
            <a:r>
              <a:rPr lang="cs-CZ" sz="2200" dirty="0" smtClean="0"/>
              <a:t>Přímé morfologické srovnání mikroskopického snímku kanálku a simulace stejného kanálku .</a:t>
            </a:r>
          </a:p>
          <a:p>
            <a:r>
              <a:rPr lang="cs-CZ" sz="2400" dirty="0" smtClean="0"/>
              <a:t>Použitá literatura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357422" y="274638"/>
            <a:ext cx="4071966" cy="796908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Tepelný model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/>
              <a:t>Vedení tepla </a:t>
            </a:r>
            <a:r>
              <a:rPr lang="cs-CZ" sz="2400" dirty="0" smtClean="0"/>
              <a:t>(konstantních </a:t>
            </a:r>
            <a:r>
              <a:rPr lang="cs-CZ" sz="2400" dirty="0"/>
              <a:t>teplotních </a:t>
            </a:r>
            <a:r>
              <a:rPr lang="cs-CZ" sz="2400" dirty="0" smtClean="0"/>
              <a:t>parametry </a:t>
            </a:r>
            <a:r>
              <a:rPr lang="cs-CZ" sz="2400" dirty="0"/>
              <a:t>a </a:t>
            </a:r>
            <a:r>
              <a:rPr lang="cs-CZ" sz="2400" dirty="0" smtClean="0"/>
              <a:t>žádný zdroj):</a:t>
            </a:r>
          </a:p>
          <a:p>
            <a:endParaRPr lang="cs-CZ" sz="2400" dirty="0"/>
          </a:p>
          <a:p>
            <a:endParaRPr lang="cs-CZ" sz="2400" dirty="0"/>
          </a:p>
          <a:p>
            <a:r>
              <a:rPr lang="cs-CZ" sz="2400" dirty="0"/>
              <a:t>Pokud se medium pohybuje konstantní rychlostí U paralelně s osou </a:t>
            </a:r>
            <a:r>
              <a:rPr lang="cs-CZ" sz="2400" dirty="0" smtClean="0"/>
              <a:t>x :</a:t>
            </a:r>
            <a:endParaRPr lang="cs-CZ" sz="2400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cs-CZ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304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cs-CZ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1034" name="Zástupný symbol pro obsah 11"/>
          <p:cNvGraphicFramePr>
            <a:graphicFrameLocks noChangeAspect="1"/>
          </p:cNvGraphicFramePr>
          <p:nvPr/>
        </p:nvGraphicFramePr>
        <p:xfrm>
          <a:off x="714348" y="2357430"/>
          <a:ext cx="3625112" cy="857256"/>
        </p:xfrm>
        <a:graphic>
          <a:graphicData uri="http://schemas.openxmlformats.org/presentationml/2006/ole">
            <p:oleObj spid="_x0000_s1034" name="Equation" r:id="rId4" imgW="1879560" imgH="444240" progId="Equation.DSMT4">
              <p:embed/>
            </p:oleObj>
          </a:graphicData>
        </a:graphic>
      </p:graphicFrame>
      <p:pic>
        <p:nvPicPr>
          <p:cNvPr id="14" name="Obrázek 13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3786190"/>
            <a:ext cx="471490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" name="Objekt 14"/>
          <p:cNvGraphicFramePr>
            <a:graphicFrameLocks noChangeAspect="1"/>
          </p:cNvGraphicFramePr>
          <p:nvPr/>
        </p:nvGraphicFramePr>
        <p:xfrm>
          <a:off x="714348" y="4214818"/>
          <a:ext cx="3463481" cy="714380"/>
        </p:xfrm>
        <a:graphic>
          <a:graphicData uri="http://schemas.openxmlformats.org/presentationml/2006/ole">
            <p:oleObj spid="_x0000_s1035" name="Equation" r:id="rId6" imgW="2108160" imgH="444240" progId="Equation.DSMT4">
              <p:embed/>
            </p:oleObj>
          </a:graphicData>
        </a:graphic>
      </p:graphicFrame>
      <p:sp>
        <p:nvSpPr>
          <p:cNvPr id="12" name="Zástupný symbol pro číslo snímku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14546" y="274638"/>
            <a:ext cx="4143404" cy="796908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Tepelný model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829196"/>
          </a:xfrm>
        </p:spPr>
        <p:txBody>
          <a:bodyPr>
            <a:normAutofit/>
          </a:bodyPr>
          <a:lstStyle/>
          <a:p>
            <a:r>
              <a:rPr lang="cs-CZ" sz="2400" dirty="0"/>
              <a:t>Řešení </a:t>
            </a:r>
            <a:r>
              <a:rPr lang="cs-CZ" sz="2400" dirty="0" smtClean="0"/>
              <a:t>rovnice </a:t>
            </a:r>
            <a:r>
              <a:rPr lang="cs-CZ" sz="2400" dirty="0"/>
              <a:t>dává tranzitní teplo nebo rozložení teploty v </a:t>
            </a:r>
            <a:r>
              <a:rPr lang="cs-CZ" sz="2400" dirty="0" smtClean="0"/>
              <a:t>médiu, ale </a:t>
            </a:r>
            <a:r>
              <a:rPr lang="cs-CZ" sz="2400" dirty="0"/>
              <a:t>není </a:t>
            </a:r>
            <a:r>
              <a:rPr lang="cs-CZ" sz="2400" dirty="0" smtClean="0"/>
              <a:t>jednoznačné. Závisí </a:t>
            </a:r>
            <a:r>
              <a:rPr lang="cs-CZ" sz="2400" dirty="0"/>
              <a:t>na předpokladech, počátečních a okrajových podmínkách, které jsou pro naší úlohu dány:</a:t>
            </a:r>
          </a:p>
          <a:p>
            <a:pPr lvl="1"/>
            <a:r>
              <a:rPr lang="cs-CZ" sz="2000" dirty="0"/>
              <a:t>Počáteční teplota je rovna okolní teplotě .</a:t>
            </a:r>
          </a:p>
          <a:p>
            <a:pPr lvl="1"/>
            <a:r>
              <a:rPr lang="cs-CZ" sz="2000" dirty="0"/>
              <a:t>Médium je deska složená ze dvou paralelních rovin a teplo vstupuje z jedné roviny . Předpokládají se nulové tepelné ztráty v médiu.</a:t>
            </a:r>
          </a:p>
          <a:p>
            <a:pPr lvl="1"/>
            <a:r>
              <a:rPr lang="cs-CZ" sz="2000" dirty="0"/>
              <a:t>V médiu nejsou žádné fázové změny. Ačkoliv řešení explicitně nezahrnuje efekty latentního tepla, je užitečné odhadnout vniknutí </a:t>
            </a:r>
            <a:r>
              <a:rPr lang="cs-CZ" sz="2000" dirty="0" err="1"/>
              <a:t>izoterm</a:t>
            </a:r>
            <a:r>
              <a:rPr lang="cs-CZ" sz="2000" dirty="0"/>
              <a:t> tání vedením. </a:t>
            </a:r>
          </a:p>
          <a:p>
            <a:pPr lvl="1"/>
            <a:r>
              <a:rPr lang="cs-CZ" sz="2000" dirty="0"/>
              <a:t>Médium je </a:t>
            </a:r>
            <a:r>
              <a:rPr lang="cs-CZ" sz="2000" dirty="0" err="1"/>
              <a:t>polonekonečná</a:t>
            </a:r>
            <a:r>
              <a:rPr lang="cs-CZ" sz="2000" dirty="0"/>
              <a:t> pevná látka, což znamená, že teplotní rozdíly ve zkoumaných oblastech neovlivňují teploty ve vzdálených oblastech, jako je například konec roviny.</a:t>
            </a:r>
          </a:p>
          <a:p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000232" y="142852"/>
            <a:ext cx="4357718" cy="857256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Tepelný model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/>
          </a:bodyPr>
          <a:lstStyle/>
          <a:p>
            <a:r>
              <a:rPr lang="cs-CZ" sz="2400" dirty="0"/>
              <a:t>Dopadající laserový paprsek je modelován jako časově závislý bodový tepelný zdroj (0,0,0</a:t>
            </a:r>
            <a:r>
              <a:rPr lang="cs-CZ" sz="2400" dirty="0" smtClean="0"/>
              <a:t>).</a:t>
            </a:r>
          </a:p>
          <a:p>
            <a:r>
              <a:rPr lang="cs-CZ" sz="2400" dirty="0" smtClean="0"/>
              <a:t>Řešení rovnice, </a:t>
            </a:r>
            <a:r>
              <a:rPr lang="cs-CZ" sz="2400" dirty="0"/>
              <a:t>které je založeno na působící teplotě harmonického charakteru na </a:t>
            </a:r>
            <a:r>
              <a:rPr lang="cs-CZ" sz="2400" dirty="0" smtClean="0"/>
              <a:t>materiálu:</a:t>
            </a:r>
          </a:p>
          <a:p>
            <a:endParaRPr lang="cs-CZ" sz="2400" dirty="0"/>
          </a:p>
          <a:p>
            <a:endParaRPr lang="cs-CZ" sz="2400" dirty="0"/>
          </a:p>
          <a:p>
            <a:r>
              <a:rPr lang="cs-CZ" sz="2400" dirty="0"/>
              <a:t>Vstupní výkon pulzního laseru je znázorněn na </a:t>
            </a:r>
            <a:r>
              <a:rPr lang="cs-CZ" sz="2400" dirty="0" smtClean="0"/>
              <a:t>obrázku:</a:t>
            </a:r>
            <a:endParaRPr lang="cs-CZ" sz="2400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1500166" y="2857496"/>
          <a:ext cx="6029366" cy="886672"/>
        </p:xfrm>
        <a:graphic>
          <a:graphicData uri="http://schemas.openxmlformats.org/presentationml/2006/ole">
            <p:oleObj spid="_x0000_s6146" name="Equation" r:id="rId4" imgW="3454200" imgH="507960" progId="Equation.DSMT4">
              <p:embed/>
            </p:oleObj>
          </a:graphicData>
        </a:graphic>
      </p:graphicFrame>
      <p:pic>
        <p:nvPicPr>
          <p:cNvPr id="5" name="Obrázek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214818"/>
            <a:ext cx="471490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28794" y="274638"/>
            <a:ext cx="4429156" cy="796908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Tepelný model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cs-CZ" sz="2400" dirty="0"/>
              <a:t>Je možné vyjádřit signál pomocí Fourierovy  řady</a:t>
            </a:r>
            <a:r>
              <a:rPr lang="cs-CZ" sz="2400" dirty="0" smtClean="0"/>
              <a:t>:</a:t>
            </a:r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Dosazením a po úpravě:</a:t>
            </a:r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/>
              <a:t>k</a:t>
            </a:r>
            <a:r>
              <a:rPr lang="cs-CZ" sz="2400" dirty="0" smtClean="0"/>
              <a:t>de   		  je Simonovo </a:t>
            </a:r>
            <a:r>
              <a:rPr lang="cs-CZ" sz="2400" dirty="0"/>
              <a:t>číslo, které charakterizuje periodické řešení s periodou  </a:t>
            </a:r>
            <a:r>
              <a:rPr lang="cs-CZ" sz="2400" dirty="0" smtClean="0"/>
              <a:t>   </a:t>
            </a:r>
            <a:r>
              <a:rPr lang="cs-CZ" sz="2400" dirty="0"/>
              <a:t>a </a:t>
            </a:r>
            <a:r>
              <a:rPr lang="cs-CZ" sz="2400" dirty="0" smtClean="0"/>
              <a:t>			   .</a:t>
            </a:r>
          </a:p>
          <a:p>
            <a:r>
              <a:rPr lang="cs-CZ" sz="2400" dirty="0" smtClean="0"/>
              <a:t> </a:t>
            </a:r>
            <a:r>
              <a:rPr lang="cs-CZ" sz="2400" dirty="0"/>
              <a:t>Pomocí </a:t>
            </a:r>
            <a:r>
              <a:rPr lang="cs-CZ" sz="2400" dirty="0" smtClean="0"/>
              <a:t>této rovnice se </a:t>
            </a:r>
            <a:r>
              <a:rPr lang="cs-CZ" sz="2400" dirty="0"/>
              <a:t>vypočítalo rozložení teplot , které záviselo na výkonu, PRF, délce pulzu, rychlosti posuvu materiálu a parametrech procesu. </a:t>
            </a:r>
          </a:p>
          <a:p>
            <a:endParaRPr lang="cs-CZ" sz="2400" dirty="0"/>
          </a:p>
          <a:p>
            <a:pPr>
              <a:buNone/>
            </a:pPr>
            <a:endParaRPr lang="cs-CZ" dirty="0"/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1154113" y="1928813"/>
          <a:ext cx="6121400" cy="992187"/>
        </p:xfrm>
        <a:graphic>
          <a:graphicData uri="http://schemas.openxmlformats.org/presentationml/2006/ole">
            <p:oleObj spid="_x0000_s7171" name="Equation" r:id="rId3" imgW="2743200" imgH="444240" progId="Equation.DSMT4">
              <p:embed/>
            </p:oleObj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7172" name="Equation" r:id="rId4" imgW="114120" imgH="177480" progId="Equation.DSMT4">
              <p:embed/>
            </p:oleObj>
          </a:graphicData>
        </a:graphic>
      </p:graphicFrame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63249" y="3214686"/>
          <a:ext cx="8566469" cy="642942"/>
        </p:xfrm>
        <a:graphic>
          <a:graphicData uri="http://schemas.openxmlformats.org/presentationml/2006/ole">
            <p:oleObj spid="_x0000_s7174" name="Equation" r:id="rId5" imgW="6070320" imgH="444240" progId="Equation.DSMT4">
              <p:embed/>
            </p:oleObj>
          </a:graphicData>
        </a:graphic>
      </p:graphicFrame>
      <p:graphicFrame>
        <p:nvGraphicFramePr>
          <p:cNvPr id="9" name="Objekt 8"/>
          <p:cNvGraphicFramePr>
            <a:graphicFrameLocks noChangeAspect="1"/>
          </p:cNvGraphicFramePr>
          <p:nvPr/>
        </p:nvGraphicFramePr>
        <p:xfrm>
          <a:off x="1428728" y="4000504"/>
          <a:ext cx="1860220" cy="384176"/>
        </p:xfrm>
        <a:graphic>
          <a:graphicData uri="http://schemas.openxmlformats.org/presentationml/2006/ole">
            <p:oleObj spid="_x0000_s7175" name="Equation" r:id="rId6" imgW="1168200" imgH="241200" progId="Equation.DSMT4">
              <p:embed/>
            </p:oleObj>
          </a:graphicData>
        </a:graphic>
      </p:graphicFrame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429124" y="4286256"/>
          <a:ext cx="285752" cy="467595"/>
        </p:xfrm>
        <a:graphic>
          <a:graphicData uri="http://schemas.openxmlformats.org/presentationml/2006/ole">
            <p:oleObj spid="_x0000_s7176" name="Equation" r:id="rId7" imgW="139680" imgH="228600" progId="Equation.DSMT4">
              <p:embed/>
            </p:oleObj>
          </a:graphicData>
        </a:graphic>
      </p:graphicFrame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4929190" y="4286256"/>
          <a:ext cx="2163612" cy="536576"/>
        </p:xfrm>
        <a:graphic>
          <a:graphicData uri="http://schemas.openxmlformats.org/presentationml/2006/ole">
            <p:oleObj spid="_x0000_s7177" name="Equation" r:id="rId8" imgW="1587240" imgH="393480" progId="Equation.DSMT4">
              <p:embed/>
            </p:oleObj>
          </a:graphicData>
        </a:graphic>
      </p:graphicFrame>
      <p:sp>
        <p:nvSpPr>
          <p:cNvPr id="12" name="Zástupný symbol pro číslo snímku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5500726" cy="868346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Experimentální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00660"/>
          </a:xfrm>
        </p:spPr>
        <p:txBody>
          <a:bodyPr>
            <a:normAutofit/>
          </a:bodyPr>
          <a:lstStyle/>
          <a:p>
            <a:r>
              <a:rPr lang="cs-CZ" sz="2400" dirty="0"/>
              <a:t>Byla použita dva milimetry tlustá tabulka z komerčního sodnovápenatého </a:t>
            </a:r>
            <a:r>
              <a:rPr lang="cs-CZ" sz="2400" dirty="0" smtClean="0"/>
              <a:t>skla.</a:t>
            </a:r>
          </a:p>
          <a:p>
            <a:r>
              <a:rPr lang="cs-CZ" sz="2400" dirty="0"/>
              <a:t>Kanálky byly vytvářeny pomocí CO</a:t>
            </a:r>
            <a:r>
              <a:rPr lang="cs-CZ" sz="2400" baseline="-25000" dirty="0"/>
              <a:t>2</a:t>
            </a:r>
            <a:r>
              <a:rPr lang="cs-CZ" sz="2400" dirty="0"/>
              <a:t> laserového paprsku o výkonu 1,5 kW fokusovaného do spotu o průměru kolem 90 </a:t>
            </a:r>
            <a:r>
              <a:rPr lang="cs-CZ" sz="2400" dirty="0" smtClean="0"/>
              <a:t>µm.</a:t>
            </a:r>
          </a:p>
          <a:p>
            <a:r>
              <a:rPr lang="cs-CZ" sz="2400" dirty="0" smtClean="0"/>
              <a:t>Laserovým </a:t>
            </a:r>
            <a:r>
              <a:rPr lang="cs-CZ" sz="2400" dirty="0" err="1" smtClean="0"/>
              <a:t>scanováním</a:t>
            </a:r>
            <a:r>
              <a:rPr lang="cs-CZ" sz="2400" dirty="0" smtClean="0"/>
              <a:t> vzorků </a:t>
            </a:r>
            <a:r>
              <a:rPr lang="cs-CZ" sz="2400" dirty="0"/>
              <a:t>byly získány třídimenzionální profily 50 µm dlouhé části každého </a:t>
            </a:r>
            <a:r>
              <a:rPr lang="cs-CZ" sz="2400" dirty="0" smtClean="0"/>
              <a:t>kanálku, z kterých </a:t>
            </a:r>
            <a:r>
              <a:rPr lang="cs-CZ" sz="2400" dirty="0"/>
              <a:t>byly měřeny šířka (µm), hloubka (µm) a drsnost povrchu </a:t>
            </a:r>
            <a:r>
              <a:rPr lang="cs-CZ" sz="2400" dirty="0" err="1"/>
              <a:t>Ra</a:t>
            </a:r>
            <a:r>
              <a:rPr lang="cs-CZ" sz="2400" dirty="0"/>
              <a:t> (µm). </a:t>
            </a:r>
            <a:endParaRPr lang="cs-CZ" sz="2400" dirty="0" smtClean="0"/>
          </a:p>
          <a:p>
            <a:r>
              <a:rPr lang="cs-CZ" sz="2400" dirty="0" smtClean="0"/>
              <a:t>Zdroj laseru byl konstantně v čase uvažován na poloze (0,0,0). Vzorek se pohyboval konstantní rychlostí U ve směru osy x, neboli hodnoty x = a + </a:t>
            </a:r>
            <a:r>
              <a:rPr lang="cs-CZ" sz="2400" dirty="0" err="1" smtClean="0"/>
              <a:t>tU</a:t>
            </a:r>
            <a:r>
              <a:rPr lang="cs-CZ" sz="2400" dirty="0" smtClean="0"/>
              <a:t>, kde a je počáteční poloha.</a:t>
            </a:r>
          </a:p>
          <a:p>
            <a:r>
              <a:rPr lang="cs-CZ" sz="2400" dirty="0" smtClean="0"/>
              <a:t>byla zkonstruována 2D síť v čase a prostoru (t,y)</a:t>
            </a:r>
            <a:endParaRPr lang="cs-CZ" sz="2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5286412" cy="857256"/>
          </a:xfrm>
          <a:ln w="25400">
            <a:solidFill>
              <a:srgbClr val="FF0000"/>
            </a:solidFill>
          </a:ln>
        </p:spPr>
        <p:txBody>
          <a:bodyPr/>
          <a:lstStyle/>
          <a:p>
            <a:r>
              <a:rPr lang="cs-CZ" dirty="0" smtClean="0"/>
              <a:t>Experimentální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71546"/>
            <a:ext cx="7972452" cy="2928958"/>
          </a:xfrm>
        </p:spPr>
        <p:txBody>
          <a:bodyPr>
            <a:normAutofit fontScale="92500" lnSpcReduction="10000"/>
          </a:bodyPr>
          <a:lstStyle/>
          <a:p>
            <a:r>
              <a:rPr lang="cs-CZ" sz="2400" dirty="0" smtClean="0"/>
              <a:t>Řešení pro konstantní hodnotu z a za podmínek z = 0 a t = 0 poskytlo izotermy v této rovině. </a:t>
            </a:r>
          </a:p>
          <a:p>
            <a:r>
              <a:rPr lang="cs-CZ" sz="2400" dirty="0" smtClean="0"/>
              <a:t>Obrázek znázorňuje přepokládané izotermy tří pulzů v rovině  z = 0 za použití P = 24W, PRF = 228Hz, </a:t>
            </a:r>
            <a:r>
              <a:rPr lang="el-GR" sz="2400" dirty="0" smtClean="0"/>
              <a:t>τ</a:t>
            </a:r>
            <a:r>
              <a:rPr lang="cs-CZ" sz="2400" dirty="0" smtClean="0"/>
              <a:t> = 1,53125ms a U = 5mm/s.</a:t>
            </a:r>
          </a:p>
          <a:p>
            <a:r>
              <a:rPr lang="cs-CZ" sz="2400" dirty="0" smtClean="0"/>
              <a:t> Síť byla generována pro t = 0 – 1/228 = (0 – 4,375ms) a y = 0 - </a:t>
            </a:r>
            <a:r>
              <a:rPr lang="cs-CZ" sz="2400" dirty="0" smtClean="0"/>
              <a:t>200µm</a:t>
            </a:r>
            <a:r>
              <a:rPr lang="cs-CZ" sz="2400" dirty="0" smtClean="0"/>
              <a:t>. </a:t>
            </a:r>
          </a:p>
          <a:p>
            <a:r>
              <a:rPr lang="cs-CZ" sz="2400" dirty="0" smtClean="0"/>
              <a:t>Znázorněny také dva důležité body, které leží na izotermě vypařování o teplotě 3500˚C. </a:t>
            </a:r>
            <a:endParaRPr lang="cs-CZ" sz="2400" dirty="0"/>
          </a:p>
        </p:txBody>
      </p:sp>
      <p:pic>
        <p:nvPicPr>
          <p:cNvPr id="4" name="Obrázek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3714752"/>
            <a:ext cx="7429552" cy="29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85918" y="357166"/>
            <a:ext cx="5143536" cy="785818"/>
          </a:xfrm>
          <a:ln w="254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cs-CZ" dirty="0" smtClean="0"/>
              <a:t>Experimentální práce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 Obrázku - teplotní průběh pro čtyři body: y = 10, 150, 500 a 1000 µm. Počáteční souřadnice x byla nastavena na takovou, kdy jí bodový laserový zdroj míjí v čase t = 0,2s. </a:t>
            </a:r>
          </a:p>
        </p:txBody>
      </p:sp>
      <p:pic>
        <p:nvPicPr>
          <p:cNvPr id="4" name="Obrázek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996952"/>
            <a:ext cx="8001056" cy="372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E39D0-169F-4B24-87D3-F21B6B29D909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665</TotalTime>
  <Words>981</Words>
  <Application>Microsoft Office PowerPoint</Application>
  <PresentationFormat>Předvádění na obrazovce (4:3)</PresentationFormat>
  <Paragraphs>138</Paragraphs>
  <Slides>15</Slides>
  <Notes>7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15</vt:i4>
      </vt:variant>
    </vt:vector>
  </HeadingPairs>
  <TitlesOfParts>
    <vt:vector size="17" baseType="lpstr">
      <vt:lpstr>Motiv sady Office</vt:lpstr>
      <vt:lpstr>Equation</vt:lpstr>
      <vt:lpstr>Snímek 1</vt:lpstr>
      <vt:lpstr>Obsah</vt:lpstr>
      <vt:lpstr>Tepelný model</vt:lpstr>
      <vt:lpstr>Tepelný model</vt:lpstr>
      <vt:lpstr>Tepelný model</vt:lpstr>
      <vt:lpstr>Tepelný model</vt:lpstr>
      <vt:lpstr>Experimentální práce</vt:lpstr>
      <vt:lpstr>Experimentální práce</vt:lpstr>
      <vt:lpstr>Experimentální práce</vt:lpstr>
      <vt:lpstr>Experimentální práce</vt:lpstr>
      <vt:lpstr>Experimentální práce</vt:lpstr>
      <vt:lpstr>Experimentální práce</vt:lpstr>
      <vt:lpstr>Experimentální práce</vt:lpstr>
      <vt:lpstr>Použitá literatura</vt:lpstr>
      <vt:lpstr>Snímek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David</dc:creator>
  <cp:lastModifiedBy>David</cp:lastModifiedBy>
  <cp:revision>28</cp:revision>
  <dcterms:created xsi:type="dcterms:W3CDTF">2013-05-15T13:23:31Z</dcterms:created>
  <dcterms:modified xsi:type="dcterms:W3CDTF">2014-02-03T21:44:17Z</dcterms:modified>
</cp:coreProperties>
</file>