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30"/>
  </p:notesMasterIdLst>
  <p:handoutMasterIdLst>
    <p:handoutMasterId r:id="rId31"/>
  </p:handoutMasterIdLst>
  <p:sldIdLst>
    <p:sldId id="260" r:id="rId2"/>
    <p:sldId id="297" r:id="rId3"/>
    <p:sldId id="324" r:id="rId4"/>
    <p:sldId id="298" r:id="rId5"/>
    <p:sldId id="299" r:id="rId6"/>
    <p:sldId id="262" r:id="rId7"/>
    <p:sldId id="300" r:id="rId8"/>
    <p:sldId id="301" r:id="rId9"/>
    <p:sldId id="302" r:id="rId10"/>
    <p:sldId id="303" r:id="rId11"/>
    <p:sldId id="287" r:id="rId12"/>
    <p:sldId id="350" r:id="rId13"/>
    <p:sldId id="351" r:id="rId14"/>
    <p:sldId id="352" r:id="rId15"/>
    <p:sldId id="353" r:id="rId16"/>
    <p:sldId id="354" r:id="rId17"/>
    <p:sldId id="355" r:id="rId18"/>
    <p:sldId id="372" r:id="rId19"/>
    <p:sldId id="373" r:id="rId20"/>
    <p:sldId id="268" r:id="rId21"/>
    <p:sldId id="290" r:id="rId22"/>
    <p:sldId id="305" r:id="rId23"/>
    <p:sldId id="306" r:id="rId24"/>
    <p:sldId id="304" r:id="rId25"/>
    <p:sldId id="318" r:id="rId26"/>
    <p:sldId id="319" r:id="rId27"/>
    <p:sldId id="320" r:id="rId28"/>
    <p:sldId id="321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87397" autoAdjust="0"/>
  </p:normalViewPr>
  <p:slideViewPr>
    <p:cSldViewPr>
      <p:cViewPr>
        <p:scale>
          <a:sx n="80" d="100"/>
          <a:sy n="80" d="100"/>
        </p:scale>
        <p:origin x="-72" y="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62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9CF1AAD-E027-405F-BAF5-AC8BD6D639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B1EE218-6FDA-479F-980D-659C2BCEAE76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303F0D6-9D10-4448-BE47-8842D60213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Výrobní režie - zahrnuje nákladové položky souvisící s řízením a obsluhou výroby, na kalkulační jednici. které nelze stanovit přímo Patří sem především režijní mzdy, opotřebení nástrojů, odpisy hmotného investičního majetku, </a:t>
            </a:r>
            <a:r>
              <a:rPr lang="pl-PL" smtClean="0"/>
              <a:t>spotřeba energie, náklady na opravy, na technický rozvoj,</a:t>
            </a:r>
          </a:p>
          <a:p>
            <a:r>
              <a:rPr lang="cs-CZ" smtClean="0"/>
              <a:t>režijní materiál.</a:t>
            </a:r>
          </a:p>
          <a:p>
            <a:r>
              <a:rPr lang="cs-CZ" smtClean="0"/>
              <a:t>• Správní režie – položky souvisící s řízením podniku např. odpisy správních budov, platy řídících pracovníků, poštovné, telefonní poplatky, pojištění, náklady na informatiku, počítače administrativních pracovníků, náklady na personalistiku, účetnictví, audit, daň z příjmu, finanční náklady – úroky,</a:t>
            </a:r>
          </a:p>
          <a:p>
            <a:r>
              <a:rPr lang="cs-CZ" smtClean="0"/>
              <a:t>náklady na vzdělání zaměstnanců apod.</a:t>
            </a:r>
          </a:p>
          <a:p>
            <a:r>
              <a:rPr lang="cs-CZ" smtClean="0"/>
              <a:t>• Odbytová režie – N spojené s odbytem, dopravou apod. skladování, propagační akce, prodej, expedice, marketing apod.</a:t>
            </a:r>
          </a:p>
        </p:txBody>
      </p:sp>
      <p:sp>
        <p:nvSpPr>
          <p:cNvPr id="7987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4892B4F-E178-4C42-8FD3-C4A559FE7AF2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90600" y="21336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24400" y="21336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343650" y="381000"/>
            <a:ext cx="1962150" cy="60198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5734050" cy="60198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1336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</p:sldLayoutIdLst>
  <p:transition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Kalkulace a kalkulační systémy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700213"/>
            <a:ext cx="8064500" cy="4608512"/>
          </a:xfrm>
        </p:spPr>
        <p:txBody>
          <a:bodyPr/>
          <a:lstStyle/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/>
              <a:t>- stanovení či zjištění nákladů na kalkulační jednici</a:t>
            </a:r>
          </a:p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dirty="0" smtClean="0"/>
              <a:t>kalkulační jednice = jednotka výkonu </a:t>
            </a:r>
            <a:r>
              <a:rPr lang="cs-CZ" sz="1800" dirty="0" smtClean="0"/>
              <a:t>(vymezená objemově a druhově)</a:t>
            </a:r>
          </a:p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dirty="0" smtClean="0"/>
              <a:t>nebo také: </a:t>
            </a:r>
            <a:r>
              <a:rPr lang="cs-CZ" sz="2400" dirty="0" smtClean="0"/>
              <a:t>určitý výkon (výrobek, služba) vymezený měrnou jednotkou (kusy, kg, m, hod, ...) používaný jako elementární prvek kalkulace</a:t>
            </a:r>
            <a:endParaRPr lang="cs-CZ" sz="2400" b="1" dirty="0" smtClean="0"/>
          </a:p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dirty="0" smtClean="0"/>
              <a:t>Metody kalkulace:</a:t>
            </a:r>
          </a:p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dirty="0" smtClean="0"/>
              <a:t> - </a:t>
            </a:r>
            <a:r>
              <a:rPr lang="cs-CZ" sz="2400" dirty="0" smtClean="0"/>
              <a:t>způsob stanovení předpokládané výše nákladů</a:t>
            </a:r>
          </a:p>
          <a:p>
            <a:pPr marL="176213" lvl="1" indent="-17621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(vymezená objemově a druhově)</a:t>
            </a:r>
          </a:p>
          <a:p>
            <a:pPr>
              <a:defRPr/>
            </a:pPr>
            <a:r>
              <a:rPr lang="cs-CZ" sz="2400" dirty="0" smtClean="0"/>
              <a:t>Kalkulace nákladů = je písemný přehled jednotlivých složek nákladů a </a:t>
            </a:r>
            <a:r>
              <a:rPr lang="pl-PL" sz="2400" dirty="0" smtClean="0"/>
              <a:t>jejich úhrn na kalkulační jednici.</a:t>
            </a:r>
            <a:endParaRPr lang="cs-CZ" sz="2400" dirty="0" smtClean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400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Kalkulace pojem</a:t>
            </a:r>
          </a:p>
        </p:txBody>
      </p:sp>
      <p:sp>
        <p:nvSpPr>
          <p:cNvPr id="74754" name="Zástupný symbol pro obsah 2"/>
          <p:cNvSpPr>
            <a:spLocks noGrp="1"/>
          </p:cNvSpPr>
          <p:nvPr>
            <p:ph idx="1"/>
          </p:nvPr>
        </p:nvSpPr>
        <p:spPr>
          <a:xfrm>
            <a:off x="428625" y="1571625"/>
            <a:ext cx="8320088" cy="48291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 smtClean="0">
                <a:solidFill>
                  <a:srgbClr val="FF0000"/>
                </a:solidFill>
              </a:rPr>
              <a:t>Definujte kalkulaci nákladů výkonů.</a:t>
            </a:r>
          </a:p>
          <a:p>
            <a:pPr>
              <a:buFont typeface="Wingdings" pitchFamily="2" charset="2"/>
              <a:buChar char="q"/>
            </a:pPr>
            <a:r>
              <a:rPr lang="cs-CZ" sz="2400" smtClean="0"/>
              <a:t>3 základní významy/roviny: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smtClean="0"/>
              <a:t>činnost</a:t>
            </a:r>
            <a:r>
              <a:rPr lang="cs-CZ" sz="2400" smtClean="0"/>
              <a:t>  vedoucí ke zjištění či stanovení nákladů na konkrétní výkon podniku, který je přesně druhově, objemově a jakostně vymezen – tzv. </a:t>
            </a:r>
            <a:r>
              <a:rPr lang="cs-CZ" sz="2400" b="1" i="1" smtClean="0"/>
              <a:t>kalkulační jednice</a:t>
            </a:r>
            <a:endParaRPr lang="cs-CZ" sz="2400" smtClean="0"/>
          </a:p>
          <a:p>
            <a:pPr>
              <a:buFont typeface="Wingdings" pitchFamily="2" charset="2"/>
              <a:buChar char="q"/>
            </a:pPr>
            <a:r>
              <a:rPr lang="cs-CZ" sz="2400" b="1" i="1" smtClean="0"/>
              <a:t>výsledek této činnosti</a:t>
            </a:r>
            <a:r>
              <a:rPr lang="cs-CZ" sz="2400" smtClean="0"/>
              <a:t>, tzn. propočet celkových či dílčích nákladů na tuto kalkulační jednici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smtClean="0"/>
              <a:t>vydělitelná část IS podniku</a:t>
            </a:r>
            <a:r>
              <a:rPr lang="cs-CZ" sz="2400" smtClean="0"/>
              <a:t>, resp. subsystém manažerského účetnictví</a:t>
            </a:r>
          </a:p>
          <a:p>
            <a:endParaRPr lang="cs-CZ" sz="240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Kalkulace</a:t>
            </a:r>
          </a:p>
        </p:txBody>
      </p:sp>
      <p:sp>
        <p:nvSpPr>
          <p:cNvPr id="75778" name="TextovéPole 4"/>
          <p:cNvSpPr txBox="1">
            <a:spLocks noChangeArrowheads="1"/>
          </p:cNvSpPr>
          <p:nvPr/>
        </p:nvSpPr>
        <p:spPr bwMode="auto">
          <a:xfrm>
            <a:off x="395288" y="1484313"/>
            <a:ext cx="792003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3538" indent="-363538">
              <a:buFont typeface="Wingdings" pitchFamily="2" charset="2"/>
              <a:buChar char="q"/>
            </a:pPr>
            <a:r>
              <a:rPr lang="cs-CZ" sz="2400">
                <a:solidFill>
                  <a:srgbClr val="FF0000"/>
                </a:solidFill>
              </a:rPr>
              <a:t>Neexistuje univerzálně správný nebo špatný způsob přiřazení nákladu příslušnému objektu!!!</a:t>
            </a:r>
          </a:p>
          <a:p>
            <a:pPr marL="363538" indent="-363538">
              <a:buFont typeface="Wingdings" pitchFamily="2" charset="2"/>
              <a:buChar char="q"/>
            </a:pPr>
            <a:r>
              <a:rPr lang="cs-CZ" sz="2400">
                <a:solidFill>
                  <a:srgbClr val="FF0000"/>
                </a:solidFill>
              </a:rPr>
              <a:t>Každý způsob alokace musí respektovat nejen vztah nákladů k objektu, ale zejména </a:t>
            </a:r>
            <a:r>
              <a:rPr lang="cs-CZ" sz="2400" u="sng">
                <a:solidFill>
                  <a:srgbClr val="FF0000"/>
                </a:solidFill>
              </a:rPr>
              <a:t>rozhodovací úlohu</a:t>
            </a:r>
            <a:r>
              <a:rPr lang="cs-CZ" sz="2400">
                <a:solidFill>
                  <a:srgbClr val="FF0000"/>
                </a:solidFill>
              </a:rPr>
              <a:t>, která bude na základě alokační úvahy řešena!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Metody kalkulace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500" y="1571625"/>
            <a:ext cx="7734300" cy="482917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způsob stanovení předpokládané výše nákladů</a:t>
            </a:r>
          </a:p>
          <a:p>
            <a:pPr>
              <a:defRPr/>
            </a:pPr>
            <a:r>
              <a:rPr lang="cs-CZ" dirty="0" smtClean="0"/>
              <a:t>závislost především na:</a:t>
            </a:r>
          </a:p>
          <a:p>
            <a:pPr lvl="2">
              <a:defRPr/>
            </a:pPr>
            <a:r>
              <a:rPr lang="cs-CZ" sz="2800" dirty="0" smtClean="0">
                <a:ea typeface="+mn-ea"/>
                <a:cs typeface="+mn-cs"/>
              </a:rPr>
              <a:t>předmětu kalkulace</a:t>
            </a:r>
          </a:p>
          <a:p>
            <a:pPr lvl="2">
              <a:defRPr/>
            </a:pPr>
            <a:r>
              <a:rPr lang="cs-CZ" sz="2800" dirty="0" smtClean="0">
                <a:ea typeface="+mn-ea"/>
                <a:cs typeface="+mn-cs"/>
              </a:rPr>
              <a:t>na způsobu přičítání nákladů předmětu kalkulace</a:t>
            </a:r>
          </a:p>
          <a:p>
            <a:pPr lvl="2">
              <a:defRPr/>
            </a:pPr>
            <a:r>
              <a:rPr lang="cs-CZ" sz="2800" dirty="0" smtClean="0">
                <a:ea typeface="+mn-ea"/>
                <a:cs typeface="+mn-cs"/>
              </a:rPr>
              <a:t>na struktuře nákladů.</a:t>
            </a:r>
          </a:p>
          <a:p>
            <a:pPr marL="342900" lvl="1" indent="-342900">
              <a:buFontTx/>
              <a:buChar char="•"/>
              <a:defRPr/>
            </a:pPr>
            <a:r>
              <a:rPr lang="cs-CZ" i="1" dirty="0" smtClean="0"/>
              <a:t>Kalkulace – předběžná, výsledná, propočtová, normová – operativní a plánová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Předmět kalkulace</a:t>
            </a:r>
          </a:p>
        </p:txBody>
      </p:sp>
      <p:sp>
        <p:nvSpPr>
          <p:cNvPr id="77826" name="Zástupný symbol pro obsah 2"/>
          <p:cNvSpPr>
            <a:spLocks noGrp="1"/>
          </p:cNvSpPr>
          <p:nvPr>
            <p:ph idx="1"/>
          </p:nvPr>
        </p:nvSpPr>
        <p:spPr>
          <a:xfrm>
            <a:off x="571500" y="1428750"/>
            <a:ext cx="8177213" cy="4972050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smtClean="0">
                <a:solidFill>
                  <a:srgbClr val="FF0000"/>
                </a:solidFill>
              </a:rPr>
              <a:t>Co může a co naopak nemůže být předmětem </a:t>
            </a:r>
          </a:p>
          <a:p>
            <a:pPr>
              <a:buFontTx/>
              <a:buNone/>
            </a:pPr>
            <a:r>
              <a:rPr lang="cs-CZ" sz="2400" smtClean="0">
                <a:solidFill>
                  <a:srgbClr val="FF0000"/>
                </a:solidFill>
              </a:rPr>
              <a:t>kalkuace?</a:t>
            </a:r>
          </a:p>
          <a:p>
            <a:pPr>
              <a:buFont typeface="Wingdings" pitchFamily="2" charset="2"/>
              <a:buChar char="q"/>
            </a:pPr>
            <a:r>
              <a:rPr lang="cs-CZ" sz="2400" smtClean="0"/>
              <a:t>v praxi se kalkulují pouze nejdůležitější druhy výkonů nebo jejich skupiny</a:t>
            </a:r>
          </a:p>
          <a:p>
            <a:pPr>
              <a:buFont typeface="Wingdings" pitchFamily="2" charset="2"/>
              <a:buChar char="q"/>
            </a:pPr>
            <a:r>
              <a:rPr lang="cs-CZ" sz="2400" smtClean="0"/>
              <a:t>Obecně platí, že nelze za předmět kalkulace považovat veškeré dění v podniku, ale jen tu část aktivit, kterou lze dle zjištěných výsledků následně či průběžně řídit. </a:t>
            </a:r>
          </a:p>
          <a:p>
            <a:pPr>
              <a:buFont typeface="Wingdings" pitchFamily="2" charset="2"/>
              <a:buChar char="q"/>
            </a:pPr>
            <a:r>
              <a:rPr lang="cs-CZ" sz="2400" smtClean="0"/>
              <a:t>Předmět kalkulace je vymezen především:</a:t>
            </a:r>
          </a:p>
          <a:p>
            <a:pPr lvl="1">
              <a:buFont typeface="Wingdings" pitchFamily="2" charset="2"/>
              <a:buChar char="q"/>
            </a:pPr>
            <a:r>
              <a:rPr lang="cs-CZ" sz="2000" b="1" i="1" smtClean="0"/>
              <a:t>kalkulační jednicí</a:t>
            </a:r>
            <a:endParaRPr lang="cs-CZ" sz="2000" smtClean="0"/>
          </a:p>
          <a:p>
            <a:pPr lvl="1">
              <a:buFont typeface="Wingdings" pitchFamily="2" charset="2"/>
              <a:buChar char="q"/>
            </a:pPr>
            <a:r>
              <a:rPr lang="cs-CZ" sz="2000" b="1" i="1" smtClean="0"/>
              <a:t>kalkulovaným množstvím (určitý počet kalkulačních jednic).</a:t>
            </a:r>
            <a:endParaRPr lang="cs-CZ" sz="200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smtClean="0"/>
              <a:t>Typový kalkulační vzorec</a:t>
            </a:r>
          </a:p>
        </p:txBody>
      </p:sp>
      <p:sp>
        <p:nvSpPr>
          <p:cNvPr id="78850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137525" cy="496887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solidFill>
                  <a:srgbClr val="FF0000"/>
                </a:solidFill>
              </a:rPr>
              <a:t>Jaké kalkulační vzorce znáte? Čím se od sebe odlišují?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solidFill>
                  <a:srgbClr val="FF0000"/>
                </a:solidFill>
              </a:rPr>
              <a:t>Jaká je jejich struktura?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Přímý materiál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Přímé mzdy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Ostatní přímé náklady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Výrobní režie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smtClean="0"/>
              <a:t>Vlastní náklady výroby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5. Zásobovací režie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6. Správní režie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smtClean="0"/>
              <a:t>Vlastní náklady výkonu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7. Odbytové (prodejní) náklady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smtClean="0"/>
              <a:t>Úplné vlastní náklady výkonu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/>
              <a:t>8. Zisk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smtClean="0"/>
              <a:t>Prodejní cena bez DPH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Retrográdní kalkulační vzorec</a:t>
            </a:r>
          </a:p>
        </p:txBody>
      </p:sp>
      <p:sp>
        <p:nvSpPr>
          <p:cNvPr id="80898" name="Zástupný symbol pro obsah 2"/>
          <p:cNvSpPr>
            <a:spLocks noGrp="1"/>
          </p:cNvSpPr>
          <p:nvPr>
            <p:ph idx="1"/>
          </p:nvPr>
        </p:nvSpPr>
        <p:spPr>
          <a:xfrm>
            <a:off x="500063" y="1643063"/>
            <a:ext cx="7805737" cy="47577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smtClean="0"/>
              <a:t>cíl - vyjádřit zásadní rozdíl mezi kalkulací nákladů a kalkulací ceny</a:t>
            </a:r>
          </a:p>
          <a:p>
            <a:pPr>
              <a:buFont typeface="Wingdings" pitchFamily="2" charset="2"/>
              <a:buChar char="q"/>
            </a:pPr>
            <a:r>
              <a:rPr lang="cs-CZ" sz="2400" smtClean="0"/>
              <a:t>jedna z možných podob:</a:t>
            </a:r>
          </a:p>
          <a:p>
            <a:pPr>
              <a:buFontTx/>
              <a:buNone/>
            </a:pPr>
            <a:endParaRPr lang="cs-CZ" sz="2400" b="1" smtClean="0"/>
          </a:p>
          <a:p>
            <a:pPr>
              <a:buFontTx/>
              <a:buNone/>
            </a:pPr>
            <a:r>
              <a:rPr lang="cs-CZ" sz="2400" b="1" smtClean="0"/>
              <a:t>Základní cena výkonu</a:t>
            </a:r>
            <a:endParaRPr lang="cs-CZ" sz="2400" smtClean="0"/>
          </a:p>
          <a:p>
            <a:pPr>
              <a:buFontTx/>
              <a:buNone/>
            </a:pPr>
            <a:r>
              <a:rPr lang="cs-CZ" sz="2400" smtClean="0"/>
              <a:t>- dočasná cenová zvýhodnění</a:t>
            </a:r>
          </a:p>
          <a:p>
            <a:pPr>
              <a:buFontTx/>
              <a:buNone/>
            </a:pPr>
            <a:r>
              <a:rPr lang="cs-CZ" sz="2400" smtClean="0"/>
              <a:t>- slevy zákazníkům (množstevní, sezónní)</a:t>
            </a:r>
          </a:p>
          <a:p>
            <a:pPr>
              <a:buFontTx/>
              <a:buNone/>
            </a:pPr>
            <a:r>
              <a:rPr lang="cs-CZ" sz="2400" b="1" u="sng" smtClean="0"/>
              <a:t>Cena po úpravách</a:t>
            </a:r>
            <a:endParaRPr lang="cs-CZ" sz="2400" smtClean="0"/>
          </a:p>
          <a:p>
            <a:pPr>
              <a:buFontTx/>
              <a:buNone/>
            </a:pPr>
            <a:r>
              <a:rPr lang="cs-CZ" sz="2400" smtClean="0"/>
              <a:t>- náklady</a:t>
            </a:r>
          </a:p>
          <a:p>
            <a:pPr>
              <a:buFontTx/>
              <a:buNone/>
            </a:pPr>
            <a:r>
              <a:rPr lang="cs-CZ" sz="2400" b="1" smtClean="0"/>
              <a:t>Zisk </a:t>
            </a:r>
            <a:endParaRPr lang="cs-CZ" sz="2400" smtClean="0"/>
          </a:p>
          <a:p>
            <a:endParaRPr lang="cs-CZ" sz="240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Kalkulační vzorce oddělující FN a VN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63" y="1571625"/>
            <a:ext cx="7805737" cy="4829175"/>
          </a:xfrm>
        </p:spPr>
        <p:txBody>
          <a:bodyPr/>
          <a:lstStyle/>
          <a:p>
            <a:pPr>
              <a:defRPr/>
            </a:pPr>
            <a:r>
              <a:rPr lang="cs-CZ" sz="2400" dirty="0" smtClean="0"/>
              <a:t>kalkulace variabilních nákladů</a:t>
            </a:r>
          </a:p>
          <a:p>
            <a:pPr marL="1703388" indent="-363538">
              <a:buFontTx/>
              <a:buNone/>
              <a:defRPr/>
            </a:pPr>
            <a:r>
              <a:rPr lang="cs-CZ" sz="2400" dirty="0" smtClean="0"/>
              <a:t> </a:t>
            </a:r>
          </a:p>
          <a:p>
            <a:pPr marL="1071563" indent="-363538" algn="just">
              <a:buFontTx/>
              <a:buNone/>
              <a:defRPr/>
            </a:pPr>
            <a:r>
              <a:rPr lang="cs-CZ" sz="2400" b="1" dirty="0" smtClean="0"/>
              <a:t>Cena po úpravách</a:t>
            </a:r>
            <a:endParaRPr lang="cs-CZ" sz="2400" dirty="0" smtClean="0"/>
          </a:p>
          <a:p>
            <a:pPr marL="1071563" indent="-363538" algn="just">
              <a:buFontTx/>
              <a:buNone/>
              <a:defRPr/>
            </a:pPr>
            <a:r>
              <a:rPr lang="cs-CZ" sz="2400" dirty="0" smtClean="0"/>
              <a:t>- VN výrobku (přímé – jednicové náklady a variabilní režie)</a:t>
            </a:r>
          </a:p>
          <a:p>
            <a:pPr marL="1071563" indent="-363538" algn="just">
              <a:buFontTx/>
              <a:buNone/>
              <a:defRPr/>
            </a:pPr>
            <a:r>
              <a:rPr lang="cs-CZ" sz="2400" b="1" dirty="0" smtClean="0"/>
              <a:t>Marže</a:t>
            </a:r>
            <a:r>
              <a:rPr lang="cs-CZ" sz="2400" dirty="0" smtClean="0"/>
              <a:t> (příspěvek na úhradu fixních nákladů a tvorby zisku)</a:t>
            </a:r>
          </a:p>
          <a:p>
            <a:pPr marL="1071563" indent="-363538" algn="just">
              <a:buFontTx/>
              <a:buNone/>
              <a:defRPr/>
            </a:pPr>
            <a:r>
              <a:rPr lang="cs-CZ" sz="2400" dirty="0" smtClean="0"/>
              <a:t>-  FN (průměrné) připadající na výrobek</a:t>
            </a:r>
          </a:p>
          <a:p>
            <a:pPr marL="1071563" indent="-363538" algn="just">
              <a:buFontTx/>
              <a:buNone/>
              <a:defRPr/>
            </a:pPr>
            <a:r>
              <a:rPr lang="cs-CZ" sz="2400" b="1" dirty="0" smtClean="0"/>
              <a:t>Zisk (průměrný) připadající na výrobek</a:t>
            </a:r>
            <a:endParaRPr lang="cs-CZ" sz="2400" dirty="0" smtClean="0"/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Dynamická kalkulace</a:t>
            </a:r>
          </a:p>
        </p:txBody>
      </p:sp>
      <p:sp>
        <p:nvSpPr>
          <p:cNvPr id="82946" name="Zástupný symbol pro obsah 2"/>
          <p:cNvSpPr>
            <a:spLocks noGrp="1"/>
          </p:cNvSpPr>
          <p:nvPr>
            <p:ph idx="1"/>
          </p:nvPr>
        </p:nvSpPr>
        <p:spPr>
          <a:xfrm>
            <a:off x="428625" y="1357313"/>
            <a:ext cx="7572375" cy="51435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1800" smtClean="0"/>
              <a:t>vychází ze základního členění nákladů a ze členění nákladů podle etap (fází) reprodukčního procesu</a:t>
            </a:r>
          </a:p>
          <a:p>
            <a:pPr>
              <a:buFont typeface="Wingdings" pitchFamily="2" charset="2"/>
              <a:buChar char="q"/>
            </a:pPr>
            <a:r>
              <a:rPr lang="cs-CZ" sz="1800" smtClean="0"/>
              <a:t>detailnější členění základního typového vzorce. Takováto kalkulace může vypadat např. takto:</a:t>
            </a:r>
          </a:p>
          <a:p>
            <a:r>
              <a:rPr lang="cs-CZ" sz="1800" smtClean="0"/>
              <a:t> </a:t>
            </a:r>
            <a:r>
              <a:rPr lang="cs-CZ" sz="1800" b="1" smtClean="0"/>
              <a:t>Přímý jednicový materiál</a:t>
            </a:r>
            <a:endParaRPr lang="cs-CZ" sz="1800" smtClean="0"/>
          </a:p>
          <a:p>
            <a:r>
              <a:rPr lang="cs-CZ" sz="1800" b="1" smtClean="0"/>
              <a:t> Přímé jednicové mzdy</a:t>
            </a:r>
            <a:endParaRPr lang="cs-CZ" sz="1800" smtClean="0"/>
          </a:p>
          <a:p>
            <a:r>
              <a:rPr lang="cs-CZ" sz="1800" b="1" smtClean="0"/>
              <a:t> Ostatní přímé náklady  -  variabilní, fixní</a:t>
            </a:r>
            <a:endParaRPr lang="cs-CZ" sz="1800" smtClean="0"/>
          </a:p>
          <a:p>
            <a:r>
              <a:rPr lang="cs-CZ" sz="1800" b="1" smtClean="0"/>
              <a:t>Přímé náklady celkem</a:t>
            </a:r>
            <a:endParaRPr lang="cs-CZ" sz="1800" smtClean="0"/>
          </a:p>
          <a:p>
            <a:r>
              <a:rPr lang="cs-CZ" sz="1800" b="1" smtClean="0"/>
              <a:t> Výrobní režie  - variabilní, fixní</a:t>
            </a:r>
            <a:endParaRPr lang="cs-CZ" sz="1800" smtClean="0"/>
          </a:p>
          <a:p>
            <a:r>
              <a:rPr lang="cs-CZ" sz="1800" b="1" smtClean="0"/>
              <a:t>Vlastní náklady výroby</a:t>
            </a:r>
            <a:endParaRPr lang="cs-CZ" sz="1800" smtClean="0"/>
          </a:p>
          <a:p>
            <a:r>
              <a:rPr lang="cs-CZ" sz="1800" b="1" smtClean="0"/>
              <a:t> Správní režie  - variabilní,  fixní</a:t>
            </a:r>
            <a:endParaRPr lang="cs-CZ" sz="1800" smtClean="0"/>
          </a:p>
          <a:p>
            <a:r>
              <a:rPr lang="cs-CZ" sz="1800" b="1" smtClean="0"/>
              <a:t>Vlastní náklady výkonu</a:t>
            </a:r>
            <a:endParaRPr lang="cs-CZ" sz="1800" smtClean="0"/>
          </a:p>
          <a:p>
            <a:r>
              <a:rPr lang="cs-CZ" sz="1800" b="1" smtClean="0"/>
              <a:t> Přímé jedn. náklady odbytu</a:t>
            </a:r>
            <a:endParaRPr lang="cs-CZ" sz="1800" smtClean="0"/>
          </a:p>
          <a:p>
            <a:r>
              <a:rPr lang="cs-CZ" sz="1800" b="1" smtClean="0"/>
              <a:t> Odbytová režie – variabilní, fixní</a:t>
            </a:r>
            <a:endParaRPr lang="cs-CZ" sz="1800" smtClean="0"/>
          </a:p>
          <a:p>
            <a:r>
              <a:rPr lang="cs-CZ" sz="1800" b="1" smtClean="0"/>
              <a:t>Úplné vlastní náklady výkonu</a:t>
            </a:r>
            <a:endParaRPr lang="cs-CZ" sz="1300" smtClean="0"/>
          </a:p>
          <a:p>
            <a:endParaRPr lang="cs-CZ" sz="130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/>
            </a:r>
            <a:br>
              <a:rPr lang="cs-CZ" sz="3600" smtClean="0"/>
            </a:br>
            <a:r>
              <a:rPr lang="cs-CZ" sz="3600" smtClean="0"/>
              <a:t>Kalkulace se stupňovitým rozvrstvením fixních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1928813"/>
            <a:ext cx="8429625" cy="4471987"/>
          </a:xfrm>
        </p:spPr>
        <p:txBody>
          <a:bodyPr/>
          <a:lstStyle/>
          <a:p>
            <a:pPr>
              <a:defRPr/>
            </a:pPr>
            <a:r>
              <a:rPr lang="cs-CZ" sz="1800" dirty="0" smtClean="0"/>
              <a:t>= stupňovitá kalkulace variabilních nákladů na principu příčinnosti</a:t>
            </a:r>
          </a:p>
          <a:p>
            <a:pPr>
              <a:buFontTx/>
              <a:buNone/>
              <a:defRPr/>
            </a:pPr>
            <a:r>
              <a:rPr lang="cs-CZ" sz="1800" dirty="0" smtClean="0"/>
              <a:t> </a:t>
            </a:r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Cena po úpravách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- variabilní náklady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Marže 1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- fixní náklady výrobku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Marže 2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- fixní náklady skupiny výrobků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Marže 3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- fixní náklady střediska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Marže 4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-fixní náklady podniku</a:t>
            </a:r>
            <a:endParaRPr lang="cs-CZ" sz="1800" dirty="0" smtClean="0"/>
          </a:p>
          <a:p>
            <a:pPr marL="1797050" indent="-457200">
              <a:buFontTx/>
              <a:buNone/>
              <a:defRPr/>
            </a:pPr>
            <a:r>
              <a:rPr lang="cs-CZ" sz="1800" b="1" dirty="0" smtClean="0"/>
              <a:t>Zisk- ztráta v průměru připadající na výrobek</a:t>
            </a:r>
            <a:endParaRPr lang="cs-CZ" sz="1800" dirty="0" smtClean="0"/>
          </a:p>
          <a:p>
            <a:pPr>
              <a:defRPr/>
            </a:pPr>
            <a:endParaRPr lang="cs-CZ" sz="1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smtClean="0"/>
              <a:t>Členění kalkulačních metod podle způsobu přičítání režijních nákladů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50" y="1571625"/>
            <a:ext cx="8020050" cy="4829175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000" dirty="0" smtClean="0"/>
              <a:t>1. Kalkulace dělením: a) prostá kalkulace dělením</a:t>
            </a:r>
          </a:p>
          <a:p>
            <a:pPr>
              <a:buFontTx/>
              <a:buNone/>
              <a:defRPr/>
            </a:pPr>
            <a:r>
              <a:rPr lang="cs-CZ" sz="2000" dirty="0" smtClean="0"/>
              <a:t>			          b) stupňovitá kalkulace dělením</a:t>
            </a:r>
          </a:p>
          <a:p>
            <a:pPr marL="4041775" lvl="4">
              <a:buFontTx/>
              <a:buNone/>
              <a:defRPr/>
            </a:pPr>
            <a:r>
              <a:rPr lang="cs-CZ" sz="1800" dirty="0" smtClean="0">
                <a:ea typeface="+mn-ea"/>
                <a:cs typeface="+mn-cs"/>
              </a:rPr>
              <a:t>- postupná</a:t>
            </a:r>
          </a:p>
          <a:p>
            <a:pPr marL="4041775" lvl="4">
              <a:buFontTx/>
              <a:buNone/>
              <a:defRPr/>
            </a:pPr>
            <a:r>
              <a:rPr lang="cs-CZ" sz="1800" dirty="0" smtClean="0">
                <a:ea typeface="+mn-ea"/>
                <a:cs typeface="+mn-cs"/>
              </a:rPr>
              <a:t>- průběžná</a:t>
            </a:r>
          </a:p>
          <a:p>
            <a:pPr>
              <a:buFontTx/>
              <a:buNone/>
              <a:defRPr/>
            </a:pPr>
            <a:r>
              <a:rPr lang="cs-CZ" sz="2000" dirty="0" smtClean="0"/>
              <a:t>			         c) kalkulace dělením s poměrovými čísly</a:t>
            </a:r>
          </a:p>
          <a:p>
            <a:pPr>
              <a:buFontTx/>
              <a:buNone/>
              <a:defRPr/>
            </a:pPr>
            <a:r>
              <a:rPr lang="cs-CZ" sz="2000" dirty="0" smtClean="0"/>
              <a:t>2. Kalkulace přirážková</a:t>
            </a:r>
          </a:p>
          <a:p>
            <a:pPr>
              <a:buFontTx/>
              <a:buNone/>
              <a:defRPr/>
            </a:pPr>
            <a:r>
              <a:rPr lang="cs-CZ" sz="2000" dirty="0" smtClean="0"/>
              <a:t>3. Kalkulace ve sdružené výrobě</a:t>
            </a:r>
          </a:p>
          <a:p>
            <a:pPr marL="3948113" lvl="4">
              <a:buFontTx/>
              <a:buNone/>
              <a:defRPr/>
            </a:pPr>
            <a:r>
              <a:rPr lang="cs-CZ" dirty="0" smtClean="0">
                <a:ea typeface="+mn-ea"/>
                <a:cs typeface="+mn-cs"/>
              </a:rPr>
              <a:t>- zůstatková (odečítací) metoda</a:t>
            </a:r>
          </a:p>
          <a:p>
            <a:pPr marL="3948113" lvl="4">
              <a:buFontTx/>
              <a:buNone/>
              <a:defRPr/>
            </a:pPr>
            <a:r>
              <a:rPr lang="cs-CZ" dirty="0" smtClean="0">
                <a:ea typeface="+mn-ea"/>
                <a:cs typeface="+mn-cs"/>
              </a:rPr>
              <a:t>- </a:t>
            </a:r>
            <a:r>
              <a:rPr lang="cs-CZ" dirty="0" err="1" smtClean="0">
                <a:ea typeface="+mn-ea"/>
                <a:cs typeface="+mn-cs"/>
              </a:rPr>
              <a:t>rozčítací</a:t>
            </a:r>
            <a:r>
              <a:rPr lang="cs-CZ" dirty="0" smtClean="0">
                <a:ea typeface="+mn-ea"/>
                <a:cs typeface="+mn-cs"/>
              </a:rPr>
              <a:t> metoda</a:t>
            </a:r>
          </a:p>
          <a:p>
            <a:pPr marL="3948113" lvl="4">
              <a:buFontTx/>
              <a:buNone/>
              <a:defRPr/>
            </a:pPr>
            <a:r>
              <a:rPr lang="cs-CZ" dirty="0" smtClean="0">
                <a:ea typeface="+mn-ea"/>
                <a:cs typeface="+mn-cs"/>
              </a:rPr>
              <a:t>- metoda kvantitativní výtěže</a:t>
            </a:r>
          </a:p>
          <a:p>
            <a:pPr>
              <a:buFontTx/>
              <a:buNone/>
              <a:defRPr/>
            </a:pPr>
            <a:r>
              <a:rPr lang="cs-CZ" sz="2000" dirty="0" smtClean="0"/>
              <a:t>4. Kalkulace rozdílové</a:t>
            </a:r>
          </a:p>
          <a:p>
            <a:pPr marL="3862388" indent="-93663">
              <a:buFontTx/>
              <a:buNone/>
              <a:defRPr/>
            </a:pPr>
            <a:r>
              <a:rPr lang="cs-CZ" sz="2000" dirty="0" smtClean="0"/>
              <a:t>- metoda standardních nákladů</a:t>
            </a:r>
          </a:p>
          <a:p>
            <a:pPr marL="3862388" indent="-93663">
              <a:buFontTx/>
              <a:buNone/>
              <a:defRPr/>
            </a:pPr>
            <a:r>
              <a:rPr lang="cs-CZ" sz="2000" dirty="0" smtClean="0"/>
              <a:t>- metoda normová</a:t>
            </a:r>
            <a:endParaRPr lang="cs-CZ" sz="20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zadání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268413"/>
            <a:ext cx="8135937" cy="5113337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/>
              <a:t>Firma </a:t>
            </a:r>
            <a:r>
              <a:rPr lang="cs-CZ" sz="2400" dirty="0" err="1" smtClean="0"/>
              <a:t>Terako</a:t>
            </a:r>
            <a:r>
              <a:rPr lang="cs-CZ" sz="2400" dirty="0" smtClean="0"/>
              <a:t> s.r.o. vyrábí ložiska. Plánovaný úkol na měsíc listopad roku 2012 činí 10.000 kusů. Položky přímých nákladů jsou následující:</a:t>
            </a:r>
          </a:p>
          <a:p>
            <a:pPr lvl="1">
              <a:defRPr/>
            </a:pPr>
            <a:r>
              <a:rPr lang="cs-CZ" sz="1800" dirty="0" smtClean="0"/>
              <a:t>Spotřeba jednicového materiálu	8 Kč</a:t>
            </a:r>
          </a:p>
          <a:p>
            <a:pPr lvl="1">
              <a:defRPr/>
            </a:pPr>
            <a:r>
              <a:rPr lang="cs-CZ" sz="1800" dirty="0" smtClean="0"/>
              <a:t>Jednicové mzdy			6 Kč</a:t>
            </a:r>
          </a:p>
          <a:p>
            <a:pPr lvl="1">
              <a:defRPr/>
            </a:pPr>
            <a:r>
              <a:rPr lang="cs-CZ" sz="1800" dirty="0" smtClean="0"/>
              <a:t>Rozpočty režijních nákladů středisek podniku pro měsíc listopad:</a:t>
            </a:r>
          </a:p>
          <a:p>
            <a:pPr lvl="1">
              <a:defRPr/>
            </a:pPr>
            <a:r>
              <a:rPr lang="cs-CZ" sz="1800" dirty="0" smtClean="0"/>
              <a:t>Hlavní výroba		80 000 Kč</a:t>
            </a:r>
          </a:p>
          <a:p>
            <a:pPr lvl="1">
              <a:defRPr/>
            </a:pPr>
            <a:r>
              <a:rPr lang="cs-CZ" sz="1800" dirty="0" smtClean="0"/>
              <a:t>Správa			40 000 Kč</a:t>
            </a:r>
          </a:p>
          <a:p>
            <a:pPr>
              <a:buFontTx/>
              <a:buNone/>
              <a:defRPr/>
            </a:pPr>
            <a:r>
              <a:rPr lang="cs-CZ" sz="2400" dirty="0" smtClean="0"/>
              <a:t>Úkol:</a:t>
            </a:r>
          </a:p>
          <a:p>
            <a:pPr marL="0" indent="0">
              <a:buFontTx/>
              <a:buNone/>
              <a:defRPr/>
            </a:pPr>
            <a:r>
              <a:rPr lang="cs-CZ" sz="2400" dirty="0" smtClean="0"/>
              <a:t>Sestavte předběžnou kalkulaci jednoho kusu ložiska v položkách vlastní náklady výroby a vlastní náklady výkonu.</a:t>
            </a:r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řešení</a:t>
            </a:r>
            <a:endParaRPr lang="cs-CZ" sz="3600" smtClean="0"/>
          </a:p>
        </p:txBody>
      </p:sp>
      <p:sp>
        <p:nvSpPr>
          <p:cNvPr id="94210" name="Zástupný symbol pro obsah 2"/>
          <p:cNvSpPr>
            <a:spLocks noGrp="1"/>
          </p:cNvSpPr>
          <p:nvPr>
            <p:ph idx="1"/>
          </p:nvPr>
        </p:nvSpPr>
        <p:spPr>
          <a:xfrm>
            <a:off x="323850" y="1341438"/>
            <a:ext cx="7981950" cy="505936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000" smtClean="0"/>
              <a:t>Využijeme tradiční kalkulační vzorec: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000" smtClean="0"/>
              <a:t>Přímý materiál			8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000" smtClean="0"/>
              <a:t>Přímé mzdy			6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000" smtClean="0"/>
              <a:t>Ostatní přímé náklady		0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sz="2000" smtClean="0"/>
              <a:t>Výrobní režie			80 000 / 10 000 = 8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b="1" smtClean="0"/>
              <a:t>Vlastní náklady výroby		8 + 6 + 8 = 22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smtClean="0"/>
              <a:t>5. Zásobovací režie		0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smtClean="0"/>
              <a:t>6. Správní režie			40 000 / 10 000 = 4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b="1" smtClean="0"/>
              <a:t>Vlastní náklady výkonu		22 + 4 = 26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smtClean="0"/>
              <a:t>7. Odbytové (prodejní) náklady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b="1" smtClean="0"/>
              <a:t>Úplné vlastní náklady výkonu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smtClean="0"/>
              <a:t>8. Zisk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b="1" smtClean="0"/>
              <a:t>Prodejní cena bez DPH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smtClean="0"/>
              <a:t>9. DPH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000" b="1" smtClean="0"/>
              <a:t>Prodejní cena s DPH</a:t>
            </a:r>
            <a:endParaRPr lang="cs-CZ" sz="200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zadání</a:t>
            </a:r>
            <a:endParaRPr lang="cs-CZ" sz="3600" smtClean="0"/>
          </a:p>
        </p:txBody>
      </p:sp>
      <p:pic>
        <p:nvPicPr>
          <p:cNvPr id="138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628" t="20232" r="24750" b="19019"/>
          <a:stretch>
            <a:fillRect/>
          </a:stretch>
        </p:blipFill>
        <p:spPr>
          <a:xfrm>
            <a:off x="611188" y="1268413"/>
            <a:ext cx="6721475" cy="5040312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řešení</a:t>
            </a:r>
            <a:endParaRPr lang="cs-CZ" sz="3600" smtClean="0"/>
          </a:p>
        </p:txBody>
      </p:sp>
      <p:pic>
        <p:nvPicPr>
          <p:cNvPr id="134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634" t="24078" r="25591" b="18590"/>
          <a:stretch>
            <a:fillRect/>
          </a:stretch>
        </p:blipFill>
        <p:spPr>
          <a:xfrm>
            <a:off x="755650" y="1341438"/>
            <a:ext cx="6769100" cy="5075237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zadání</a:t>
            </a:r>
            <a:endParaRPr lang="cs-CZ" sz="3600" smtClean="0"/>
          </a:p>
        </p:txBody>
      </p:sp>
      <p:pic>
        <p:nvPicPr>
          <p:cNvPr id="972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736" t="16328" r="26859" b="34979"/>
          <a:stretch>
            <a:fillRect/>
          </a:stretch>
        </p:blipFill>
        <p:spPr>
          <a:xfrm>
            <a:off x="684213" y="1412875"/>
            <a:ext cx="6916737" cy="4537075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solidFill>
                  <a:srgbClr val="FF0000"/>
                </a:solidFill>
              </a:rPr>
              <a:t>Příklad – kalkulace - řešení</a:t>
            </a:r>
            <a:endParaRPr lang="cs-CZ" sz="3600" smtClean="0"/>
          </a:p>
        </p:txBody>
      </p:sp>
      <p:pic>
        <p:nvPicPr>
          <p:cNvPr id="983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7060" t="18774" r="34148" b="32149"/>
          <a:stretch>
            <a:fillRect/>
          </a:stretch>
        </p:blipFill>
        <p:spPr>
          <a:xfrm>
            <a:off x="1403350" y="1484313"/>
            <a:ext cx="5689600" cy="4498975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solidFill>
                  <a:srgbClr val="FF0000"/>
                </a:solidFill>
              </a:rPr>
              <a:t>Rozpočtování, variátory – příklad - zadání</a:t>
            </a:r>
          </a:p>
        </p:txBody>
      </p:sp>
      <p:pic>
        <p:nvPicPr>
          <p:cNvPr id="993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3278" t="16725" r="10890" b="48294"/>
          <a:stretch>
            <a:fillRect/>
          </a:stretch>
        </p:blipFill>
        <p:spPr>
          <a:xfrm>
            <a:off x="827088" y="1628775"/>
            <a:ext cx="7435850" cy="4537075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solidFill>
                  <a:srgbClr val="FF0000"/>
                </a:solidFill>
              </a:rPr>
              <a:t>Rozpočtování, variátory – příklad - řešení</a:t>
            </a:r>
            <a:endParaRPr lang="cs-CZ" sz="3200" smtClean="0"/>
          </a:p>
        </p:txBody>
      </p:sp>
      <p:pic>
        <p:nvPicPr>
          <p:cNvPr id="1003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4993" t="55798" r="10890" b="9425"/>
          <a:stretch>
            <a:fillRect/>
          </a:stretch>
        </p:blipFill>
        <p:spPr>
          <a:xfrm>
            <a:off x="900113" y="1268413"/>
            <a:ext cx="7007225" cy="4464050"/>
          </a:xfrm>
        </p:spPr>
      </p:pic>
      <p:sp>
        <p:nvSpPr>
          <p:cNvPr id="100355" name="TextovéPole 4"/>
          <p:cNvSpPr txBox="1">
            <a:spLocks noChangeArrowheads="1"/>
          </p:cNvSpPr>
          <p:nvPr/>
        </p:nvSpPr>
        <p:spPr bwMode="auto">
          <a:xfrm>
            <a:off x="611188" y="5805488"/>
            <a:ext cx="76327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2. ZPŮSOB ŘEŠENÍ</a:t>
            </a:r>
          </a:p>
          <a:p>
            <a:r>
              <a:rPr lang="cs-CZ" sz="1600"/>
              <a:t>2 150 + 2 150*0,17*x = 2 280</a:t>
            </a:r>
          </a:p>
          <a:p>
            <a:r>
              <a:rPr lang="cs-CZ" sz="1600"/>
              <a:t>Kontrola: 2 150 + 2 150 x 0,17 x 0,35568 = 2 280</a:t>
            </a:r>
          </a:p>
        </p:txBody>
      </p:sp>
      <p:cxnSp>
        <p:nvCxnSpPr>
          <p:cNvPr id="7" name="Přímá spojovací šipka 6"/>
          <p:cNvCxnSpPr/>
          <p:nvPr/>
        </p:nvCxnSpPr>
        <p:spPr bwMode="auto">
          <a:xfrm flipH="1" flipV="1">
            <a:off x="4356100" y="4221163"/>
            <a:ext cx="1655763" cy="720725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Metoda kalkulace ABC</a:t>
            </a:r>
          </a:p>
        </p:txBody>
      </p:sp>
      <p:sp>
        <p:nvSpPr>
          <p:cNvPr id="101378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484313"/>
            <a:ext cx="7488238" cy="4267200"/>
          </a:xfrm>
        </p:spPr>
        <p:txBody>
          <a:bodyPr/>
          <a:lstStyle/>
          <a:p>
            <a:pPr eaLnBrk="1" hangingPunct="1"/>
            <a:r>
              <a:rPr lang="cs-CZ" smtClean="0"/>
              <a:t>Vznik z důvodu změn ve struktuře nákladů  podniků v posledních letech – zvyšování poměru režijních nákladů k nákladům jednicovým</a:t>
            </a:r>
          </a:p>
          <a:p>
            <a:pPr eaLnBrk="1" hangingPunct="1"/>
            <a:r>
              <a:rPr lang="cs-CZ" smtClean="0"/>
              <a:t>Režijní náklady členěné dle aktivit jsou přiřazovány výkonům dle různých vztahových veličin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1759" t="50089" r="23048" b="6740"/>
          <a:stretch>
            <a:fillRect/>
          </a:stretch>
        </p:blipFill>
        <p:spPr>
          <a:xfrm>
            <a:off x="571500" y="673100"/>
            <a:ext cx="8139113" cy="5613400"/>
          </a:xfrm>
        </p:spPr>
      </p:pic>
      <p:sp>
        <p:nvSpPr>
          <p:cNvPr id="102402" name="TextovéPole 4"/>
          <p:cNvSpPr txBox="1">
            <a:spLocks noChangeArrowheads="1"/>
          </p:cNvSpPr>
          <p:nvPr/>
        </p:nvSpPr>
        <p:spPr bwMode="auto">
          <a:xfrm>
            <a:off x="2857500" y="6286500"/>
            <a:ext cx="5929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Zdroj: Petřík – Ekonomické a finanční řízení firmy, 2009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Rozdíl v konstrukci tradiční kalkulace a kalkulace ABC</a:t>
            </a:r>
          </a:p>
        </p:txBody>
      </p:sp>
      <p:pic>
        <p:nvPicPr>
          <p:cNvPr id="1034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8433" t="22415" r="28310" b="41335"/>
          <a:stretch>
            <a:fillRect/>
          </a:stretch>
        </p:blipFill>
        <p:spPr>
          <a:xfrm>
            <a:off x="0" y="1643063"/>
            <a:ext cx="9144000" cy="4857750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Zástupný symbol pro obsah 2"/>
          <p:cNvSpPr>
            <a:spLocks noGrp="1"/>
          </p:cNvSpPr>
          <p:nvPr>
            <p:ph idx="1"/>
          </p:nvPr>
        </p:nvSpPr>
        <p:spPr>
          <a:xfrm>
            <a:off x="323850" y="1773238"/>
            <a:ext cx="7948613" cy="4105275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cs-CZ" sz="2400" smtClean="0"/>
              <a:t>Užití</a:t>
            </a:r>
          </a:p>
          <a:p>
            <a:pPr algn="just">
              <a:buFont typeface="Wingdings" pitchFamily="2" charset="2"/>
              <a:buNone/>
            </a:pPr>
            <a:r>
              <a:rPr lang="cs-CZ" sz="2400" smtClean="0"/>
              <a:t>	- při přiřazování především režijních nákladů, jejichž reakce (růst x pokles) je spjata s aktivitou, která se obvykle vyvíjí buď nezávisle někdy i v nepřímé úměře k objemu finálních výkonů.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smtClean="0"/>
              <a:t>Přínosy kalkulací ABC</a:t>
            </a:r>
          </a:p>
          <a:p>
            <a:pPr algn="just">
              <a:buFont typeface="Wingdings" pitchFamily="2" charset="2"/>
              <a:buNone/>
            </a:pPr>
            <a:r>
              <a:rPr lang="cs-CZ" sz="2400" smtClean="0"/>
              <a:t>	- přesnější přiřazování nákladů,</a:t>
            </a:r>
          </a:p>
          <a:p>
            <a:pPr algn="just">
              <a:buFont typeface="Wingdings" pitchFamily="2" charset="2"/>
              <a:buNone/>
            </a:pPr>
            <a:r>
              <a:rPr lang="cs-CZ" sz="2400" smtClean="0"/>
              <a:t>	- hlubší znalost podnikových aktivit, které jsou nestandardní ve vztahu k nákladové náročnosti, nebo při taktických a strategických rozhodovacích úlohách</a:t>
            </a:r>
          </a:p>
        </p:txBody>
      </p:sp>
      <p:sp>
        <p:nvSpPr>
          <p:cNvPr id="104450" name="Text Box 6"/>
          <p:cNvSpPr txBox="1">
            <a:spLocks noChangeArrowheads="1"/>
          </p:cNvSpPr>
          <p:nvPr/>
        </p:nvSpPr>
        <p:spPr bwMode="auto">
          <a:xfrm>
            <a:off x="395288" y="260350"/>
            <a:ext cx="72723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600"/>
              <a:t>Princip kalkulace dle dílčích aktivit (ABC)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Kalkulační systém</a:t>
            </a:r>
          </a:p>
        </p:txBody>
      </p:sp>
      <p:pic>
        <p:nvPicPr>
          <p:cNvPr id="1054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98" t="23393" r="30368" b="38100"/>
          <a:stretch>
            <a:fillRect/>
          </a:stretch>
        </p:blipFill>
        <p:spPr>
          <a:xfrm>
            <a:off x="1187450" y="2708275"/>
            <a:ext cx="6911975" cy="3913188"/>
          </a:xfrm>
        </p:spPr>
      </p:pic>
      <p:sp>
        <p:nvSpPr>
          <p:cNvPr id="105475" name="Text Box 5"/>
          <p:cNvSpPr txBox="1">
            <a:spLocks noChangeArrowheads="1"/>
          </p:cNvSpPr>
          <p:nvPr/>
        </p:nvSpPr>
        <p:spPr bwMode="auto">
          <a:xfrm>
            <a:off x="611188" y="1341438"/>
            <a:ext cx="8137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F0000"/>
                </a:solidFill>
              </a:rPr>
              <a:t>Definujte kalkulační systém. Co jej v podnikové praxi konkrétně tvoří?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Kalkulace cílových nákladů I</a:t>
            </a:r>
          </a:p>
        </p:txBody>
      </p:sp>
      <p:sp>
        <p:nvSpPr>
          <p:cNvPr id="106498" name="Zástupný symbol pro obsah 2"/>
          <p:cNvSpPr>
            <a:spLocks noGrp="1"/>
          </p:cNvSpPr>
          <p:nvPr>
            <p:ph idx="1"/>
          </p:nvPr>
        </p:nvSpPr>
        <p:spPr>
          <a:xfrm>
            <a:off x="285750" y="1214438"/>
            <a:ext cx="8572500" cy="518636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000" smtClean="0"/>
              <a:t>angl. Target Costing</a:t>
            </a:r>
          </a:p>
          <a:p>
            <a:pPr>
              <a:buFont typeface="Wingdings" pitchFamily="2" charset="2"/>
              <a:buChar char="q"/>
            </a:pPr>
            <a:r>
              <a:rPr lang="cs-CZ" sz="2000" b="1" smtClean="0"/>
              <a:t>původ</a:t>
            </a:r>
            <a:r>
              <a:rPr lang="cs-CZ" sz="2000" smtClean="0"/>
              <a:t> – Japonsko - 90. léta 20. stol. </a:t>
            </a:r>
          </a:p>
          <a:p>
            <a:pPr>
              <a:buFont typeface="Wingdings" pitchFamily="2" charset="2"/>
              <a:buChar char="q"/>
            </a:pPr>
            <a:r>
              <a:rPr lang="cs-CZ" sz="2000" smtClean="0"/>
              <a:t>80 % firem s montážním typem výroby, 60 % firem s procesní výrobou</a:t>
            </a:r>
          </a:p>
          <a:p>
            <a:pPr>
              <a:buFont typeface="Wingdings" pitchFamily="2" charset="2"/>
              <a:buChar char="q"/>
            </a:pPr>
            <a:r>
              <a:rPr lang="cs-CZ" sz="2000" b="1" smtClean="0"/>
              <a:t>nejčastější využití</a:t>
            </a:r>
          </a:p>
          <a:p>
            <a:pPr>
              <a:buFont typeface="Wingdings" pitchFamily="2" charset="2"/>
              <a:buNone/>
            </a:pPr>
            <a:r>
              <a:rPr lang="cs-CZ" sz="2000" smtClean="0"/>
              <a:t>	- především u výrob složitějších výrobků, výrob s rozsáhlejším VaV, výroby s vyšší konkurencí</a:t>
            </a:r>
          </a:p>
          <a:p>
            <a:pPr>
              <a:buFont typeface="Wingdings" pitchFamily="2" charset="2"/>
              <a:buChar char="q"/>
            </a:pPr>
            <a:r>
              <a:rPr lang="cs-CZ" sz="2000" b="1" smtClean="0"/>
              <a:t>základní</a:t>
            </a:r>
            <a:r>
              <a:rPr lang="cs-CZ" sz="2000" smtClean="0"/>
              <a:t> </a:t>
            </a:r>
            <a:r>
              <a:rPr lang="cs-CZ" sz="2000" b="1" smtClean="0"/>
              <a:t>rysy</a:t>
            </a:r>
            <a:r>
              <a:rPr lang="cs-CZ" sz="2000" smtClean="0"/>
              <a:t> </a:t>
            </a:r>
            <a:r>
              <a:rPr lang="cs-CZ" sz="2000" b="1" smtClean="0"/>
              <a:t>TC</a:t>
            </a:r>
          </a:p>
          <a:p>
            <a:pPr>
              <a:buFont typeface="Wingdings" pitchFamily="2" charset="2"/>
              <a:buNone/>
            </a:pPr>
            <a:r>
              <a:rPr lang="cs-CZ" sz="2000" smtClean="0"/>
              <a:t>	- ovlivnění N v předvýrobních etapách, na minimalizaci výrobkových nákladů</a:t>
            </a:r>
          </a:p>
          <a:p>
            <a:pPr>
              <a:buFont typeface="Wingdings" pitchFamily="2" charset="2"/>
              <a:buNone/>
            </a:pPr>
            <a:r>
              <a:rPr lang="cs-CZ" sz="2000" smtClean="0"/>
              <a:t>	- důraz na komunikaci mezi jednotlivými profesemi při přípravě nového výrobku</a:t>
            </a:r>
          </a:p>
          <a:p>
            <a:pPr>
              <a:buFont typeface="Wingdings" pitchFamily="2" charset="2"/>
              <a:buNone/>
            </a:pPr>
            <a:r>
              <a:rPr lang="cs-CZ" sz="2000" smtClean="0"/>
              <a:t>	- </a:t>
            </a:r>
            <a:r>
              <a:rPr lang="pl-PL" sz="2000" smtClean="0"/>
              <a:t>orientace na zákazníka – na 1. místě je cena, ze které se odvozuje výše nákladů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	- </a:t>
            </a:r>
            <a:r>
              <a:rPr lang="cs-CZ" sz="2000" smtClean="0"/>
              <a:t>orientuje pozornost na omezení plýtvání, omezení prostojů, eliminaci zbytečných a neproduktivních činností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543800" cy="715963"/>
          </a:xfrm>
        </p:spPr>
        <p:txBody>
          <a:bodyPr/>
          <a:lstStyle/>
          <a:p>
            <a:r>
              <a:rPr lang="cs-CZ" smtClean="0"/>
              <a:t>Kalkulace cílových nákladů II</a:t>
            </a:r>
          </a:p>
        </p:txBody>
      </p:sp>
      <p:sp>
        <p:nvSpPr>
          <p:cNvPr id="107522" name="Zástupný symbol pro obsah 2"/>
          <p:cNvSpPr>
            <a:spLocks noGrp="1"/>
          </p:cNvSpPr>
          <p:nvPr>
            <p:ph idx="1"/>
          </p:nvPr>
        </p:nvSpPr>
        <p:spPr>
          <a:xfrm>
            <a:off x="214313" y="1285875"/>
            <a:ext cx="8643937" cy="5357813"/>
          </a:xfrm>
        </p:spPr>
        <p:txBody>
          <a:bodyPr/>
          <a:lstStyle/>
          <a:p>
            <a:r>
              <a:rPr lang="cs-CZ" sz="2000" b="1" smtClean="0"/>
              <a:t>omezení, negativa </a:t>
            </a:r>
          </a:p>
          <a:p>
            <a:r>
              <a:rPr lang="cs-CZ" sz="2000" smtClean="0"/>
              <a:t>relativně nepřesná, protože vychází z podmínek před zahájením výroby, cena může být relativně vysoká a trh ji nemusí přijmout – snížení ceny pak nepřináší požadované zhodnocení,</a:t>
            </a:r>
          </a:p>
          <a:p>
            <a:r>
              <a:rPr lang="cs-CZ" sz="2000" smtClean="0"/>
              <a:t>snaha dosáhnout cílové náklady může prodloužit fázi přípravy, resp. výzkumu a vývoje se všemi důsledky změn v podmínkách vyplývajících z časového posunu odhadu ceny a výroby, včetně zvýšení nákladů na VaV </a:t>
            </a:r>
          </a:p>
          <a:p>
            <a:r>
              <a:rPr lang="cs-CZ" sz="2000" smtClean="0"/>
              <a:t>snižování nákladů má objektivní hranici, za níž je už jen snížení kvality výkonu, KCN musí respektovat tuto hranici,</a:t>
            </a:r>
          </a:p>
          <a:p>
            <a:r>
              <a:rPr lang="cs-CZ" sz="2000" smtClean="0"/>
              <a:t>v některých podnicích vedla snaha o maximální snížení nákladů k poklesu výkonnosti a v konečném důsledku ke zvýšení nákladů</a:t>
            </a:r>
          </a:p>
          <a:p>
            <a:endParaRPr lang="cs-CZ" sz="2000" smtClean="0"/>
          </a:p>
          <a:p>
            <a:r>
              <a:rPr lang="cs-CZ" sz="2000" smtClean="0"/>
              <a:t>O zahrnutí výrobku do výrobního programu by měly rozhodovat i další faktory, vycházející z celkové strategie podniku, nikoli cílové náklady a jejich dosažení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Kalkulace životního cyklu produktu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88" y="1500188"/>
            <a:ext cx="8501062" cy="4900612"/>
          </a:xfrm>
        </p:spPr>
        <p:txBody>
          <a:bodyPr/>
          <a:lstStyle/>
          <a:p>
            <a:pPr>
              <a:defRPr/>
            </a:pPr>
            <a:r>
              <a:rPr lang="cs-CZ" sz="2000" dirty="0" smtClean="0"/>
              <a:t>z </a:t>
            </a:r>
            <a:r>
              <a:rPr lang="cs-CZ" sz="2000" dirty="0" err="1" smtClean="0"/>
              <a:t>angl</a:t>
            </a:r>
            <a:r>
              <a:rPr lang="cs-CZ" sz="2000" dirty="0" smtClean="0"/>
              <a:t>. </a:t>
            </a:r>
            <a:r>
              <a:rPr lang="cs-CZ" sz="2000" dirty="0" err="1" smtClean="0"/>
              <a:t>Life</a:t>
            </a:r>
            <a:r>
              <a:rPr lang="cs-CZ" sz="2000" dirty="0" smtClean="0"/>
              <a:t> </a:t>
            </a:r>
            <a:r>
              <a:rPr lang="cs-CZ" sz="2000" dirty="0" err="1" smtClean="0"/>
              <a:t>Cycle</a:t>
            </a:r>
            <a:r>
              <a:rPr lang="cs-CZ" sz="2000" dirty="0" smtClean="0"/>
              <a:t> </a:t>
            </a:r>
            <a:r>
              <a:rPr lang="cs-CZ" sz="2000" dirty="0" err="1" smtClean="0"/>
              <a:t>Costing</a:t>
            </a:r>
            <a:r>
              <a:rPr lang="cs-CZ" sz="2000" dirty="0" smtClean="0"/>
              <a:t> (LCC)</a:t>
            </a:r>
          </a:p>
          <a:p>
            <a:pPr algn="just">
              <a:defRPr/>
            </a:pPr>
            <a:r>
              <a:rPr lang="cs-CZ" sz="2000" b="1" dirty="0" smtClean="0"/>
              <a:t>cíl</a:t>
            </a:r>
            <a:endParaRPr lang="cs-CZ" sz="2000" dirty="0" smtClean="0"/>
          </a:p>
          <a:p>
            <a:pPr algn="just">
              <a:defRPr/>
            </a:pPr>
            <a:r>
              <a:rPr lang="cs-CZ" sz="2000" dirty="0" smtClean="0"/>
              <a:t>odhadnout náklady na výrobek, které vzniknou v průběhu jeho celého životního cyklu produktu</a:t>
            </a:r>
          </a:p>
          <a:p>
            <a:pPr algn="just">
              <a:defRPr/>
            </a:pPr>
            <a:r>
              <a:rPr lang="cs-CZ" sz="2000" dirty="0" smtClean="0"/>
              <a:t>umožňuje přihlédnout komplexně k nákladům spojeným s výrobou výrobku:</a:t>
            </a:r>
          </a:p>
          <a:p>
            <a:pPr lvl="1" algn="just">
              <a:defRPr/>
            </a:pPr>
            <a:r>
              <a:rPr lang="cs-CZ" sz="2000" dirty="0" smtClean="0">
                <a:ea typeface="+mn-ea"/>
                <a:cs typeface="+mn-cs"/>
              </a:rPr>
              <a:t>k nákladům spojeným se zahájením a ukončením výroby, </a:t>
            </a:r>
          </a:p>
          <a:p>
            <a:pPr lvl="1" algn="just">
              <a:defRPr/>
            </a:pPr>
            <a:r>
              <a:rPr lang="cs-CZ" sz="2000" dirty="0" smtClean="0">
                <a:ea typeface="+mn-ea"/>
                <a:cs typeface="+mn-cs"/>
              </a:rPr>
              <a:t>k nákladům na poprodejní služby i</a:t>
            </a:r>
          </a:p>
          <a:p>
            <a:pPr lvl="1" algn="just">
              <a:defRPr/>
            </a:pPr>
            <a:r>
              <a:rPr lang="cs-CZ" sz="2000" dirty="0" smtClean="0">
                <a:ea typeface="+mn-ea"/>
                <a:cs typeface="+mn-cs"/>
              </a:rPr>
              <a:t>k dalším nákladům, které se v operativní či plánové kalkulaci nezohledňují – daně, poplatky, náhrady za poškození životního prostředí, náklady s uvedením do původního stavu apod. a komplexně posoudit efektivnost výrobku.</a:t>
            </a:r>
          </a:p>
          <a:p>
            <a:pPr algn="just">
              <a:defRPr/>
            </a:pPr>
            <a:r>
              <a:rPr lang="cs-CZ" sz="2000" dirty="0" smtClean="0"/>
              <a:t>umožňuje řídit a kontrolovat náklady na výzkum a vývoj, které jsou považovány za investici určitého druhu, která se musí během životního cyklu výrobku vrátit.</a:t>
            </a:r>
            <a:endParaRPr lang="cs-CZ" sz="20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Kalkulace vs. rozpočet</a:t>
            </a: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/>
          <a:srcRect l="33492" t="35071" r="19839" b="15039"/>
          <a:stretch>
            <a:fillRect/>
          </a:stretch>
        </p:blipFill>
        <p:spPr bwMode="auto">
          <a:xfrm>
            <a:off x="1116013" y="2349500"/>
            <a:ext cx="69119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1" name="Text Box 5"/>
          <p:cNvSpPr txBox="1">
            <a:spLocks noChangeArrowheads="1"/>
          </p:cNvSpPr>
          <p:nvPr/>
        </p:nvSpPr>
        <p:spPr bwMode="auto">
          <a:xfrm>
            <a:off x="323850" y="1196975"/>
            <a:ext cx="82089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F0000"/>
                </a:solidFill>
              </a:rPr>
              <a:t>Definujte alespoň tři odlišnosti mezi rozpočty a kalkulacemi.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1">
      <a:dk1>
        <a:srgbClr val="4D4D4D"/>
      </a:dk1>
      <a:lt1>
        <a:srgbClr val="FFFFFF"/>
      </a:lt1>
      <a:dk2>
        <a:srgbClr val="4D4D4D"/>
      </a:dk2>
      <a:lt2>
        <a:srgbClr val="00629E"/>
      </a:lt2>
      <a:accent1>
        <a:srgbClr val="0077C0"/>
      </a:accent1>
      <a:accent2>
        <a:srgbClr val="0082D2"/>
      </a:accent2>
      <a:accent3>
        <a:srgbClr val="FFFFFF"/>
      </a:accent3>
      <a:accent4>
        <a:srgbClr val="404040"/>
      </a:accent4>
      <a:accent5>
        <a:srgbClr val="AABDDC"/>
      </a:accent5>
      <a:accent6>
        <a:srgbClr val="0075BE"/>
      </a:accent6>
      <a:hlink>
        <a:srgbClr val="008CE2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CD5B12"/>
        </a:lt2>
        <a:accent1>
          <a:srgbClr val="E6721D"/>
        </a:accent1>
        <a:accent2>
          <a:srgbClr val="F09125"/>
        </a:accent2>
        <a:accent3>
          <a:srgbClr val="FFFFFF"/>
        </a:accent3>
        <a:accent4>
          <a:srgbClr val="404040"/>
        </a:accent4>
        <a:accent5>
          <a:srgbClr val="F0BCAB"/>
        </a:accent5>
        <a:accent6>
          <a:srgbClr val="D98320"/>
        </a:accent6>
        <a:hlink>
          <a:srgbClr val="F0973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B5206"/>
        </a:lt2>
        <a:accent1>
          <a:srgbClr val="622C0A"/>
        </a:accent1>
        <a:accent2>
          <a:srgbClr val="E58218"/>
        </a:accent2>
        <a:accent3>
          <a:srgbClr val="FFFFFF"/>
        </a:accent3>
        <a:accent4>
          <a:srgbClr val="404040"/>
        </a:accent4>
        <a:accent5>
          <a:srgbClr val="B7ACAA"/>
        </a:accent5>
        <a:accent6>
          <a:srgbClr val="CF7515"/>
        </a:accent6>
        <a:hlink>
          <a:srgbClr val="8B35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6C362C"/>
        </a:lt2>
        <a:accent1>
          <a:srgbClr val="CA7920"/>
        </a:accent1>
        <a:accent2>
          <a:srgbClr val="E4980F"/>
        </a:accent2>
        <a:accent3>
          <a:srgbClr val="FFFFFF"/>
        </a:accent3>
        <a:accent4>
          <a:srgbClr val="404040"/>
        </a:accent4>
        <a:accent5>
          <a:srgbClr val="E1BEAB"/>
        </a:accent5>
        <a:accent6>
          <a:srgbClr val="CF890C"/>
        </a:accent6>
        <a:hlink>
          <a:srgbClr val="F1AD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C28E32"/>
        </a:lt2>
        <a:accent1>
          <a:srgbClr val="D89306"/>
        </a:accent1>
        <a:accent2>
          <a:srgbClr val="E19E06"/>
        </a:accent2>
        <a:accent3>
          <a:srgbClr val="FFFFFF"/>
        </a:accent3>
        <a:accent4>
          <a:srgbClr val="404040"/>
        </a:accent4>
        <a:accent5>
          <a:srgbClr val="E9C8AA"/>
        </a:accent5>
        <a:accent6>
          <a:srgbClr val="CC8F05"/>
        </a:accent6>
        <a:hlink>
          <a:srgbClr val="EFB20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629E"/>
        </a:lt2>
        <a:accent1>
          <a:srgbClr val="0077C0"/>
        </a:accent1>
        <a:accent2>
          <a:srgbClr val="E4980F"/>
        </a:accent2>
        <a:accent3>
          <a:srgbClr val="FFFFFF"/>
        </a:accent3>
        <a:accent4>
          <a:srgbClr val="404040"/>
        </a:accent4>
        <a:accent5>
          <a:srgbClr val="AABDDC"/>
        </a:accent5>
        <a:accent6>
          <a:srgbClr val="CF890C"/>
        </a:accent6>
        <a:hlink>
          <a:srgbClr val="F1AD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0629E"/>
        </a:lt2>
        <a:accent1>
          <a:srgbClr val="0077C0"/>
        </a:accent1>
        <a:accent2>
          <a:srgbClr val="0082D2"/>
        </a:accent2>
        <a:accent3>
          <a:srgbClr val="FFFFFF"/>
        </a:accent3>
        <a:accent4>
          <a:srgbClr val="404040"/>
        </a:accent4>
        <a:accent5>
          <a:srgbClr val="AABDDC"/>
        </a:accent5>
        <a:accent6>
          <a:srgbClr val="0075BE"/>
        </a:accent6>
        <a:hlink>
          <a:srgbClr val="008C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Kučerová - hezká ppt</Template>
  <TotalTime>2287</TotalTime>
  <Words>1234</Words>
  <Application>Microsoft Office PowerPoint</Application>
  <PresentationFormat>Předvádění na obrazovce (4:3)</PresentationFormat>
  <Paragraphs>190</Paragraphs>
  <Slides>28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Microsoft Sans Serif</vt:lpstr>
      <vt:lpstr>Calibri</vt:lpstr>
      <vt:lpstr>Wingdings</vt:lpstr>
      <vt:lpstr>powerpoint-template</vt:lpstr>
      <vt:lpstr>Kalkulace a kalkulační systémy</vt:lpstr>
      <vt:lpstr>Kalkulace pojem</vt:lpstr>
      <vt:lpstr>Kalkulace</vt:lpstr>
      <vt:lpstr>Metody kalkulace</vt:lpstr>
      <vt:lpstr>Předmět kalkulace</vt:lpstr>
      <vt:lpstr>Typový kalkulační vzorec</vt:lpstr>
      <vt:lpstr>Retrográdní kalkulační vzorec</vt:lpstr>
      <vt:lpstr>Kalkulační vzorce oddělující FN a VN</vt:lpstr>
      <vt:lpstr>Dynamická kalkulace</vt:lpstr>
      <vt:lpstr> Kalkulace se stupňovitým rozvrstvením fixních nákladů</vt:lpstr>
      <vt:lpstr>Členění kalkulačních metod podle způsobu přičítání režijních nákladů</vt:lpstr>
      <vt:lpstr>Příklad – kalkulace - zadání</vt:lpstr>
      <vt:lpstr>Příklad – kalkulace - řešení</vt:lpstr>
      <vt:lpstr>Příklad – kalkulace - zadání</vt:lpstr>
      <vt:lpstr>Příklad – kalkulace - řešení</vt:lpstr>
      <vt:lpstr>Příklad – kalkulace - zadání</vt:lpstr>
      <vt:lpstr>Příklad – kalkulace - řešení</vt:lpstr>
      <vt:lpstr>Rozpočtování, variátory – příklad - zadání</vt:lpstr>
      <vt:lpstr>Rozpočtování, variátory – příklad - řešení</vt:lpstr>
      <vt:lpstr>Metoda kalkulace ABC</vt:lpstr>
      <vt:lpstr>Snímek 21</vt:lpstr>
      <vt:lpstr>Rozdíl v konstrukci tradiční kalkulace a kalkulace ABC</vt:lpstr>
      <vt:lpstr>Snímek 23</vt:lpstr>
      <vt:lpstr>Kalkulační systém</vt:lpstr>
      <vt:lpstr>Kalkulace cílových nákladů I</vt:lpstr>
      <vt:lpstr>Kalkulace cílových nákladů II</vt:lpstr>
      <vt:lpstr>Kalkulace životního cyklu produktu</vt:lpstr>
      <vt:lpstr>Kalkulace vs. rozpočet</vt:lpstr>
    </vt:vector>
  </TitlesOfParts>
  <Company>ZCU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Controlling</dc:title>
  <dc:creator>vkomoro</dc:creator>
  <cp:lastModifiedBy>cervenyj</cp:lastModifiedBy>
  <cp:revision>166</cp:revision>
  <dcterms:created xsi:type="dcterms:W3CDTF">2011-09-08T10:20:24Z</dcterms:created>
  <dcterms:modified xsi:type="dcterms:W3CDTF">2013-10-21T07:11:26Z</dcterms:modified>
</cp:coreProperties>
</file>