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9" r:id="rId5"/>
    <p:sldId id="258" r:id="rId6"/>
    <p:sldId id="259" r:id="rId7"/>
    <p:sldId id="261" r:id="rId8"/>
    <p:sldId id="262" r:id="rId9"/>
    <p:sldId id="263" r:id="rId10"/>
    <p:sldId id="265" r:id="rId11"/>
    <p:sldId id="264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0936C4-6B0D-460A-B65A-4C0D2672B75E}" type="datetimeFigureOut">
              <a:rPr lang="cs-CZ" smtClean="0"/>
              <a:pPr/>
              <a:t>10.3.2015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87F9D3-A777-4FC5-97DD-BA1EA8E1CDD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/>
              <a:t>Jaké jsou hlavní ergonomické aspekty ručního nářadí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Cvičení EE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611560" y="980728"/>
            <a:ext cx="741682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b="1" dirty="0"/>
              <a:t>Konstrukce nástrojů </a:t>
            </a:r>
          </a:p>
          <a:p>
            <a:pPr lvl="0"/>
            <a:r>
              <a:rPr lang="cs-CZ" sz="2400" i="1" dirty="0"/>
              <a:t>Hmotnost, tvar, přizpůsobení uživateli úkolu</a:t>
            </a:r>
          </a:p>
          <a:p>
            <a:endParaRPr lang="cs-CZ" dirty="0" smtClean="0"/>
          </a:p>
          <a:p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/>
              <a:t>Dispozice </a:t>
            </a:r>
            <a:r>
              <a:rPr lang="cs-CZ" sz="2800" b="1" dirty="0"/>
              <a:t>pracovního místa</a:t>
            </a:r>
          </a:p>
          <a:p>
            <a:pPr lvl="0"/>
            <a:r>
              <a:rPr lang="cs-CZ" sz="2400" i="1" dirty="0"/>
              <a:t> Velikost, tvar, rozložení</a:t>
            </a:r>
          </a:p>
          <a:p>
            <a:endParaRPr lang="cs-CZ" dirty="0" smtClean="0"/>
          </a:p>
          <a:p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/>
              <a:t>Způsob</a:t>
            </a:r>
            <a:r>
              <a:rPr lang="cs-CZ" sz="2800" b="1" dirty="0"/>
              <a:t>, jakým je plnění úkolu </a:t>
            </a:r>
            <a:r>
              <a:rPr lang="cs-CZ" sz="2800" b="1" dirty="0" smtClean="0"/>
              <a:t>rozvrženo</a:t>
            </a:r>
          </a:p>
          <a:p>
            <a:r>
              <a:rPr lang="cs-CZ" sz="2400" dirty="0" smtClean="0"/>
              <a:t>Pozice těla, dostupnost, doba montáže, specifické  požadavky postupu</a:t>
            </a:r>
            <a:endParaRPr lang="cs-CZ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73325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000" b="1" dirty="0" smtClean="0"/>
              <a:t>Průměr rukojeti</a:t>
            </a:r>
          </a:p>
          <a:p>
            <a:pPr>
              <a:buNone/>
            </a:pPr>
            <a:r>
              <a:rPr lang="cs-CZ" sz="2000" dirty="0" smtClean="0"/>
              <a:t>Rukojeti bývají válcovité nebo oválné o průměru 30-45 mm. Pro jemné práce</a:t>
            </a:r>
          </a:p>
          <a:p>
            <a:pPr>
              <a:buNone/>
            </a:pPr>
            <a:r>
              <a:rPr lang="cs-CZ" sz="2000" dirty="0" smtClean="0"/>
              <a:t>Se doporučuje  průměr mezi 5-12 mm.  Velké šroubováky by pro dosažení </a:t>
            </a:r>
          </a:p>
          <a:p>
            <a:pPr>
              <a:buNone/>
            </a:pPr>
            <a:r>
              <a:rPr lang="cs-CZ" sz="2000" dirty="0" smtClean="0"/>
              <a:t>Většího krouticího momentu měly mít průměr 50-60mm.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Délka rukojeti</a:t>
            </a:r>
          </a:p>
          <a:p>
            <a:pPr>
              <a:buNone/>
            </a:pPr>
            <a:r>
              <a:rPr lang="cs-CZ" sz="2000" dirty="0" smtClean="0"/>
              <a:t>Krátká rukojeť vytváří zbytečný tlak na střed dlaně. Měla by procházet po </a:t>
            </a:r>
          </a:p>
          <a:p>
            <a:pPr>
              <a:buNone/>
            </a:pPr>
            <a:r>
              <a:rPr lang="cs-CZ" sz="2000" dirty="0" smtClean="0"/>
              <a:t>celé délce dlaně. Rukojeti nástrojů delší než 100mm ( ideálně 115-120)</a:t>
            </a:r>
          </a:p>
          <a:p>
            <a:pPr>
              <a:buNone/>
            </a:pPr>
            <a:r>
              <a:rPr lang="cs-CZ" sz="2000" dirty="0" smtClean="0"/>
              <a:t>Sníží negativní účinek jakékoliv komprese. Tlak zmenšují také na konci</a:t>
            </a:r>
          </a:p>
          <a:p>
            <a:pPr>
              <a:buNone/>
            </a:pPr>
            <a:r>
              <a:rPr lang="cs-CZ" sz="2000" dirty="0" smtClean="0"/>
              <a:t>zaoblená držadla.</a:t>
            </a:r>
          </a:p>
          <a:p>
            <a:pPr>
              <a:buNone/>
            </a:pPr>
            <a:r>
              <a:rPr lang="cs-CZ" sz="2000" dirty="0" smtClean="0"/>
              <a:t>Pozor na používání rukavic.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pPr algn="l"/>
            <a:r>
              <a:rPr lang="cs-CZ" b="1" dirty="0" smtClean="0"/>
              <a:t>Rukojeti</a:t>
            </a:r>
            <a:endParaRPr lang="cs-CZ" b="1" dirty="0"/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2420888"/>
            <a:ext cx="6696744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1331640" y="233264"/>
          <a:ext cx="5024072" cy="6624736"/>
        </p:xfrm>
        <a:graphic>
          <a:graphicData uri="http://schemas.openxmlformats.org/presentationml/2006/ole">
            <p:oleObj spid="_x0000_s9218" name="CorelPhotoPaint.Image.11" r:id="rId3" imgW="4855474" imgH="5245618" progId="CorelPhotoPaint.Image.11">
              <p:embed/>
            </p:oleObj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Hmotnost nástroje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924944"/>
            <a:ext cx="8075240" cy="2702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11560" y="1412776"/>
            <a:ext cx="685001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 ideálním případě držení 1 rukou.  Hmotnost by v takovém případě </a:t>
            </a:r>
          </a:p>
          <a:p>
            <a:r>
              <a:rPr lang="cs-CZ" dirty="0" smtClean="0"/>
              <a:t>neměla být větší než 1 kg.</a:t>
            </a:r>
          </a:p>
          <a:p>
            <a:r>
              <a:rPr lang="cs-CZ" dirty="0" smtClean="0"/>
              <a:t>Těžiště by mělo být v souladu s místem, za které je nástroj držen v </a:t>
            </a:r>
            <a:r>
              <a:rPr lang="cs-CZ" dirty="0" smtClean="0"/>
              <a:t>ruce.</a:t>
            </a:r>
          </a:p>
          <a:p>
            <a:r>
              <a:rPr lang="cs-CZ" dirty="0" smtClean="0"/>
              <a:t>Pracovníci by měli mít pocit lehkosti, když drží nástroj 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5373216"/>
            <a:ext cx="760169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Například těžké vrtačky vyžadují značnou námahu při manipulaci v místě vrtání.</a:t>
            </a:r>
          </a:p>
          <a:p>
            <a:r>
              <a:rPr lang="cs-CZ" dirty="0" smtClean="0"/>
              <a:t> ( zejména zápěstí a předloktí)</a:t>
            </a:r>
          </a:p>
          <a:p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Rukojeti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9464" y="188640"/>
            <a:ext cx="4824536" cy="4042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179512" y="4221088"/>
            <a:ext cx="821840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Nástroje by měla mít rukojeti a madla tak uzpůsobena, aby složila k pevnému úchopu.</a:t>
            </a:r>
          </a:p>
          <a:p>
            <a:r>
              <a:rPr lang="cs-CZ" dirty="0" err="1" smtClean="0"/>
              <a:t>Vyjímkou</a:t>
            </a:r>
            <a:r>
              <a:rPr lang="cs-CZ" dirty="0" smtClean="0"/>
              <a:t> jsou nástroje pro drobnou a přesnou práci ( hodinářství, lékařství apod.)</a:t>
            </a:r>
          </a:p>
          <a:p>
            <a:endParaRPr lang="cs-CZ" dirty="0" smtClean="0"/>
          </a:p>
          <a:p>
            <a:r>
              <a:rPr lang="cs-CZ" dirty="0" smtClean="0"/>
              <a:t> </a:t>
            </a:r>
            <a:r>
              <a:rPr lang="cs-CZ" dirty="0" smtClean="0"/>
              <a:t>N</a:t>
            </a:r>
            <a:r>
              <a:rPr lang="cs-CZ" dirty="0" smtClean="0"/>
              <a:t>a obrázku č. 2 je ukázka nástroje s pistolovou rukojetí. </a:t>
            </a:r>
          </a:p>
          <a:p>
            <a:r>
              <a:rPr lang="cs-CZ" dirty="0" smtClean="0"/>
              <a:t>Jsou vhodné tam, kde má jejich síla působit stejně jako narovnané předloktí</a:t>
            </a:r>
          </a:p>
          <a:p>
            <a:r>
              <a:rPr lang="cs-CZ" dirty="0" smtClean="0"/>
              <a:t>a</a:t>
            </a:r>
            <a:r>
              <a:rPr lang="cs-CZ" dirty="0" smtClean="0"/>
              <a:t> zápěstí.</a:t>
            </a:r>
          </a:p>
          <a:p>
            <a:r>
              <a:rPr lang="cs-CZ" dirty="0" smtClean="0"/>
              <a:t>Jsou vhodné zejména při použití v horizontální rovině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b="1" dirty="0" smtClean="0"/>
              <a:t>Rozestup mezi madly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Drtící nebo štípací nástroje ( např. kleště) jsou </a:t>
            </a:r>
          </a:p>
          <a:p>
            <a:pPr>
              <a:buNone/>
            </a:pPr>
            <a:r>
              <a:rPr lang="cs-CZ" sz="2000" dirty="0" smtClean="0"/>
              <a:t>opatřeny dvěma držadly. Rozestup mezi </a:t>
            </a:r>
            <a:r>
              <a:rPr lang="cs-CZ" sz="2000" dirty="0" err="1" smtClean="0"/>
              <a:t>rukojeťmi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By měl být 50-65 mm. Takový rozsah je vhodný</a:t>
            </a:r>
          </a:p>
          <a:p>
            <a:pPr>
              <a:buNone/>
            </a:pPr>
            <a:r>
              <a:rPr lang="cs-CZ" sz="2000" dirty="0" smtClean="0"/>
              <a:t>p</a:t>
            </a:r>
            <a:r>
              <a:rPr lang="cs-CZ" sz="2000" dirty="0" smtClean="0"/>
              <a:t>ro muže i ženy.</a:t>
            </a:r>
          </a:p>
          <a:p>
            <a:pPr>
              <a:buNone/>
            </a:pPr>
            <a:r>
              <a:rPr lang="cs-CZ" sz="2000" dirty="0" smtClean="0"/>
              <a:t>Právě tento rizikový faktor ( nepříznivá vzdálenost</a:t>
            </a:r>
          </a:p>
          <a:p>
            <a:pPr>
              <a:buNone/>
            </a:pPr>
            <a:r>
              <a:rPr lang="cs-CZ" sz="2000" dirty="0" smtClean="0"/>
              <a:t> vzhledem k úchopu a vyvinutí síly) jsou příčinou </a:t>
            </a:r>
          </a:p>
          <a:p>
            <a:pPr>
              <a:buNone/>
            </a:pPr>
            <a:r>
              <a:rPr lang="cs-CZ" sz="2000" dirty="0" smtClean="0"/>
              <a:t>o</a:t>
            </a:r>
            <a:r>
              <a:rPr lang="cs-CZ" sz="2000" dirty="0" smtClean="0"/>
              <a:t>btíží, spojených se syndromem karpálního tunelu</a:t>
            </a:r>
            <a:endParaRPr lang="cs-CZ" sz="20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l"/>
            <a:r>
              <a:rPr lang="cs-CZ" b="1" dirty="0" smtClean="0"/>
              <a:t>Rukojeti</a:t>
            </a:r>
            <a:endParaRPr lang="cs-CZ" b="1" dirty="0"/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0"/>
            <a:ext cx="5758898" cy="3299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8642" y="3356992"/>
            <a:ext cx="3345358" cy="3261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000" b="1" dirty="0" smtClean="0"/>
              <a:t>Materiál a povrchy držadel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dirty="0" smtClean="0"/>
              <a:t>Aby byla zajištěna dobrá přilnavost rukojeti, musí být dostatečné tření. To je důležité respektovat tam, kde se vyvíjí značná síla, ale také dochází k pocení rukou.. Držadla nástrojů bývají vyrobena z protiskluzových, nevodivých a stlačitelných materiálů.. Například zdrsněné gumové úchyty poskytují dobrou přilnavost, zabraňují vyklouznutí nástrojů.</a:t>
            </a:r>
          </a:p>
          <a:p>
            <a:pPr>
              <a:buNone/>
            </a:pPr>
            <a:r>
              <a:rPr lang="cs-CZ" sz="2000" dirty="0" smtClean="0"/>
              <a:t>Elektrické a tepelně izolační vlastnosti musí mít elektrické ruční nástroje.. Doporučují se rukojeti z plastu nebo pryže</a:t>
            </a:r>
            <a:endParaRPr lang="cs-CZ" sz="20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l"/>
            <a:r>
              <a:rPr lang="cs-CZ" b="1" dirty="0" smtClean="0"/>
              <a:t>Rukojeti</a:t>
            </a:r>
            <a:endParaRPr lang="cs-CZ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2"/>
            <a:ext cx="8307739" cy="3816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/>
              <a:t>Rukojeti </a:t>
            </a:r>
            <a:br>
              <a:rPr lang="cs-CZ" b="1" dirty="0" smtClean="0"/>
            </a:br>
            <a:r>
              <a:rPr lang="cs-CZ" sz="2400" b="1" dirty="0" smtClean="0"/>
              <a:t>zásady navrhování</a:t>
            </a:r>
            <a:endParaRPr lang="cs-CZ" sz="24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1268760"/>
            <a:ext cx="5634117" cy="198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4437112"/>
            <a:ext cx="3415482" cy="1917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algn="l"/>
            <a:r>
              <a:rPr lang="cs-CZ" b="1" dirty="0" smtClean="0"/>
              <a:t>Rukojeti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851920" y="1340768"/>
            <a:ext cx="487620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Nástroje s přímými úchyty jsou vhodné tam,</a:t>
            </a:r>
          </a:p>
          <a:p>
            <a:r>
              <a:rPr lang="cs-CZ" dirty="0" smtClean="0"/>
              <a:t> kde  se využívá síly, působící kolmo na narovnané </a:t>
            </a:r>
          </a:p>
          <a:p>
            <a:r>
              <a:rPr lang="cs-CZ" dirty="0" smtClean="0"/>
              <a:t>p</a:t>
            </a:r>
            <a:r>
              <a:rPr lang="cs-CZ" dirty="0" smtClean="0"/>
              <a:t>ředloktí a zápěstí.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4653136"/>
            <a:ext cx="546072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Tvarované nástroje s ohýbanou rukojetí </a:t>
            </a:r>
          </a:p>
          <a:p>
            <a:r>
              <a:rPr lang="cs-CZ" dirty="0" smtClean="0"/>
              <a:t>jsou vhodné tam, kde  se většina úkonů provádí ve výšce</a:t>
            </a:r>
          </a:p>
          <a:p>
            <a:r>
              <a:rPr lang="cs-CZ" dirty="0" smtClean="0"/>
              <a:t>Ramenou a rukou..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b="1" dirty="0" smtClean="0"/>
              <a:t>Jaké</a:t>
            </a:r>
            <a:r>
              <a:rPr lang="cs-CZ" dirty="0" smtClean="0"/>
              <a:t> </a:t>
            </a:r>
            <a:r>
              <a:rPr lang="cs-CZ" sz="2200" b="1" dirty="0" smtClean="0"/>
              <a:t>faktory práce s ručním nářadím způsobují namožení svalů, vyčerpání a trvalejší </a:t>
            </a:r>
            <a:r>
              <a:rPr lang="cs-CZ" sz="2200" b="1" dirty="0" err="1" smtClean="0"/>
              <a:t>muskuloskeletální</a:t>
            </a:r>
            <a:r>
              <a:rPr lang="cs-CZ" sz="2200" b="1" dirty="0" smtClean="0"/>
              <a:t> poškození?</a:t>
            </a:r>
            <a:endParaRPr lang="cs-CZ" sz="2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916833"/>
            <a:ext cx="8229600" cy="2880320"/>
          </a:xfrm>
        </p:spPr>
        <p:txBody>
          <a:bodyPr/>
          <a:lstStyle/>
          <a:p>
            <a:r>
              <a:rPr lang="cs-CZ" sz="2000" dirty="0" smtClean="0"/>
              <a:t>Zdraví a výkonnost uživatelů ručního nářadí ovlivňují:</a:t>
            </a:r>
          </a:p>
          <a:p>
            <a:pPr>
              <a:buNone/>
            </a:pPr>
            <a:endParaRPr lang="cs-CZ" sz="2000" dirty="0" smtClean="0"/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Statické zatížení paží a svalů horní </a:t>
            </a:r>
            <a:r>
              <a:rPr lang="cs-CZ" sz="2000" dirty="0" err="1" smtClean="0"/>
              <a:t>čáasti</a:t>
            </a:r>
            <a:r>
              <a:rPr lang="cs-CZ" sz="2000" dirty="0" smtClean="0"/>
              <a:t> těla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Tržení těla a nevhodná pracovní pozice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Tlak, vyvíjený na tkáň</a:t>
            </a:r>
          </a:p>
          <a:p>
            <a:pPr>
              <a:buFont typeface="Wingdings" pitchFamily="2" charset="2"/>
              <a:buChar char="v"/>
            </a:pPr>
            <a:r>
              <a:rPr lang="cs-CZ" sz="2000" dirty="0" smtClean="0"/>
              <a:t>vibrace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611560" y="4437112"/>
            <a:ext cx="7468968" cy="14773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Statické napětí je stav, kdy jsou svaly po delší dobu bez pohybu.</a:t>
            </a:r>
          </a:p>
          <a:p>
            <a:r>
              <a:rPr lang="cs-CZ" dirty="0" smtClean="0"/>
              <a:t>Zvyšuje se tlak na svaly a tkáně šlach a vazů. Omezuje to krevní oběh a vzrůstá</a:t>
            </a:r>
          </a:p>
          <a:p>
            <a:r>
              <a:rPr lang="cs-CZ" dirty="0" smtClean="0"/>
              <a:t>Lokální únava. Dynamická práce svalů ( pohyb) je pro člověka přirozený</a:t>
            </a:r>
          </a:p>
          <a:p>
            <a:r>
              <a:rPr lang="cs-CZ" dirty="0" smtClean="0"/>
              <a:t>A žádoucí.. Navíc, svaly, které jsou unaveny statickou zátěží trvá 10x déle, než</a:t>
            </a:r>
          </a:p>
          <a:p>
            <a:r>
              <a:rPr lang="cs-CZ" dirty="0" smtClean="0"/>
              <a:t>Se únavy zbaví a zregenerují 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Statické zatížení</a:t>
            </a:r>
            <a:endParaRPr lang="cs-CZ" sz="2800" b="1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056" y="1484784"/>
            <a:ext cx="3452599" cy="2823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611560" y="2060848"/>
            <a:ext cx="430701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Ke statické námaze dochází tehdy,</a:t>
            </a:r>
          </a:p>
          <a:p>
            <a:r>
              <a:rPr lang="cs-CZ" dirty="0" smtClean="0"/>
              <a:t> když jsou svaly napjaté a nehýbou se.. </a:t>
            </a:r>
          </a:p>
          <a:p>
            <a:r>
              <a:rPr lang="cs-CZ" dirty="0" smtClean="0"/>
              <a:t>Příkladem je držení rukou ve zvýšené poloze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35896" y="4725144"/>
            <a:ext cx="34134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Natažené ruce dopředu či do stran</a:t>
            </a:r>
          </a:p>
          <a:p>
            <a:r>
              <a:rPr lang="cs-CZ" dirty="0" smtClean="0"/>
              <a:t>Jen pár minut a bez zátěže vyvolá</a:t>
            </a:r>
          </a:p>
          <a:p>
            <a:r>
              <a:rPr lang="cs-CZ" dirty="0" smtClean="0"/>
              <a:t> po minutě bolest a únavu svalů</a:t>
            </a:r>
            <a:endParaRPr lang="cs-CZ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016"/>
            <a:ext cx="3405545" cy="19775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Statické zatížení</a:t>
            </a:r>
            <a:endParaRPr lang="cs-CZ" sz="2800" b="1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1628800"/>
            <a:ext cx="4574402" cy="2513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683568" y="1988840"/>
            <a:ext cx="498328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Ohýbání nebo kroucení krkem , či celou horní </a:t>
            </a:r>
          </a:p>
          <a:p>
            <a:r>
              <a:rPr lang="cs-CZ" dirty="0" smtClean="0"/>
              <a:t>polovinou těla. Může výrazně zvýšit statické </a:t>
            </a:r>
          </a:p>
          <a:p>
            <a:r>
              <a:rPr lang="cs-CZ" dirty="0" smtClean="0"/>
              <a:t>zatížení. Když se ještě přidá síla, potřebná k obsluze</a:t>
            </a:r>
          </a:p>
          <a:p>
            <a:r>
              <a:rPr lang="cs-CZ" dirty="0" smtClean="0"/>
              <a:t> statické napětí vzrůstá </a:t>
            </a:r>
            <a:endParaRPr lang="cs-CZ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539552" y="364502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Nevhodná pracovní pozice a poloha těla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25144"/>
            <a:ext cx="3312368" cy="193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Obdélník 8"/>
          <p:cNvSpPr/>
          <p:nvPr/>
        </p:nvSpPr>
        <p:spPr>
          <a:xfrm>
            <a:off x="3491880" y="5085184"/>
            <a:ext cx="40183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Ruční nářadí se velmi často používá tam, </a:t>
            </a:r>
          </a:p>
          <a:p>
            <a:r>
              <a:rPr lang="cs-CZ" dirty="0" smtClean="0"/>
              <a:t>kde je omezený prostor a obtížný přístup.</a:t>
            </a:r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204864"/>
            <a:ext cx="2848115" cy="3561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467544" y="2276872"/>
            <a:ext cx="8602420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Když ruka drží a používá nástroj v podobné poloze,</a:t>
            </a:r>
          </a:p>
          <a:p>
            <a:r>
              <a:rPr lang="cs-CZ" dirty="0" smtClean="0"/>
              <a:t>m</a:t>
            </a:r>
            <a:r>
              <a:rPr lang="cs-CZ" dirty="0" smtClean="0"/>
              <a:t>á menší sílu a je náchylnější k namožení.</a:t>
            </a:r>
          </a:p>
          <a:p>
            <a:r>
              <a:rPr lang="cs-CZ" dirty="0" smtClean="0"/>
              <a:t>Co je skrytým problémem?</a:t>
            </a:r>
          </a:p>
          <a:p>
            <a:r>
              <a:rPr lang="cs-CZ" dirty="0" smtClean="0"/>
              <a:t>Pokud je ruka v podobných, nepřirozených pozicích,</a:t>
            </a:r>
          </a:p>
          <a:p>
            <a:r>
              <a:rPr lang="cs-CZ" dirty="0" smtClean="0"/>
              <a:t>Je pravděpodobné, že toto nepohodlí kompenzuje </a:t>
            </a:r>
          </a:p>
          <a:p>
            <a:r>
              <a:rPr lang="cs-CZ" dirty="0" smtClean="0"/>
              <a:t>Tělo přizpůsobením dalších částí.</a:t>
            </a:r>
          </a:p>
          <a:p>
            <a:r>
              <a:rPr lang="cs-CZ" dirty="0" smtClean="0"/>
              <a:t> Například, když se ohneme v zádech, </a:t>
            </a:r>
          </a:p>
          <a:p>
            <a:r>
              <a:rPr lang="cs-CZ" dirty="0" smtClean="0"/>
              <a:t>pokrčíme kolena a skloníme krk. A tím dochází k únavě nejen tam, kde je prvotní problém.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Vibrace</a:t>
            </a:r>
          </a:p>
          <a:p>
            <a:r>
              <a:rPr lang="cs-CZ" dirty="0" smtClean="0"/>
              <a:t>Mnoho druhů ručního nářadí způsobují vibrace. </a:t>
            </a:r>
          </a:p>
          <a:p>
            <a:r>
              <a:rPr lang="cs-CZ" dirty="0" smtClean="0"/>
              <a:t>A ty zase způsobují syndrom známý jako syndrom bílého prstu.</a:t>
            </a:r>
          </a:p>
          <a:p>
            <a:r>
              <a:rPr lang="cs-CZ" dirty="0" smtClean="0"/>
              <a:t>Nedokrvení, brnění, necitlivost článků prstů. </a:t>
            </a:r>
            <a:endParaRPr lang="cs-CZ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395536" y="76470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Nevhodná pracovní pozice a poloha těla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761</Words>
  <Application>Microsoft Office PowerPoint</Application>
  <PresentationFormat>Předvádění na obrazovce (4:3)</PresentationFormat>
  <Paragraphs>115</Paragraphs>
  <Slides>14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sady Office</vt:lpstr>
      <vt:lpstr>Imagen de Corel PHOTO-PAINT 11.0</vt:lpstr>
      <vt:lpstr>Jaké jsou hlavní ergonomické aspekty ručního nářadí </vt:lpstr>
      <vt:lpstr>Snímek 2</vt:lpstr>
      <vt:lpstr>Rukojeti</vt:lpstr>
      <vt:lpstr>Snímek 4</vt:lpstr>
      <vt:lpstr>Hmotnost nástroje</vt:lpstr>
      <vt:lpstr>Rukojeti</vt:lpstr>
      <vt:lpstr>Rukojeti</vt:lpstr>
      <vt:lpstr>Rukojeti</vt:lpstr>
      <vt:lpstr>Rukojeti  zásady navrhování</vt:lpstr>
      <vt:lpstr>Rukojeti</vt:lpstr>
      <vt:lpstr>Jaké faktory práce s ručním nářadím způsobují namožení svalů, vyčerpání a trvalejší muskuloskeletální poškození?</vt:lpstr>
      <vt:lpstr>Statické zatížení</vt:lpstr>
      <vt:lpstr>Statické zatížení</vt:lpstr>
      <vt:lpstr>Snímek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Jaké jsou hlavní ergonomické aspekty ručního nářadí</dc:title>
  <dc:creator>Pokorná</dc:creator>
  <cp:lastModifiedBy>Pokorná</cp:lastModifiedBy>
  <cp:revision>17</cp:revision>
  <dcterms:created xsi:type="dcterms:W3CDTF">2015-03-09T13:48:10Z</dcterms:created>
  <dcterms:modified xsi:type="dcterms:W3CDTF">2015-03-10T08:55:17Z</dcterms:modified>
</cp:coreProperties>
</file>