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notesMasterIdLst>
    <p:notesMasterId r:id="rId22"/>
  </p:notesMasterIdLst>
  <p:sldIdLst>
    <p:sldId id="256" r:id="rId2"/>
    <p:sldId id="320" r:id="rId3"/>
    <p:sldId id="321" r:id="rId4"/>
    <p:sldId id="322" r:id="rId5"/>
    <p:sldId id="323" r:id="rId6"/>
    <p:sldId id="284" r:id="rId7"/>
    <p:sldId id="285" r:id="rId8"/>
    <p:sldId id="286" r:id="rId9"/>
    <p:sldId id="287" r:id="rId10"/>
    <p:sldId id="289" r:id="rId11"/>
    <p:sldId id="306" r:id="rId12"/>
    <p:sldId id="307" r:id="rId13"/>
    <p:sldId id="312" r:id="rId14"/>
    <p:sldId id="316" r:id="rId15"/>
    <p:sldId id="317" r:id="rId16"/>
    <p:sldId id="318" r:id="rId17"/>
    <p:sldId id="319" r:id="rId18"/>
    <p:sldId id="313" r:id="rId19"/>
    <p:sldId id="314" r:id="rId20"/>
    <p:sldId id="315" r:id="rId2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35" autoAdjust="0"/>
    <p:restoredTop sz="94723" autoAdjust="0"/>
  </p:normalViewPr>
  <p:slideViewPr>
    <p:cSldViewPr>
      <p:cViewPr varScale="1">
        <p:scale>
          <a:sx n="70" d="100"/>
          <a:sy n="70" d="100"/>
        </p:scale>
        <p:origin x="-135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ADDD7D2-0203-434D-9E5A-29F1614B2F0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7554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DDD7D2-0203-434D-9E5A-29F1614B2F0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475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3E54D1B-A4AB-4FE7-A0CF-59894110520B}" type="slidenum">
              <a:rPr lang="cs-CZ" smtClean="0"/>
              <a:pPr/>
              <a:t>2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578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13E34E1-A4CF-4A6F-AF4A-4B8C157DFF17}" type="slidenum">
              <a:rPr lang="cs-CZ" smtClean="0"/>
              <a:pPr/>
              <a:t>3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78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AA824BB-1C83-460C-96FF-397866F4D336}" type="slidenum">
              <a:rPr lang="cs-CZ" smtClean="0"/>
              <a:pPr/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885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17FC2D4-EA25-4B84-BF86-C0F35B41F5AD}" type="slidenum">
              <a:rPr lang="cs-CZ" smtClean="0"/>
              <a:pPr/>
              <a:t>5</a:t>
            </a:fld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86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02E50FA-2CAF-48C9-9DFA-BA5177D83770}" type="slidenum">
              <a:rPr lang="cs-CZ" smtClean="0"/>
              <a:pPr/>
              <a:t>6</a:t>
            </a:fld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696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8AC144C-4EDF-40DA-B920-86D1812F0954}" type="slidenum">
              <a:rPr lang="cs-CZ" smtClean="0"/>
              <a:pPr/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06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8844C8E-849A-44DE-9EEB-DA7F21A25730}" type="slidenum">
              <a:rPr lang="cs-CZ" smtClean="0"/>
              <a:pPr/>
              <a:t>8</a:t>
            </a:fld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6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C948895-5669-4F85-B4F1-C5EA13B78AB6}" type="slidenum">
              <a:rPr lang="cs-CZ" smtClean="0"/>
              <a:pPr/>
              <a:t>9</a:t>
            </a:fld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373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6A07058-D537-4713-9C5A-63034680533E}" type="slidenum">
              <a:rPr lang="cs-CZ" smtClean="0"/>
              <a:pPr/>
              <a:t>10</a:t>
            </a:fld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911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9D17EE1-519C-47A1-AE0E-CF65CDD31B83}" type="slidenum">
              <a:rPr lang="cs-CZ" smtClean="0"/>
              <a:pPr/>
              <a:t>11</a:t>
            </a:fld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1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6D111C6-B14E-4B5C-8CDF-C8E941F16C73}" type="slidenum">
              <a:rPr lang="cs-CZ" smtClean="0"/>
              <a:pPr/>
              <a:t>12</a:t>
            </a:fld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972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D451E89-D094-4CEE-A34D-D6014BA7709D}" type="slidenum">
              <a:rPr lang="cs-CZ" smtClean="0"/>
              <a:pPr/>
              <a:t>13</a:t>
            </a:fld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0138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E8C6F0B-2CC7-4B28-BB6C-6664F831C920}" type="slidenum">
              <a:rPr lang="cs-CZ" smtClean="0"/>
              <a:pPr/>
              <a:t>14</a:t>
            </a:fld>
            <a:endParaRPr lang="cs-CZ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A5B6874-C158-4C34-B6FC-21E0C1F5C37F}" type="slidenum">
              <a:rPr lang="cs-CZ" smtClean="0"/>
              <a:pPr/>
              <a:t>15</a:t>
            </a:fld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34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0D4D579-E7E0-4F5C-B6F5-114EE0EF43C6}" type="slidenum">
              <a:rPr lang="cs-CZ" smtClean="0"/>
              <a:pPr/>
              <a:t>16</a:t>
            </a:fld>
            <a:endParaRPr lang="cs-CZ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445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8D89DBD-2317-4A07-8C85-7EBC1568DFDE}" type="slidenum">
              <a:rPr lang="cs-CZ" smtClean="0"/>
              <a:pPr/>
              <a:t>17</a:t>
            </a:fld>
            <a:endParaRPr lang="cs-CZ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9830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2052AF8-0DDA-433A-AE67-F90C39A5CBB7}" type="slidenum">
              <a:rPr lang="cs-CZ" smtClean="0"/>
              <a:pPr/>
              <a:t>18</a:t>
            </a:fld>
            <a:endParaRPr lang="cs-CZ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9933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86D1959-8A24-4D48-A585-C0DB9EBF3F67}" type="slidenum">
              <a:rPr lang="cs-CZ" smtClean="0"/>
              <a:pPr/>
              <a:t>19</a:t>
            </a:fld>
            <a:endParaRPr lang="cs-CZ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035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434AAE4-EA64-424C-A77C-6F23267B265A}" type="slidenum">
              <a:rPr lang="cs-CZ" smtClean="0"/>
              <a:pPr/>
              <a:t>20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37891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37892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37893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37894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37895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37896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37897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37898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37899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7900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7902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7903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783362C-6A96-48BD-9878-7F1D74FC7C4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1B5ED4-9448-4956-BC95-03EDF95952F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1D4A8D-879F-4C75-8D0F-A12C85024A3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D30B74-D1D0-406A-AA3F-266F6BFF5E2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9EDAD6-6916-4857-A964-624F6D62AF2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9E65AD-9453-4266-A3AA-A351E1AB60C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86CBD8-6533-4094-98EA-70A219C5F68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CFBFE8-8FA5-4C75-B5F6-2718270B4CA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206F8B-9C91-4AF3-98A6-B6BEF3DB4E3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0E89FE-DC20-49B4-A3E9-8650C61E140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B8C20-2B40-48BF-8D27-E59816DC288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36867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36868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36869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36870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3687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6872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687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cs-CZ"/>
          </a:p>
        </p:txBody>
      </p:sp>
      <p:sp>
        <p:nvSpPr>
          <p:cNvPr id="3687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cs-CZ"/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24AC9874-1E9E-4B40-85A8-3FF177E0F77F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36876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2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.png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8175" y="836613"/>
            <a:ext cx="6550025" cy="2305050"/>
          </a:xfrm>
        </p:spPr>
        <p:txBody>
          <a:bodyPr/>
          <a:lstStyle/>
          <a:p>
            <a:r>
              <a:rPr lang="cs-CZ" sz="4400" dirty="0" smtClean="0"/>
              <a:t>KEM </a:t>
            </a:r>
            <a:r>
              <a:rPr lang="en-US" sz="4400" dirty="0"/>
              <a:t>/</a:t>
            </a:r>
            <a:r>
              <a:rPr lang="cs-CZ" sz="4400" dirty="0"/>
              <a:t> </a:t>
            </a:r>
            <a:r>
              <a:rPr lang="cs-CZ" sz="4400" dirty="0" smtClean="0"/>
              <a:t>PEPL2</a:t>
            </a:r>
            <a:r>
              <a:rPr lang="cs-CZ" sz="4400" dirty="0"/>
              <a:t/>
            </a:r>
            <a:br>
              <a:rPr lang="cs-CZ" sz="4400" dirty="0"/>
            </a:br>
            <a:r>
              <a:rPr lang="cs-CZ" sz="4000" b="1" dirty="0" smtClean="0"/>
              <a:t>Modelování </a:t>
            </a:r>
            <a:r>
              <a:rPr lang="cs-CZ" sz="4000" b="1" dirty="0" smtClean="0"/>
              <a:t>hodnoty podniku</a:t>
            </a:r>
            <a:r>
              <a:rPr lang="cs-CZ" sz="4400" dirty="0"/>
              <a:t/>
            </a:r>
            <a:br>
              <a:rPr lang="cs-CZ" sz="4400" dirty="0"/>
            </a:br>
            <a:endParaRPr lang="cs-CZ" sz="44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58888" y="3933825"/>
            <a:ext cx="7345362" cy="1800225"/>
          </a:xfrm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cs-CZ" sz="2400" dirty="0" smtClean="0"/>
              <a:t>Jan </a:t>
            </a:r>
            <a:r>
              <a:rPr lang="cs-CZ" sz="2400" dirty="0"/>
              <a:t>Cedl</a:t>
            </a:r>
          </a:p>
          <a:p>
            <a:pPr algn="l">
              <a:lnSpc>
                <a:spcPct val="80000"/>
              </a:lnSpc>
            </a:pPr>
            <a:endParaRPr lang="cs-CZ" sz="2400" dirty="0"/>
          </a:p>
          <a:p>
            <a:pPr algn="r">
              <a:lnSpc>
                <a:spcPct val="80000"/>
              </a:lnSpc>
            </a:pPr>
            <a:r>
              <a:rPr lang="cs-CZ" sz="2400" dirty="0" smtClean="0"/>
              <a:t>2015</a:t>
            </a:r>
            <a:endParaRPr lang="cs-CZ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Účel strategické analýzy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Potenciál vývoje podniku:</a:t>
            </a:r>
          </a:p>
          <a:p>
            <a:pPr eaLnBrk="1" hangingPunct="1">
              <a:defRPr/>
            </a:pPr>
            <a:r>
              <a:rPr lang="cs-CZ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Vnější potenciál</a:t>
            </a:r>
          </a:p>
          <a:p>
            <a:pPr lvl="1" eaLnBrk="1" hangingPunct="1">
              <a:buFont typeface="Wingdings" pitchFamily="2" charset="2"/>
              <a:buChar char="o"/>
              <a:defRPr/>
            </a:pPr>
            <a:r>
              <a:rPr lang="cs-CZ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Národní hospodářství</a:t>
            </a:r>
          </a:p>
          <a:p>
            <a:pPr lvl="1" eaLnBrk="1" hangingPunct="1">
              <a:buFont typeface="Wingdings" pitchFamily="2" charset="2"/>
              <a:buChar char="o"/>
              <a:defRPr/>
            </a:pPr>
            <a:r>
              <a:rPr lang="cs-CZ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Odvětví a trh</a:t>
            </a:r>
          </a:p>
          <a:p>
            <a:pPr eaLnBrk="1" hangingPunct="1">
              <a:defRPr/>
            </a:pPr>
            <a:r>
              <a:rPr lang="cs-CZ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Vnitřní potenciál</a:t>
            </a:r>
          </a:p>
          <a:p>
            <a:pPr lvl="1" eaLnBrk="1" hangingPunct="1">
              <a:buFont typeface="Wingdings" pitchFamily="2" charset="2"/>
              <a:buChar char="o"/>
              <a:defRPr/>
            </a:pPr>
            <a:r>
              <a:rPr lang="cs-CZ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Konkurence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Otázky, na které hledáme odpověď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/>
            <a:r>
              <a:rPr lang="cs-CZ" smtClean="0"/>
              <a:t>Jaké jsou perspektivy podniku z dlouhodobého hlediska?</a:t>
            </a:r>
          </a:p>
          <a:p>
            <a:pPr marL="609600" indent="-609600" eaLnBrk="1" hangingPunct="1"/>
            <a:r>
              <a:rPr lang="cs-CZ" smtClean="0"/>
              <a:t>Jaký vývoj trhu, konkurence a především vývoj podnikových tržeb lze v souvislosti s odpovědí na první otázku očekávat?</a:t>
            </a:r>
          </a:p>
          <a:p>
            <a:pPr marL="609600" indent="-609600" eaLnBrk="1" hangingPunct="1"/>
            <a:r>
              <a:rPr lang="cs-CZ" smtClean="0">
                <a:cs typeface="Times New Roman" pitchFamily="18" charset="0"/>
              </a:rPr>
              <a:t>Jaká rizika jsou s podnikem spojen</a:t>
            </a:r>
            <a:r>
              <a:rPr lang="cs-CZ" smtClean="0"/>
              <a:t>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922338"/>
            <a:ext cx="8162925" cy="701675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 smtClean="0"/>
              <a:t>Prognóza vývoje trhu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/>
            <a:r>
              <a:rPr lang="cs-CZ" sz="2800" dirty="0" smtClean="0"/>
              <a:t>marketingová studie,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cs-CZ" sz="2800" dirty="0" smtClean="0"/>
          </a:p>
          <a:p>
            <a:pPr marL="609600" indent="-609600" eaLnBrk="1" hangingPunct="1"/>
            <a:r>
              <a:rPr lang="cs-CZ" sz="2800" dirty="0" smtClean="0"/>
              <a:t>analýza časových řad</a:t>
            </a:r>
          </a:p>
          <a:p>
            <a:pPr marL="609600" indent="-609600" eaLnBrk="1" hangingPunct="1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              </a:t>
            </a:r>
            <a:r>
              <a:rPr lang="cs-CZ" sz="2800" dirty="0" smtClean="0">
                <a:latin typeface="Times New Roman" pitchFamily="18" charset="0"/>
              </a:rPr>
              <a:t> </a:t>
            </a:r>
            <a:r>
              <a:rPr lang="cs-CZ" sz="2800" dirty="0" smtClean="0">
                <a:cs typeface="Times New Roman" pitchFamily="18" charset="0"/>
              </a:rPr>
              <a:t>extrapolace,</a:t>
            </a:r>
          </a:p>
          <a:p>
            <a:pPr marL="609600" indent="-609600" eaLnBrk="1" hangingPunct="1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                </a:t>
            </a:r>
            <a:r>
              <a:rPr lang="cs-CZ" sz="2800" dirty="0" smtClean="0">
                <a:cs typeface="Times New Roman" pitchFamily="18" charset="0"/>
              </a:rPr>
              <a:t>regresní analýza,</a:t>
            </a:r>
          </a:p>
          <a:p>
            <a:pPr marL="609600" indent="-609600" eaLnBrk="1" hangingPunct="1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                </a:t>
            </a:r>
            <a:r>
              <a:rPr lang="cs-CZ" sz="2800" dirty="0" smtClean="0">
                <a:cs typeface="Times New Roman" pitchFamily="18" charset="0"/>
              </a:rPr>
              <a:t>porovnání se zahraničím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800" dirty="0" smtClean="0">
                <a:cs typeface="Times New Roman" pitchFamily="18" charset="0"/>
              </a:rPr>
              <a:t> 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800" dirty="0" smtClean="0"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Výstupy z prognózy trhu</a:t>
            </a:r>
            <a:endParaRPr lang="cs-CZ" sz="4000" dirty="0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33463" y="1905000"/>
            <a:ext cx="8110537" cy="4191000"/>
          </a:xfrm>
        </p:spPr>
        <p:txBody>
          <a:bodyPr/>
          <a:lstStyle/>
          <a:p>
            <a:pPr eaLnBrk="1" hangingPunct="1"/>
            <a:r>
              <a:rPr lang="cs-CZ" smtClean="0"/>
              <a:t>Analýza vnějšího potenciálu</a:t>
            </a:r>
          </a:p>
          <a:p>
            <a:pPr lvl="1" eaLnBrk="1" hangingPunct="1"/>
            <a:r>
              <a:rPr lang="cs-CZ" smtClean="0">
                <a:cs typeface="Times New Roman" pitchFamily="18" charset="0"/>
              </a:rPr>
              <a:t>souhrnné hodnocení atraktivity odvětví (trhu)</a:t>
            </a:r>
          </a:p>
          <a:p>
            <a:pPr lvl="1" eaLnBrk="1" hangingPunct="1"/>
            <a:r>
              <a:rPr lang="cs-CZ" smtClean="0">
                <a:cs typeface="Times New Roman" pitchFamily="18" charset="0"/>
              </a:rPr>
              <a:t>stručná prognóza jeho vývoje v kvalitativní a kvantitativní podobě</a:t>
            </a:r>
          </a:p>
          <a:p>
            <a:pPr eaLnBrk="1" hangingPunct="1"/>
            <a:r>
              <a:rPr lang="cs-CZ" smtClean="0"/>
              <a:t>Prognóza tempa růstu odvětví (trhu) je prvním rámcem pro projekci tržeb oceňovaného podniku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Metody oceňování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800" smtClean="0"/>
              <a:t>Ocenění na základě analýzy výnosů</a:t>
            </a:r>
            <a:br>
              <a:rPr lang="cs-CZ" sz="2800" smtClean="0"/>
            </a:br>
            <a:r>
              <a:rPr lang="cs-CZ" sz="2800" smtClean="0"/>
              <a:t>(výnosové metody)</a:t>
            </a:r>
            <a:br>
              <a:rPr lang="cs-CZ" sz="2800" smtClean="0"/>
            </a:br>
            <a:endParaRPr lang="cs-CZ" sz="2800" smtClean="0"/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Ocenění na základě analýzy trhu</a:t>
            </a:r>
            <a:br>
              <a:rPr lang="cs-CZ" sz="2800" smtClean="0"/>
            </a:br>
            <a:r>
              <a:rPr lang="cs-CZ" sz="2800" smtClean="0"/>
              <a:t>(tržní metody)</a:t>
            </a:r>
            <a:br>
              <a:rPr lang="cs-CZ" sz="2800" smtClean="0"/>
            </a:br>
            <a:endParaRPr lang="cs-CZ" sz="2800" smtClean="0"/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Ocenění na základě analýzy majetku</a:t>
            </a:r>
            <a:br>
              <a:rPr lang="cs-CZ" sz="2800" smtClean="0"/>
            </a:br>
            <a:r>
              <a:rPr lang="cs-CZ" sz="2800" smtClean="0"/>
              <a:t>(majetkové ocenění)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800" smtClean="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sz="700" i="1" smtClean="0"/>
              <a:t>(podle M. Mařík a kolektiv; Metody oceňování podniku; str. 29)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700" smtClean="0"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cs-CZ" sz="2800" smtClean="0"/>
          </a:p>
          <a:p>
            <a:pPr eaLnBrk="1" hangingPunct="1"/>
            <a:endParaRPr 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71538" y="854075"/>
            <a:ext cx="8162925" cy="769938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Co rozumíme výnosem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2813" y="1905000"/>
            <a:ext cx="7802562" cy="4191000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cs-CZ" dirty="0" smtClean="0"/>
              <a:t>Volný peněžní tok</a:t>
            </a:r>
          </a:p>
          <a:p>
            <a:pPr lvl="1">
              <a:defRPr/>
            </a:pPr>
            <a:r>
              <a:rPr lang="cs-CZ" dirty="0" smtClean="0"/>
              <a:t>pro vlastníky a věřitele (FCFF)</a:t>
            </a:r>
          </a:p>
          <a:p>
            <a:pPr lvl="1">
              <a:defRPr/>
            </a:pPr>
            <a:r>
              <a:rPr lang="cs-CZ" dirty="0" smtClean="0"/>
              <a:t>pro vlastníky (FCFE)</a:t>
            </a:r>
          </a:p>
          <a:p>
            <a:pPr>
              <a:lnSpc>
                <a:spcPct val="150000"/>
              </a:lnSpc>
              <a:defRPr/>
            </a:pPr>
            <a:r>
              <a:rPr lang="cs-CZ" dirty="0" smtClean="0"/>
              <a:t>Ekonomická přidaná hodnota</a:t>
            </a:r>
          </a:p>
          <a:p>
            <a:pPr>
              <a:lnSpc>
                <a:spcPct val="150000"/>
              </a:lnSpc>
              <a:defRPr/>
            </a:pPr>
            <a:r>
              <a:rPr lang="cs-CZ" dirty="0" smtClean="0"/>
              <a:t>Kapitalizovaný čistý výnos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Výnosové metody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Metoda diskontovaných peněžních toků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Metoda kapitalizovaných čistých výnosů</a:t>
            </a:r>
            <a:br>
              <a:rPr lang="cs-CZ" sz="28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Metoda ekonomické přidané hodnoty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800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700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700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260648"/>
            <a:ext cx="8162925" cy="1311275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 smtClean="0"/>
              <a:t>„Stavební kameny“ výnosových metod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Finanční plán</a:t>
            </a:r>
          </a:p>
          <a:p>
            <a:pPr lvl="1" eaLnBrk="1" hangingPunct="1">
              <a:lnSpc>
                <a:spcPct val="150000"/>
              </a:lnSpc>
            </a:pPr>
            <a:r>
              <a:rPr lang="cs-CZ" sz="2400" dirty="0" smtClean="0"/>
              <a:t>rozvaha</a:t>
            </a:r>
          </a:p>
          <a:p>
            <a:pPr lvl="1" eaLnBrk="1" hangingPunct="1">
              <a:lnSpc>
                <a:spcPct val="150000"/>
              </a:lnSpc>
            </a:pPr>
            <a:r>
              <a:rPr lang="cs-CZ" sz="2400" dirty="0" smtClean="0"/>
              <a:t>výkaz zisků a ztrát</a:t>
            </a:r>
          </a:p>
          <a:p>
            <a:pPr lvl="1" eaLnBrk="1" hangingPunct="1">
              <a:lnSpc>
                <a:spcPct val="150000"/>
              </a:lnSpc>
            </a:pPr>
            <a:r>
              <a:rPr lang="cs-CZ" sz="2400" dirty="0" smtClean="0"/>
              <a:t>peněžní toky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endParaRPr lang="cs-CZ" sz="2400" dirty="0" smtClean="0"/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Náklady kapitálu</a:t>
            </a:r>
          </a:p>
          <a:p>
            <a:pPr lvl="1" eaLnBrk="1" hangingPunct="1">
              <a:lnSpc>
                <a:spcPct val="150000"/>
              </a:lnSpc>
            </a:pPr>
            <a:r>
              <a:rPr lang="cs-CZ" sz="2400" dirty="0" smtClean="0"/>
              <a:t>cizí kapitál</a:t>
            </a:r>
          </a:p>
          <a:p>
            <a:pPr lvl="1" eaLnBrk="1" hangingPunct="1">
              <a:lnSpc>
                <a:spcPct val="150000"/>
              </a:lnSpc>
            </a:pPr>
            <a:r>
              <a:rPr lang="cs-CZ" sz="2400" dirty="0" smtClean="0"/>
              <a:t>vlastní kapitál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857250" y="0"/>
            <a:ext cx="6824663" cy="19208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dirty="0" smtClean="0">
                <a:cs typeface="Times New Roman" pitchFamily="18" charset="0"/>
              </a:rPr>
              <a:t>Postup při ocenění podniku</a:t>
            </a:r>
            <a:r>
              <a:rPr lang="cs-CZ" dirty="0" smtClean="0"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/>
            </a:r>
            <a:br>
              <a:rPr lang="cs-CZ" dirty="0" smtClean="0"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</a:br>
            <a:r>
              <a:rPr lang="cs-CZ" sz="4000" dirty="0" smtClean="0">
                <a:solidFill>
                  <a:schemeClr val="tx1"/>
                </a:solidFill>
              </a:rPr>
              <a:t>(výnosovou metodou)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990600" y="1828800"/>
            <a:ext cx="65690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  <a:p>
            <a:endParaRPr lang="cs-CZ" sz="1600" i="1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1471613"/>
            <a:ext cx="9144000" cy="581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Times New Roman" pitchFamily="18" charset="0"/>
            </a:endParaRPr>
          </a:p>
          <a:p>
            <a:pPr lvl="1" eaLnBrk="0" hangingPunct="0">
              <a:buFontTx/>
              <a:buAutoNum type="arabicPeriod"/>
            </a:pPr>
            <a:endParaRPr lang="cs-CZ">
              <a:ea typeface="Verdana" pitchFamily="34" charset="0"/>
              <a:cs typeface="Verdana" pitchFamily="34" charset="0"/>
            </a:endParaRPr>
          </a:p>
          <a:p>
            <a:pPr lvl="1" eaLnBrk="0" hangingPunct="0">
              <a:buFontTx/>
              <a:buAutoNum type="arabicPeriod"/>
            </a:pPr>
            <a:r>
              <a:rPr lang="cs-CZ">
                <a:ea typeface="Verdana" pitchFamily="34" charset="0"/>
                <a:cs typeface="Verdana" pitchFamily="34" charset="0"/>
              </a:rPr>
              <a:t>Sběr vstupních dat</a:t>
            </a:r>
          </a:p>
          <a:p>
            <a:pPr lvl="1" eaLnBrk="0" hangingPunct="0">
              <a:buFontTx/>
              <a:buAutoNum type="arabicPeriod"/>
            </a:pPr>
            <a:r>
              <a:rPr lang="cs-CZ">
                <a:ea typeface="Verdana" pitchFamily="34" charset="0"/>
                <a:cs typeface="Verdana" pitchFamily="34" charset="0"/>
              </a:rPr>
              <a:t>Analýza dat</a:t>
            </a:r>
          </a:p>
          <a:p>
            <a:pPr lvl="2" eaLnBrk="0" hangingPunct="0">
              <a:buFontTx/>
              <a:buAutoNum type="alphaLcPeriod"/>
            </a:pPr>
            <a:r>
              <a:rPr lang="cs-CZ">
                <a:ea typeface="Verdana" pitchFamily="34" charset="0"/>
                <a:cs typeface="Verdana" pitchFamily="34" charset="0"/>
              </a:rPr>
              <a:t>Strategická analýza</a:t>
            </a:r>
          </a:p>
          <a:p>
            <a:pPr lvl="2" eaLnBrk="0" hangingPunct="0">
              <a:buFontTx/>
              <a:buAutoNum type="alphaLcPeriod"/>
            </a:pPr>
            <a:r>
              <a:rPr lang="cs-CZ">
                <a:ea typeface="Verdana" pitchFamily="34" charset="0"/>
                <a:cs typeface="Verdana" pitchFamily="34" charset="0"/>
              </a:rPr>
              <a:t>Finanční analýza  pro zjištění finančního zdraví</a:t>
            </a:r>
            <a:br>
              <a:rPr lang="cs-CZ">
                <a:ea typeface="Verdana" pitchFamily="34" charset="0"/>
                <a:cs typeface="Verdana" pitchFamily="34" charset="0"/>
              </a:rPr>
            </a:br>
            <a:r>
              <a:rPr lang="cs-CZ">
                <a:ea typeface="Verdana" pitchFamily="34" charset="0"/>
                <a:cs typeface="Verdana" pitchFamily="34" charset="0"/>
              </a:rPr>
              <a:t>   podniku</a:t>
            </a:r>
          </a:p>
          <a:p>
            <a:pPr lvl="2" eaLnBrk="0" hangingPunct="0">
              <a:buFontTx/>
              <a:buAutoNum type="alphaLcPeriod"/>
            </a:pPr>
            <a:r>
              <a:rPr lang="cs-CZ">
                <a:ea typeface="Verdana" pitchFamily="34" charset="0"/>
                <a:cs typeface="Verdana" pitchFamily="34" charset="0"/>
              </a:rPr>
              <a:t>Rozdělení aktiv podniku na provozně nutná a</a:t>
            </a:r>
            <a:br>
              <a:rPr lang="cs-CZ">
                <a:ea typeface="Verdana" pitchFamily="34" charset="0"/>
                <a:cs typeface="Verdana" pitchFamily="34" charset="0"/>
              </a:rPr>
            </a:br>
            <a:r>
              <a:rPr lang="cs-CZ">
                <a:ea typeface="Verdana" pitchFamily="34" charset="0"/>
                <a:cs typeface="Verdana" pitchFamily="34" charset="0"/>
              </a:rPr>
              <a:t>   nenutná</a:t>
            </a:r>
          </a:p>
          <a:p>
            <a:pPr lvl="1" eaLnBrk="0" hangingPunct="0">
              <a:buFontTx/>
              <a:buAutoNum type="arabicPeriod"/>
            </a:pPr>
            <a:r>
              <a:rPr lang="cs-CZ">
                <a:ea typeface="Verdana" pitchFamily="34" charset="0"/>
                <a:cs typeface="Verdana" pitchFamily="34" charset="0"/>
              </a:rPr>
              <a:t>Sestavení finančního plánu</a:t>
            </a:r>
          </a:p>
          <a:p>
            <a:pPr lvl="1" eaLnBrk="0" hangingPunct="0">
              <a:buFontTx/>
              <a:buAutoNum type="arabicPeriod"/>
            </a:pPr>
            <a:r>
              <a:rPr lang="cs-CZ">
                <a:ea typeface="Verdana" pitchFamily="34" charset="0"/>
                <a:cs typeface="Verdana" pitchFamily="34" charset="0"/>
              </a:rPr>
              <a:t>Ocenění</a:t>
            </a:r>
          </a:p>
          <a:p>
            <a:pPr lvl="2" eaLnBrk="0" hangingPunct="0">
              <a:buFontTx/>
              <a:buAutoNum type="alphaLcPeriod"/>
            </a:pPr>
            <a:r>
              <a:rPr lang="cs-CZ">
                <a:ea typeface="Verdana" pitchFamily="34" charset="0"/>
                <a:cs typeface="Verdana" pitchFamily="34" charset="0"/>
              </a:rPr>
              <a:t>Volba metody</a:t>
            </a:r>
          </a:p>
          <a:p>
            <a:pPr lvl="2" eaLnBrk="0" hangingPunct="0">
              <a:buFontTx/>
              <a:buAutoNum type="alphaLcPeriod"/>
            </a:pPr>
            <a:r>
              <a:rPr lang="cs-CZ">
                <a:ea typeface="Verdana" pitchFamily="34" charset="0"/>
                <a:cs typeface="Verdana" pitchFamily="34" charset="0"/>
              </a:rPr>
              <a:t>Ocenění podle zvolených metod</a:t>
            </a:r>
          </a:p>
          <a:p>
            <a:pPr lvl="2" eaLnBrk="0" hangingPunct="0">
              <a:buFontTx/>
              <a:buAutoNum type="alphaLcPeriod"/>
            </a:pPr>
            <a:r>
              <a:rPr lang="cs-CZ">
                <a:ea typeface="Verdana" pitchFamily="34" charset="0"/>
                <a:cs typeface="Verdana" pitchFamily="34" charset="0"/>
              </a:rPr>
              <a:t>Souhrnné ocenění</a:t>
            </a:r>
          </a:p>
          <a:p>
            <a:pPr eaLnBrk="0" hangingPunct="0"/>
            <a:r>
              <a:rPr lang="cs-CZ" sz="1200">
                <a:ea typeface="Verdana" pitchFamily="34" charset="0"/>
                <a:cs typeface="Verdana" pitchFamily="34" charset="0"/>
              </a:rPr>
              <a:t> </a:t>
            </a:r>
          </a:p>
          <a:p>
            <a:pPr eaLnBrk="0" hangingPunct="0"/>
            <a:endParaRPr lang="cs-CZ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62013"/>
            <a:ext cx="8162925" cy="7620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Výnosové metody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Metoda diskontovaných peněžních toků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Metoda kapitalizovaných čistých výnosů</a:t>
            </a:r>
            <a:br>
              <a:rPr lang="cs-CZ" sz="28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Metoda ekonomické přidané hodnoty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800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700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700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300038"/>
            <a:ext cx="8162925" cy="1323975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 smtClean="0"/>
              <a:t>Co potřebujeme k práci s výnosovou metodou?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cs-CZ" sz="2800" smtClean="0"/>
              <a:t>Finanční plán</a:t>
            </a:r>
          </a:p>
          <a:p>
            <a:pPr lvl="1" eaLnBrk="1" hangingPunct="1">
              <a:lnSpc>
                <a:spcPct val="150000"/>
              </a:lnSpc>
            </a:pPr>
            <a:r>
              <a:rPr lang="cs-CZ" sz="2400" smtClean="0"/>
              <a:t>rozvaha</a:t>
            </a:r>
          </a:p>
          <a:p>
            <a:pPr lvl="1" eaLnBrk="1" hangingPunct="1">
              <a:lnSpc>
                <a:spcPct val="150000"/>
              </a:lnSpc>
            </a:pPr>
            <a:r>
              <a:rPr lang="cs-CZ" sz="2400" smtClean="0"/>
              <a:t>výkaz zisků a ztrát</a:t>
            </a:r>
          </a:p>
          <a:p>
            <a:pPr eaLnBrk="1" hangingPunct="1">
              <a:lnSpc>
                <a:spcPct val="150000"/>
              </a:lnSpc>
            </a:pPr>
            <a:r>
              <a:rPr lang="cs-CZ" sz="2800" smtClean="0"/>
              <a:t>Diskontní míru (WACC)</a:t>
            </a:r>
          </a:p>
          <a:p>
            <a:pPr lvl="1" eaLnBrk="1" hangingPunct="1">
              <a:lnSpc>
                <a:spcPct val="150000"/>
              </a:lnSpc>
            </a:pPr>
            <a:r>
              <a:rPr lang="cs-CZ" sz="2400" smtClean="0"/>
              <a:t>náklady cizího kapitálu</a:t>
            </a:r>
          </a:p>
          <a:p>
            <a:pPr lvl="1" eaLnBrk="1" hangingPunct="1">
              <a:lnSpc>
                <a:spcPct val="150000"/>
              </a:lnSpc>
            </a:pPr>
            <a:r>
              <a:rPr lang="cs-CZ" sz="2400" smtClean="0"/>
              <a:t>náklady vlastního kapitálu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71538" y="854075"/>
            <a:ext cx="8162925" cy="769938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Co rozumíme výnosem 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2813" y="1905000"/>
            <a:ext cx="7802562" cy="4191000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cs-CZ" dirty="0" smtClean="0"/>
              <a:t>Volný peněžní tok</a:t>
            </a:r>
          </a:p>
          <a:p>
            <a:pPr lvl="1">
              <a:defRPr/>
            </a:pPr>
            <a:r>
              <a:rPr lang="cs-CZ" dirty="0" smtClean="0"/>
              <a:t>pro vlastníky a věřitele (FCFF)</a:t>
            </a:r>
          </a:p>
          <a:p>
            <a:pPr lvl="1">
              <a:defRPr/>
            </a:pPr>
            <a:r>
              <a:rPr lang="cs-CZ" dirty="0" smtClean="0"/>
              <a:t>pro vlastníky (FCFE)</a:t>
            </a:r>
          </a:p>
          <a:p>
            <a:pPr>
              <a:lnSpc>
                <a:spcPct val="150000"/>
              </a:lnSpc>
              <a:defRPr/>
            </a:pPr>
            <a:r>
              <a:rPr lang="cs-CZ" dirty="0" smtClean="0"/>
              <a:t>Ekonomická přidaná hodnota</a:t>
            </a:r>
          </a:p>
          <a:p>
            <a:pPr>
              <a:lnSpc>
                <a:spcPct val="150000"/>
              </a:lnSpc>
              <a:defRPr/>
            </a:pPr>
            <a:r>
              <a:rPr lang="cs-CZ" dirty="0" smtClean="0"/>
              <a:t>Kapitalizovaný výnos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71538" y="177800"/>
            <a:ext cx="8162925" cy="1446213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Korigovaný provozní hospodářský výsledek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2813" y="1905000"/>
            <a:ext cx="7802562" cy="4191000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cs-CZ" dirty="0" smtClean="0"/>
              <a:t>Vyloučení neprovozních aktiv</a:t>
            </a:r>
          </a:p>
          <a:p>
            <a:pPr lvl="1">
              <a:defRPr/>
            </a:pPr>
            <a:r>
              <a:rPr lang="cs-CZ" dirty="0" smtClean="0"/>
              <a:t>hmotných + výnosů a nákladů s nimi spojených</a:t>
            </a:r>
          </a:p>
          <a:p>
            <a:pPr lvl="1">
              <a:defRPr/>
            </a:pPr>
            <a:r>
              <a:rPr lang="cs-CZ" dirty="0" smtClean="0"/>
              <a:t>dlouhodobých finančních aktiv</a:t>
            </a:r>
          </a:p>
          <a:p>
            <a:pPr lvl="1">
              <a:defRPr/>
            </a:pPr>
            <a:r>
              <a:rPr lang="cs-CZ" dirty="0" smtClean="0"/>
              <a:t>krátkodobého finančního majetku </a:t>
            </a:r>
          </a:p>
          <a:p>
            <a:pPr>
              <a:lnSpc>
                <a:spcPct val="150000"/>
              </a:lnSpc>
              <a:defRPr/>
            </a:pPr>
            <a:r>
              <a:rPr lang="cs-CZ" dirty="0" smtClean="0"/>
              <a:t>Vyloučení HV z prodeje majetku a materiálu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54075"/>
            <a:ext cx="8162925" cy="769938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Volný peněžní tok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Pro vlastníky a věřitele (FCFF)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 smtClean="0"/>
              <a:t>KPHV (+)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 smtClean="0"/>
              <a:t>zdanění (-)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 smtClean="0"/>
              <a:t>nepeněžní operace (+)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 smtClean="0"/>
              <a:t>změna pracovního kapitálu (-)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 smtClean="0"/>
              <a:t>změna provozně nutného dlouhodobého majetku (-)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Pro vlastníky (FCFE) - navíc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 smtClean="0"/>
              <a:t>od KPHV se odečtou nákladové úroky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 smtClean="0"/>
              <a:t>změna úročených závazků (+)</a:t>
            </a:r>
            <a:endParaRPr lang="cs-CZ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800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700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sz="700" i="1" dirty="0" smtClean="0"/>
              <a:t>(</a:t>
            </a:r>
            <a:endParaRPr lang="cs-CZ" sz="700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177800"/>
            <a:ext cx="8162925" cy="1446213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Ekonomická přidaná hodnota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dirty="0" smtClean="0"/>
              <a:t>KPHV (+)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dirty="0" smtClean="0"/>
              <a:t>zdanění (-)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dirty="0" smtClean="0"/>
              <a:t>minimální požadovaný výnos (investovaný kapitál * WACC)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dirty="0" smtClean="0"/>
              <a:t>EVA = rozdíl KPHV po zdanění  - minimální požadovaný výnos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Pro stanovení hodnoty podniku připočteme počáteční investovaný kapitál</a:t>
            </a:r>
            <a:endParaRPr lang="cs-CZ" sz="7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854075"/>
            <a:ext cx="8162925" cy="769938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Kapitalizovaný čistý výnos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dirty="0" smtClean="0"/>
              <a:t>z minulosti nebo z plánu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2800" dirty="0" smtClean="0"/>
          </a:p>
          <a:p>
            <a:pPr eaLnBrk="1" hangingPunct="1">
              <a:lnSpc>
                <a:spcPct val="150000"/>
              </a:lnSpc>
              <a:defRPr/>
            </a:pPr>
            <a:r>
              <a:rPr lang="cs-CZ" dirty="0" smtClean="0"/>
              <a:t>KPHV (+)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cs-CZ" dirty="0" smtClean="0"/>
              <a:t>nákladové úroky (-)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cs-CZ" dirty="0" smtClean="0"/>
              <a:t>zdanění (-)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cs-CZ" dirty="0" smtClean="0"/>
              <a:t>příděl rezervnímu fondu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800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700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sz="700" i="1" dirty="0" smtClean="0"/>
              <a:t>(podle M. Mařík a kolektiv; Metody oceňování podniku; str. 29)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700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1044575"/>
            <a:ext cx="8162925" cy="579438"/>
          </a:xfrm>
        </p:spPr>
        <p:txBody>
          <a:bodyPr/>
          <a:lstStyle/>
          <a:p>
            <a:pPr eaLnBrk="1" hangingPunct="1">
              <a:defRPr/>
            </a:pPr>
            <a:r>
              <a:rPr lang="cs-CZ" sz="3200" dirty="0" smtClean="0"/>
              <a:t>Dvoufázová verze výnosových metod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066800" y="2209800"/>
            <a:ext cx="6477000" cy="4419600"/>
            <a:chOff x="816" y="1152"/>
            <a:chExt cx="4080" cy="2784"/>
          </a:xfrm>
        </p:grpSpPr>
        <p:sp>
          <p:nvSpPr>
            <p:cNvPr id="38916" name="Rectangle 4"/>
            <p:cNvSpPr>
              <a:spLocks noChangeArrowheads="1"/>
            </p:cNvSpPr>
            <p:nvPr/>
          </p:nvSpPr>
          <p:spPr bwMode="auto">
            <a:xfrm>
              <a:off x="816" y="1152"/>
              <a:ext cx="1248" cy="1872"/>
            </a:xfrm>
            <a:prstGeom prst="rect">
              <a:avLst/>
            </a:prstGeom>
            <a:solidFill>
              <a:srgbClr val="C0C0C0">
                <a:alpha val="5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8917" name="Line 5"/>
            <p:cNvSpPr>
              <a:spLocks noChangeShapeType="1"/>
            </p:cNvSpPr>
            <p:nvPr/>
          </p:nvSpPr>
          <p:spPr bwMode="auto">
            <a:xfrm flipH="1" flipV="1">
              <a:off x="2112" y="2976"/>
              <a:ext cx="336" cy="8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816" y="1152"/>
              <a:ext cx="3888" cy="2784"/>
              <a:chOff x="864" y="1008"/>
              <a:chExt cx="3888" cy="2784"/>
            </a:xfrm>
          </p:grpSpPr>
          <p:sp>
            <p:nvSpPr>
              <p:cNvPr id="38923" name="Line 7"/>
              <p:cNvSpPr>
                <a:spLocks noChangeShapeType="1"/>
              </p:cNvSpPr>
              <p:nvPr/>
            </p:nvSpPr>
            <p:spPr bwMode="auto">
              <a:xfrm>
                <a:off x="864" y="1008"/>
                <a:ext cx="0" cy="1920"/>
              </a:xfrm>
              <a:prstGeom prst="line">
                <a:avLst/>
              </a:prstGeom>
              <a:noFill/>
              <a:ln w="9525">
                <a:solidFill>
                  <a:srgbClr val="008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8924" name="Line 8"/>
              <p:cNvSpPr>
                <a:spLocks noChangeShapeType="1"/>
              </p:cNvSpPr>
              <p:nvPr/>
            </p:nvSpPr>
            <p:spPr bwMode="auto">
              <a:xfrm>
                <a:off x="2112" y="1008"/>
                <a:ext cx="0" cy="1920"/>
              </a:xfrm>
              <a:prstGeom prst="line">
                <a:avLst/>
              </a:prstGeom>
              <a:noFill/>
              <a:ln w="9525">
                <a:solidFill>
                  <a:srgbClr val="008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8925" name="Line 9"/>
              <p:cNvSpPr>
                <a:spLocks noChangeShapeType="1"/>
              </p:cNvSpPr>
              <p:nvPr/>
            </p:nvSpPr>
            <p:spPr bwMode="auto">
              <a:xfrm>
                <a:off x="3600" y="1008"/>
                <a:ext cx="0" cy="1920"/>
              </a:xfrm>
              <a:prstGeom prst="line">
                <a:avLst/>
              </a:prstGeom>
              <a:noFill/>
              <a:ln w="9525">
                <a:solidFill>
                  <a:srgbClr val="008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8926" name="Text Box 10"/>
              <p:cNvSpPr txBox="1">
                <a:spLocks noChangeArrowheads="1"/>
              </p:cNvSpPr>
              <p:nvPr/>
            </p:nvSpPr>
            <p:spPr bwMode="auto">
              <a:xfrm>
                <a:off x="1056" y="1008"/>
                <a:ext cx="96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cs-CZ" b="1" i="1">
                    <a:solidFill>
                      <a:srgbClr val="009900"/>
                    </a:solidFill>
                    <a:latin typeface="Times New Roman" pitchFamily="18" charset="0"/>
                  </a:rPr>
                  <a:t>historie</a:t>
                </a:r>
              </a:p>
            </p:txBody>
          </p:sp>
          <p:sp>
            <p:nvSpPr>
              <p:cNvPr id="38927" name="Text Box 11"/>
              <p:cNvSpPr txBox="1">
                <a:spLocks noChangeArrowheads="1"/>
              </p:cNvSpPr>
              <p:nvPr/>
            </p:nvSpPr>
            <p:spPr bwMode="auto">
              <a:xfrm>
                <a:off x="2208" y="1008"/>
                <a:ext cx="1296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cs-CZ" b="1" i="1">
                    <a:solidFill>
                      <a:srgbClr val="009900"/>
                    </a:solidFill>
                    <a:latin typeface="Times New Roman" pitchFamily="18" charset="0"/>
                  </a:rPr>
                  <a:t>finanční plán</a:t>
                </a:r>
              </a:p>
            </p:txBody>
          </p:sp>
          <p:sp>
            <p:nvSpPr>
              <p:cNvPr id="38928" name="Text Box 12"/>
              <p:cNvSpPr txBox="1">
                <a:spLocks noChangeArrowheads="1"/>
              </p:cNvSpPr>
              <p:nvPr/>
            </p:nvSpPr>
            <p:spPr bwMode="auto">
              <a:xfrm>
                <a:off x="960" y="1488"/>
                <a:ext cx="1008" cy="256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cs-CZ" sz="2000">
                    <a:latin typeface="Times New Roman" pitchFamily="18" charset="0"/>
                  </a:rPr>
                  <a:t>výsledovka</a:t>
                </a:r>
              </a:p>
            </p:txBody>
          </p:sp>
          <p:sp>
            <p:nvSpPr>
              <p:cNvPr id="38929" name="Text Box 13"/>
              <p:cNvSpPr txBox="1">
                <a:spLocks noChangeArrowheads="1"/>
              </p:cNvSpPr>
              <p:nvPr/>
            </p:nvSpPr>
            <p:spPr bwMode="auto">
              <a:xfrm>
                <a:off x="2256" y="1488"/>
                <a:ext cx="1248" cy="29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cs-CZ">
                    <a:latin typeface="Times New Roman" pitchFamily="18" charset="0"/>
                  </a:rPr>
                  <a:t>výsledovka</a:t>
                </a:r>
              </a:p>
            </p:txBody>
          </p:sp>
          <p:sp>
            <p:nvSpPr>
              <p:cNvPr id="38930" name="Text Box 14"/>
              <p:cNvSpPr txBox="1">
                <a:spLocks noChangeArrowheads="1"/>
              </p:cNvSpPr>
              <p:nvPr/>
            </p:nvSpPr>
            <p:spPr bwMode="auto">
              <a:xfrm>
                <a:off x="960" y="1872"/>
                <a:ext cx="1008" cy="256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cs-CZ" sz="2000">
                    <a:latin typeface="Times New Roman" pitchFamily="18" charset="0"/>
                  </a:rPr>
                  <a:t>rozvaha</a:t>
                </a:r>
              </a:p>
            </p:txBody>
          </p:sp>
          <p:sp>
            <p:nvSpPr>
              <p:cNvPr id="38931" name="Text Box 15"/>
              <p:cNvSpPr txBox="1">
                <a:spLocks noChangeArrowheads="1"/>
              </p:cNvSpPr>
              <p:nvPr/>
            </p:nvSpPr>
            <p:spPr bwMode="auto">
              <a:xfrm>
                <a:off x="2256" y="1872"/>
                <a:ext cx="1248" cy="29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cs-CZ">
                    <a:latin typeface="Times New Roman" pitchFamily="18" charset="0"/>
                  </a:rPr>
                  <a:t>rozvaha</a:t>
                </a:r>
              </a:p>
            </p:txBody>
          </p:sp>
          <p:sp>
            <p:nvSpPr>
              <p:cNvPr id="38932" name="Line 16"/>
              <p:cNvSpPr>
                <a:spLocks noChangeShapeType="1"/>
              </p:cNvSpPr>
              <p:nvPr/>
            </p:nvSpPr>
            <p:spPr bwMode="auto">
              <a:xfrm>
                <a:off x="2160" y="2688"/>
                <a:ext cx="139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8933" name="Line 17"/>
              <p:cNvSpPr>
                <a:spLocks noChangeShapeType="1"/>
              </p:cNvSpPr>
              <p:nvPr/>
            </p:nvSpPr>
            <p:spPr bwMode="auto">
              <a:xfrm>
                <a:off x="3696" y="2688"/>
                <a:ext cx="91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8934" name="Text Box 18"/>
              <p:cNvSpPr txBox="1">
                <a:spLocks noChangeArrowheads="1"/>
              </p:cNvSpPr>
              <p:nvPr/>
            </p:nvSpPr>
            <p:spPr bwMode="auto">
              <a:xfrm>
                <a:off x="2256" y="2400"/>
                <a:ext cx="124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cs-CZ" i="1">
                    <a:solidFill>
                      <a:srgbClr val="CC3300"/>
                    </a:solidFill>
                    <a:latin typeface="Times New Roman" pitchFamily="18" charset="0"/>
                  </a:rPr>
                  <a:t>1. fáze</a:t>
                </a:r>
              </a:p>
            </p:txBody>
          </p:sp>
          <p:sp>
            <p:nvSpPr>
              <p:cNvPr id="38935" name="Text Box 19"/>
              <p:cNvSpPr txBox="1">
                <a:spLocks noChangeArrowheads="1"/>
              </p:cNvSpPr>
              <p:nvPr/>
            </p:nvSpPr>
            <p:spPr bwMode="auto">
              <a:xfrm>
                <a:off x="3648" y="2400"/>
                <a:ext cx="110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cs-CZ" i="1">
                    <a:solidFill>
                      <a:srgbClr val="CC3300"/>
                    </a:solidFill>
                    <a:latin typeface="Times New Roman" pitchFamily="18" charset="0"/>
                  </a:rPr>
                  <a:t>2. fáze</a:t>
                </a:r>
              </a:p>
            </p:txBody>
          </p:sp>
          <p:sp>
            <p:nvSpPr>
              <p:cNvPr id="38936" name="Text Box 20"/>
              <p:cNvSpPr txBox="1">
                <a:spLocks noChangeArrowheads="1"/>
              </p:cNvSpPr>
              <p:nvPr/>
            </p:nvSpPr>
            <p:spPr bwMode="auto">
              <a:xfrm>
                <a:off x="2544" y="3504"/>
                <a:ext cx="148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cs-CZ">
                    <a:latin typeface="Times New Roman" pitchFamily="18" charset="0"/>
                  </a:rPr>
                  <a:t>okamžik ocenění</a:t>
                </a:r>
              </a:p>
            </p:txBody>
          </p:sp>
        </p:grpSp>
        <p:sp>
          <p:nvSpPr>
            <p:cNvPr id="38919" name="Line 21"/>
            <p:cNvSpPr>
              <a:spLocks noChangeShapeType="1"/>
            </p:cNvSpPr>
            <p:nvPr/>
          </p:nvSpPr>
          <p:spPr bwMode="auto">
            <a:xfrm>
              <a:off x="3888" y="1920"/>
              <a:ext cx="1008" cy="192"/>
            </a:xfrm>
            <a:prstGeom prst="line">
              <a:avLst/>
            </a:prstGeom>
            <a:noFill/>
            <a:ln w="38100">
              <a:solidFill>
                <a:srgbClr val="339966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4" name="Group 22"/>
            <p:cNvGrpSpPr>
              <a:grpSpLocks/>
            </p:cNvGrpSpPr>
            <p:nvPr/>
          </p:nvGrpSpPr>
          <p:grpSpPr bwMode="auto">
            <a:xfrm>
              <a:off x="3888" y="1392"/>
              <a:ext cx="816" cy="528"/>
              <a:chOff x="3888" y="1584"/>
              <a:chExt cx="528" cy="336"/>
            </a:xfrm>
          </p:grpSpPr>
          <p:sp>
            <p:nvSpPr>
              <p:cNvPr id="38921" name="Line 23"/>
              <p:cNvSpPr>
                <a:spLocks noChangeShapeType="1"/>
              </p:cNvSpPr>
              <p:nvPr/>
            </p:nvSpPr>
            <p:spPr bwMode="auto">
              <a:xfrm flipV="1">
                <a:off x="3888" y="1584"/>
                <a:ext cx="432" cy="336"/>
              </a:xfrm>
              <a:prstGeom prst="line">
                <a:avLst/>
              </a:prstGeom>
              <a:noFill/>
              <a:ln w="38100">
                <a:solidFill>
                  <a:srgbClr val="3399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8922" name="Line 24"/>
              <p:cNvSpPr>
                <a:spLocks noChangeShapeType="1"/>
              </p:cNvSpPr>
              <p:nvPr/>
            </p:nvSpPr>
            <p:spPr bwMode="auto">
              <a:xfrm flipV="1">
                <a:off x="3888" y="1824"/>
                <a:ext cx="528" cy="96"/>
              </a:xfrm>
              <a:prstGeom prst="line">
                <a:avLst/>
              </a:prstGeom>
              <a:noFill/>
              <a:ln w="38100">
                <a:solidFill>
                  <a:srgbClr val="3399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cs-CZ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942975"/>
            <a:ext cx="8162925" cy="641350"/>
          </a:xfrm>
        </p:spPr>
        <p:txBody>
          <a:bodyPr/>
          <a:lstStyle/>
          <a:p>
            <a:pPr eaLnBrk="1" hangingPunct="1">
              <a:defRPr/>
            </a:pPr>
            <a:r>
              <a:rPr lang="cs-CZ" sz="3600" dirty="0" smtClean="0"/>
              <a:t>Třífázová verze výnosových metod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762000" y="2209800"/>
            <a:ext cx="8001000" cy="4419600"/>
            <a:chOff x="432" y="1008"/>
            <a:chExt cx="5040" cy="2784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1536" y="1008"/>
              <a:ext cx="3936" cy="2784"/>
              <a:chOff x="1776" y="1008"/>
              <a:chExt cx="3792" cy="2784"/>
            </a:xfrm>
          </p:grpSpPr>
          <p:sp>
            <p:nvSpPr>
              <p:cNvPr id="39953" name="Text Box 18"/>
              <p:cNvSpPr txBox="1">
                <a:spLocks noChangeArrowheads="1"/>
              </p:cNvSpPr>
              <p:nvPr/>
            </p:nvSpPr>
            <p:spPr bwMode="auto">
              <a:xfrm>
                <a:off x="1920" y="1872"/>
                <a:ext cx="1104" cy="29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cs-CZ">
                    <a:latin typeface="Times New Roman" pitchFamily="18" charset="0"/>
                  </a:rPr>
                  <a:t>rozvaha</a:t>
                </a:r>
              </a:p>
            </p:txBody>
          </p:sp>
          <p:grpSp>
            <p:nvGrpSpPr>
              <p:cNvPr id="4" name="Group 19"/>
              <p:cNvGrpSpPr>
                <a:grpSpLocks/>
              </p:cNvGrpSpPr>
              <p:nvPr/>
            </p:nvGrpSpPr>
            <p:grpSpPr bwMode="auto">
              <a:xfrm>
                <a:off x="1776" y="1008"/>
                <a:ext cx="3792" cy="2784"/>
                <a:chOff x="1776" y="1008"/>
                <a:chExt cx="3792" cy="2784"/>
              </a:xfrm>
            </p:grpSpPr>
            <p:sp>
              <p:nvSpPr>
                <p:cNvPr id="39955" name="Line 20"/>
                <p:cNvSpPr>
                  <a:spLocks noChangeShapeType="1"/>
                </p:cNvSpPr>
                <p:nvPr/>
              </p:nvSpPr>
              <p:spPr bwMode="auto">
                <a:xfrm flipH="1" flipV="1">
                  <a:off x="1824" y="2736"/>
                  <a:ext cx="288" cy="86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9956" name="Line 21"/>
                <p:cNvSpPr>
                  <a:spLocks noChangeShapeType="1"/>
                </p:cNvSpPr>
                <p:nvPr/>
              </p:nvSpPr>
              <p:spPr bwMode="auto">
                <a:xfrm>
                  <a:off x="1776" y="1008"/>
                  <a:ext cx="0" cy="1920"/>
                </a:xfrm>
                <a:prstGeom prst="line">
                  <a:avLst/>
                </a:prstGeom>
                <a:noFill/>
                <a:ln w="9525">
                  <a:solidFill>
                    <a:srgbClr val="008000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9957" name="Line 22"/>
                <p:cNvSpPr>
                  <a:spLocks noChangeShapeType="1"/>
                </p:cNvSpPr>
                <p:nvPr/>
              </p:nvSpPr>
              <p:spPr bwMode="auto">
                <a:xfrm>
                  <a:off x="3168" y="1008"/>
                  <a:ext cx="0" cy="1920"/>
                </a:xfrm>
                <a:prstGeom prst="line">
                  <a:avLst/>
                </a:prstGeom>
                <a:noFill/>
                <a:ln w="9525">
                  <a:solidFill>
                    <a:srgbClr val="008000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9958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1872" y="1008"/>
                  <a:ext cx="1200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>
                    <a:spcBef>
                      <a:spcPct val="50000"/>
                    </a:spcBef>
                  </a:pPr>
                  <a:r>
                    <a:rPr lang="cs-CZ" b="1" i="1">
                      <a:solidFill>
                        <a:srgbClr val="009900"/>
                      </a:solidFill>
                      <a:latin typeface="Times New Roman" pitchFamily="18" charset="0"/>
                    </a:rPr>
                    <a:t>finanční plán</a:t>
                  </a:r>
                </a:p>
              </p:txBody>
            </p:sp>
            <p:sp>
              <p:nvSpPr>
                <p:cNvPr id="39959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1920" y="1488"/>
                  <a:ext cx="1104" cy="294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>
                    <a:spcBef>
                      <a:spcPct val="50000"/>
                    </a:spcBef>
                  </a:pPr>
                  <a:r>
                    <a:rPr lang="cs-CZ">
                      <a:latin typeface="Times New Roman" pitchFamily="18" charset="0"/>
                    </a:rPr>
                    <a:t>výsledovka</a:t>
                  </a:r>
                </a:p>
              </p:txBody>
            </p:sp>
            <p:sp>
              <p:nvSpPr>
                <p:cNvPr id="39960" name="Line 25"/>
                <p:cNvSpPr>
                  <a:spLocks noChangeShapeType="1"/>
                </p:cNvSpPr>
                <p:nvPr/>
              </p:nvSpPr>
              <p:spPr bwMode="auto">
                <a:xfrm>
                  <a:off x="4512" y="2688"/>
                  <a:ext cx="912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 type="triangle" w="med" len="med"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9961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1920" y="2400"/>
                  <a:ext cx="1248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>
                    <a:spcBef>
                      <a:spcPct val="50000"/>
                    </a:spcBef>
                  </a:pPr>
                  <a:r>
                    <a:rPr lang="cs-CZ" i="1">
                      <a:solidFill>
                        <a:srgbClr val="CC3300"/>
                      </a:solidFill>
                      <a:latin typeface="Times New Roman" pitchFamily="18" charset="0"/>
                    </a:rPr>
                    <a:t>1. fáze</a:t>
                  </a:r>
                </a:p>
              </p:txBody>
            </p:sp>
            <p:sp>
              <p:nvSpPr>
                <p:cNvPr id="39962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3312" y="2400"/>
                  <a:ext cx="1104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>
                    <a:spcBef>
                      <a:spcPct val="50000"/>
                    </a:spcBef>
                  </a:pPr>
                  <a:r>
                    <a:rPr lang="cs-CZ" i="1">
                      <a:solidFill>
                        <a:srgbClr val="CC3300"/>
                      </a:solidFill>
                      <a:latin typeface="Times New Roman" pitchFamily="18" charset="0"/>
                    </a:rPr>
                    <a:t>2. fáze</a:t>
                  </a:r>
                </a:p>
              </p:txBody>
            </p:sp>
            <p:sp>
              <p:nvSpPr>
                <p:cNvPr id="39963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2112" y="3504"/>
                  <a:ext cx="1488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eaLnBrk="0" hangingPunct="0">
                    <a:spcBef>
                      <a:spcPct val="50000"/>
                    </a:spcBef>
                  </a:pPr>
                  <a:r>
                    <a:rPr lang="cs-CZ">
                      <a:latin typeface="Times New Roman" pitchFamily="18" charset="0"/>
                    </a:rPr>
                    <a:t>okamžik ocenění</a:t>
                  </a:r>
                </a:p>
              </p:txBody>
            </p:sp>
            <p:sp>
              <p:nvSpPr>
                <p:cNvPr id="39964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4464" y="2400"/>
                  <a:ext cx="1104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>
                    <a:spcBef>
                      <a:spcPct val="50000"/>
                    </a:spcBef>
                  </a:pPr>
                  <a:r>
                    <a:rPr lang="cs-CZ" i="1">
                      <a:solidFill>
                        <a:srgbClr val="CC3300"/>
                      </a:solidFill>
                      <a:latin typeface="Times New Roman" pitchFamily="18" charset="0"/>
                    </a:rPr>
                    <a:t>3. fáze</a:t>
                  </a:r>
                </a:p>
              </p:txBody>
            </p:sp>
            <p:sp>
              <p:nvSpPr>
                <p:cNvPr id="39965" name="Line 30"/>
                <p:cNvSpPr>
                  <a:spLocks noChangeShapeType="1"/>
                </p:cNvSpPr>
                <p:nvPr/>
              </p:nvSpPr>
              <p:spPr bwMode="auto">
                <a:xfrm>
                  <a:off x="3216" y="2688"/>
                  <a:ext cx="120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 type="triangle" w="med" len="med"/>
                  <a:tailEnd type="triangle" w="med" len="med"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9966" name="Line 31"/>
                <p:cNvSpPr>
                  <a:spLocks noChangeShapeType="1"/>
                </p:cNvSpPr>
                <p:nvPr/>
              </p:nvSpPr>
              <p:spPr bwMode="auto">
                <a:xfrm>
                  <a:off x="4446" y="1014"/>
                  <a:ext cx="0" cy="1920"/>
                </a:xfrm>
                <a:prstGeom prst="line">
                  <a:avLst/>
                </a:prstGeom>
                <a:noFill/>
                <a:ln w="9525">
                  <a:solidFill>
                    <a:srgbClr val="008000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9967" name="Line 32"/>
                <p:cNvSpPr>
                  <a:spLocks noChangeShapeType="1"/>
                </p:cNvSpPr>
                <p:nvPr/>
              </p:nvSpPr>
              <p:spPr bwMode="auto">
                <a:xfrm>
                  <a:off x="3360" y="1392"/>
                  <a:ext cx="0" cy="67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 type="stealth" w="sm" len="med"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9968" name="Line 33"/>
                <p:cNvSpPr>
                  <a:spLocks noChangeShapeType="1"/>
                </p:cNvSpPr>
                <p:nvPr/>
              </p:nvSpPr>
              <p:spPr bwMode="auto">
                <a:xfrm>
                  <a:off x="3312" y="1968"/>
                  <a:ext cx="81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 type="none" w="sm" len="med"/>
                  <a:tailEnd type="stealth" w="sm" len="med"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9969" name="Line 34"/>
                <p:cNvSpPr>
                  <a:spLocks noChangeShapeType="1"/>
                </p:cNvSpPr>
                <p:nvPr/>
              </p:nvSpPr>
              <p:spPr bwMode="auto">
                <a:xfrm flipV="1">
                  <a:off x="4608" y="1392"/>
                  <a:ext cx="624" cy="432"/>
                </a:xfrm>
                <a:prstGeom prst="line">
                  <a:avLst/>
                </a:prstGeom>
                <a:noFill/>
                <a:ln w="38100">
                  <a:solidFill>
                    <a:srgbClr val="339966"/>
                  </a:solidFill>
                  <a:round/>
                  <a:headEnd/>
                  <a:tailEnd type="stealth" w="sm" len="med"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9970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4608" y="1728"/>
                  <a:ext cx="672" cy="96"/>
                </a:xfrm>
                <a:prstGeom prst="line">
                  <a:avLst/>
                </a:prstGeom>
                <a:noFill/>
                <a:ln w="38100">
                  <a:solidFill>
                    <a:srgbClr val="339966"/>
                  </a:solidFill>
                  <a:round/>
                  <a:headEnd/>
                  <a:tailEnd type="stealth" w="sm" len="med"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39971" name="Line 36"/>
                <p:cNvSpPr>
                  <a:spLocks noChangeShapeType="1"/>
                </p:cNvSpPr>
                <p:nvPr/>
              </p:nvSpPr>
              <p:spPr bwMode="auto">
                <a:xfrm>
                  <a:off x="4608" y="1824"/>
                  <a:ext cx="672" cy="288"/>
                </a:xfrm>
                <a:prstGeom prst="line">
                  <a:avLst/>
                </a:prstGeom>
                <a:noFill/>
                <a:ln w="38100">
                  <a:solidFill>
                    <a:srgbClr val="339966"/>
                  </a:solidFill>
                  <a:round/>
                  <a:headEnd/>
                  <a:tailEnd type="stealth" w="sm" len="med"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</p:grpSp>
        <p:sp>
          <p:nvSpPr>
            <p:cNvPr id="39941" name="Rectangle 37"/>
            <p:cNvSpPr>
              <a:spLocks noChangeArrowheads="1"/>
            </p:cNvSpPr>
            <p:nvPr/>
          </p:nvSpPr>
          <p:spPr bwMode="auto">
            <a:xfrm>
              <a:off x="432" y="1008"/>
              <a:ext cx="1104" cy="1920"/>
            </a:xfrm>
            <a:prstGeom prst="rect">
              <a:avLst/>
            </a:prstGeom>
            <a:solidFill>
              <a:srgbClr val="C0C0C0">
                <a:alpha val="5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9942" name="Line 38"/>
            <p:cNvSpPr>
              <a:spLocks noChangeShapeType="1"/>
            </p:cNvSpPr>
            <p:nvPr/>
          </p:nvSpPr>
          <p:spPr bwMode="auto">
            <a:xfrm>
              <a:off x="432" y="1008"/>
              <a:ext cx="0" cy="1920"/>
            </a:xfrm>
            <a:prstGeom prst="line">
              <a:avLst/>
            </a:prstGeom>
            <a:noFill/>
            <a:ln w="9525">
              <a:solidFill>
                <a:srgbClr val="008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9943" name="Text Box 39"/>
            <p:cNvSpPr txBox="1">
              <a:spLocks noChangeArrowheads="1"/>
            </p:cNvSpPr>
            <p:nvPr/>
          </p:nvSpPr>
          <p:spPr bwMode="auto">
            <a:xfrm>
              <a:off x="528" y="1008"/>
              <a:ext cx="86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cs-CZ" b="1" i="1">
                  <a:solidFill>
                    <a:srgbClr val="009900"/>
                  </a:solidFill>
                  <a:latin typeface="Times New Roman" pitchFamily="18" charset="0"/>
                </a:rPr>
                <a:t>historie</a:t>
              </a:r>
            </a:p>
          </p:txBody>
        </p:sp>
        <p:sp>
          <p:nvSpPr>
            <p:cNvPr id="39944" name="Text Box 40"/>
            <p:cNvSpPr txBox="1">
              <a:spLocks noChangeArrowheads="1"/>
            </p:cNvSpPr>
            <p:nvPr/>
          </p:nvSpPr>
          <p:spPr bwMode="auto">
            <a:xfrm>
              <a:off x="528" y="1488"/>
              <a:ext cx="864" cy="2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cs-CZ" sz="2000">
                  <a:latin typeface="Times New Roman" pitchFamily="18" charset="0"/>
                </a:rPr>
                <a:t>výsledovka</a:t>
              </a:r>
            </a:p>
          </p:txBody>
        </p:sp>
        <p:sp>
          <p:nvSpPr>
            <p:cNvPr id="39945" name="Text Box 41"/>
            <p:cNvSpPr txBox="1">
              <a:spLocks noChangeArrowheads="1"/>
            </p:cNvSpPr>
            <p:nvPr/>
          </p:nvSpPr>
          <p:spPr bwMode="auto">
            <a:xfrm>
              <a:off x="528" y="1872"/>
              <a:ext cx="864" cy="2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cs-CZ" sz="2000">
                  <a:latin typeface="Times New Roman" pitchFamily="18" charset="0"/>
                </a:rPr>
                <a:t>rozvaha</a:t>
              </a:r>
            </a:p>
          </p:txBody>
        </p:sp>
        <p:sp>
          <p:nvSpPr>
            <p:cNvPr id="39946" name="Line 42"/>
            <p:cNvSpPr>
              <a:spLocks noChangeShapeType="1"/>
            </p:cNvSpPr>
            <p:nvPr/>
          </p:nvSpPr>
          <p:spPr bwMode="auto">
            <a:xfrm>
              <a:off x="1584" y="2688"/>
              <a:ext cx="13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9947" name="Line 43"/>
            <p:cNvSpPr>
              <a:spLocks noChangeShapeType="1"/>
            </p:cNvSpPr>
            <p:nvPr/>
          </p:nvSpPr>
          <p:spPr bwMode="auto">
            <a:xfrm>
              <a:off x="3360" y="1728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3216" y="1632"/>
              <a:ext cx="392" cy="200"/>
              <a:chOff x="3360" y="1576"/>
              <a:chExt cx="392" cy="200"/>
            </a:xfrm>
          </p:grpSpPr>
          <p:sp>
            <p:nvSpPr>
              <p:cNvPr id="39950" name="Line 45"/>
              <p:cNvSpPr>
                <a:spLocks noChangeShapeType="1"/>
              </p:cNvSpPr>
              <p:nvPr/>
            </p:nvSpPr>
            <p:spPr bwMode="auto">
              <a:xfrm flipV="1">
                <a:off x="3360" y="1680"/>
                <a:ext cx="96" cy="96"/>
              </a:xfrm>
              <a:prstGeom prst="line">
                <a:avLst/>
              </a:prstGeom>
              <a:noFill/>
              <a:ln w="38100">
                <a:solidFill>
                  <a:srgbClr val="33996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9951" name="Line 46"/>
              <p:cNvSpPr>
                <a:spLocks noChangeShapeType="1"/>
              </p:cNvSpPr>
              <p:nvPr/>
            </p:nvSpPr>
            <p:spPr bwMode="auto">
              <a:xfrm flipV="1">
                <a:off x="3452" y="1624"/>
                <a:ext cx="120" cy="60"/>
              </a:xfrm>
              <a:prstGeom prst="line">
                <a:avLst/>
              </a:prstGeom>
              <a:noFill/>
              <a:ln w="38100">
                <a:solidFill>
                  <a:srgbClr val="33996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9952" name="Line 47"/>
              <p:cNvSpPr>
                <a:spLocks noChangeShapeType="1"/>
              </p:cNvSpPr>
              <p:nvPr/>
            </p:nvSpPr>
            <p:spPr bwMode="auto">
              <a:xfrm flipV="1">
                <a:off x="3572" y="1576"/>
                <a:ext cx="180" cy="48"/>
              </a:xfrm>
              <a:prstGeom prst="line">
                <a:avLst/>
              </a:prstGeom>
              <a:noFill/>
              <a:ln w="38100">
                <a:solidFill>
                  <a:srgbClr val="33996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39949" name="Line 48"/>
            <p:cNvSpPr>
              <a:spLocks noChangeShapeType="1"/>
            </p:cNvSpPr>
            <p:nvPr/>
          </p:nvSpPr>
          <p:spPr bwMode="auto">
            <a:xfrm>
              <a:off x="3600" y="1632"/>
              <a:ext cx="348" cy="0"/>
            </a:xfrm>
            <a:prstGeom prst="line">
              <a:avLst/>
            </a:prstGeom>
            <a:noFill/>
            <a:ln w="38100">
              <a:solidFill>
                <a:srgbClr val="339966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>
          <a:xfrm>
            <a:off x="871538" y="915988"/>
            <a:ext cx="8162925" cy="708025"/>
          </a:xfrm>
        </p:spPr>
        <p:txBody>
          <a:bodyPr/>
          <a:lstStyle/>
          <a:p>
            <a:pPr eaLnBrk="1" hangingPunct="1"/>
            <a:r>
              <a:rPr lang="cs-CZ" sz="4000" smtClean="0"/>
              <a:t>Výpočet diskontované hodnoty</a:t>
            </a:r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500063" y="2786063"/>
          <a:ext cx="7869237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2" name="Rastrový obrázek" r:id="rId4" imgW="5830114" imgH="733333" progId="PBrush">
                  <p:embed/>
                </p:oleObj>
              </mc:Choice>
              <mc:Fallback>
                <p:oleObj name="Rastrový obrázek" r:id="rId4" imgW="5830114" imgH="733333" progId="PBrush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63" y="2786063"/>
                        <a:ext cx="7869237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762000" y="6096000"/>
            <a:ext cx="274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sp>
        <p:nvSpPr>
          <p:cNvPr id="2054" name="Text Box 7"/>
          <p:cNvSpPr txBox="1">
            <a:spLocks noChangeArrowheads="1"/>
          </p:cNvSpPr>
          <p:nvPr/>
        </p:nvSpPr>
        <p:spPr bwMode="auto">
          <a:xfrm>
            <a:off x="822325" y="5962650"/>
            <a:ext cx="2928938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75000"/>
              <a:buFont typeface="Wingdings" pitchFamily="2" charset="2"/>
              <a:buNone/>
            </a:pPr>
            <a:r>
              <a:rPr lang="cs-CZ" sz="700" i="1"/>
              <a:t>podle M. Mařík a kolektiv; Metody oceňování podniku; str. 41</a:t>
            </a:r>
            <a:endParaRPr lang="cs-CZ" sz="2800"/>
          </a:p>
          <a:p>
            <a:endParaRPr lang="cs-CZ"/>
          </a:p>
        </p:txBody>
      </p:sp>
      <p:sp>
        <p:nvSpPr>
          <p:cNvPr id="205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2051" name="Object 7"/>
          <p:cNvGraphicFramePr>
            <a:graphicFrameLocks noChangeAspect="1"/>
          </p:cNvGraphicFramePr>
          <p:nvPr/>
        </p:nvGraphicFramePr>
        <p:xfrm>
          <a:off x="2643188" y="4357688"/>
          <a:ext cx="2990850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3" name="Rovnice" r:id="rId6" imgW="1104900" imgH="444500" progId="">
                  <p:embed/>
                </p:oleObj>
              </mc:Choice>
              <mc:Fallback>
                <p:oleObj name="Rovnice" r:id="rId6" imgW="1104900" imgH="444500" progId="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3188" y="4357688"/>
                        <a:ext cx="2990850" cy="1219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6" name="TextovéPole 7"/>
          <p:cNvSpPr txBox="1">
            <a:spLocks noChangeArrowheads="1"/>
          </p:cNvSpPr>
          <p:nvPr/>
        </p:nvSpPr>
        <p:spPr bwMode="auto">
          <a:xfrm>
            <a:off x="785813" y="2214563"/>
            <a:ext cx="2143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1. (2.) fáze</a:t>
            </a:r>
          </a:p>
        </p:txBody>
      </p:sp>
      <p:sp>
        <p:nvSpPr>
          <p:cNvPr id="2057" name="TextovéPole 8"/>
          <p:cNvSpPr txBox="1">
            <a:spLocks noChangeArrowheads="1"/>
          </p:cNvSpPr>
          <p:nvPr/>
        </p:nvSpPr>
        <p:spPr bwMode="auto">
          <a:xfrm>
            <a:off x="857250" y="4214813"/>
            <a:ext cx="2143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2. (3.) fáze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rstvy">
  <a:themeElements>
    <a:clrScheme name="Vrstvy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Vrstvy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stvy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264</TotalTime>
  <Words>425</Words>
  <Application>Microsoft Office PowerPoint</Application>
  <PresentationFormat>Předvádění na obrazovce (4:3)</PresentationFormat>
  <Paragraphs>172</Paragraphs>
  <Slides>20</Slides>
  <Notes>20</Notes>
  <HiddenSlides>1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20</vt:i4>
      </vt:variant>
    </vt:vector>
  </HeadingPairs>
  <TitlesOfParts>
    <vt:vector size="23" baseType="lpstr">
      <vt:lpstr>Vrstvy</vt:lpstr>
      <vt:lpstr>Rastrový obrázek</vt:lpstr>
      <vt:lpstr>Rovnice</vt:lpstr>
      <vt:lpstr>KEM / PEPL2 Modelování hodnoty podniku </vt:lpstr>
      <vt:lpstr>Účel strategické analýzy</vt:lpstr>
      <vt:lpstr>Otázky, na které hledáme odpověď</vt:lpstr>
      <vt:lpstr>Prognóza vývoje trhu</vt:lpstr>
      <vt:lpstr>Výstupy z prognózy trhu</vt:lpstr>
      <vt:lpstr>Metody oceňování</vt:lpstr>
      <vt:lpstr>Co rozumíme výnosem ?</vt:lpstr>
      <vt:lpstr>Výnosové metody</vt:lpstr>
      <vt:lpstr>„Stavební kameny“ výnosových metod</vt:lpstr>
      <vt:lpstr>Postup při ocenění podniku (výnosovou metodou)</vt:lpstr>
      <vt:lpstr>Výnosové metody</vt:lpstr>
      <vt:lpstr>Co potřebujeme k práci s výnosovou metodou?</vt:lpstr>
      <vt:lpstr>Co rozumíme výnosem ?</vt:lpstr>
      <vt:lpstr>Korigovaný provozní hospodářský výsledek</vt:lpstr>
      <vt:lpstr>Volný peněžní tok</vt:lpstr>
      <vt:lpstr>Ekonomická přidaná hodnota</vt:lpstr>
      <vt:lpstr>Kapitalizovaný čistý výnos</vt:lpstr>
      <vt:lpstr>Dvoufázová verze výnosových metod</vt:lpstr>
      <vt:lpstr>Třífázová verze výnosových metod</vt:lpstr>
      <vt:lpstr>Výpočet diskontované hodnoty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KPM / PEPL1 Finanční plánování</dc:title>
  <dc:creator>home</dc:creator>
  <cp:lastModifiedBy>Jan Cedl</cp:lastModifiedBy>
  <cp:revision>17</cp:revision>
  <dcterms:created xsi:type="dcterms:W3CDTF">2010-09-17T15:00:39Z</dcterms:created>
  <dcterms:modified xsi:type="dcterms:W3CDTF">2015-09-23T20:23:38Z</dcterms:modified>
</cp:coreProperties>
</file>