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1"/>
  </p:notesMasterIdLst>
  <p:handoutMasterIdLst>
    <p:handoutMasterId r:id="rId22"/>
  </p:handoutMasterIdLst>
  <p:sldIdLst>
    <p:sldId id="256" r:id="rId5"/>
    <p:sldId id="261" r:id="rId6"/>
    <p:sldId id="265" r:id="rId7"/>
    <p:sldId id="257" r:id="rId8"/>
    <p:sldId id="273" r:id="rId9"/>
    <p:sldId id="258" r:id="rId10"/>
    <p:sldId id="266" r:id="rId11"/>
    <p:sldId id="267" r:id="rId12"/>
    <p:sldId id="259" r:id="rId13"/>
    <p:sldId id="264" r:id="rId14"/>
    <p:sldId id="276" r:id="rId15"/>
    <p:sldId id="279" r:id="rId16"/>
    <p:sldId id="263" r:id="rId17"/>
    <p:sldId id="262" r:id="rId18"/>
    <p:sldId id="278" r:id="rId19"/>
    <p:sldId id="277" r:id="rId20"/>
  </p:sldIdLst>
  <p:sldSz cx="12192000" cy="6858000"/>
  <p:notesSz cx="6797675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914" autoAdjust="0"/>
  </p:normalViewPr>
  <p:slideViewPr>
    <p:cSldViewPr snapToGrid="0">
      <p:cViewPr varScale="1">
        <p:scale>
          <a:sx n="58" d="100"/>
          <a:sy n="58" d="100"/>
        </p:scale>
        <p:origin x="95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1F8DA-A45B-496A-B861-F5C2BA5D27E1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10F550-CEBD-44F4-8B2E-C00BA9669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1270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EF92A-780A-4ADF-B286-C0E04660C494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8F8BC5-7461-4AF3-95F3-C87B9CAAFA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51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4578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Tady jen podotknu, že se budeme bavit jen o tom, co dělá přímo překladatel, takže tam není zahrnuta komunikace s klientem, to dělá front office a projektový manažer. Screenshot z evidence zakázek,</a:t>
            </a:r>
            <a:r>
              <a:rPr lang="cs-CZ" baseline="0" dirty="0"/>
              <a:t> kde jsou vložené všechny zakázky. Slouží jako to-do list pro překladatele. Přehled o tom, jaká je to zakázka, jazyková kombinace, počet normostran, do kdy se má odevzdat, co má vlastně překladatel dělat. Dále zjistí, kdo dělá činnost před ním a kdy odevzdá, a další podrobnosti.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573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Ta</a:t>
            </a:r>
            <a:r>
              <a:rPr lang="cs-CZ" baseline="0" dirty="0"/>
              <a:t> čísla zakázek vám nic moc neřeknou, takže tady jsem si pár dní vypisovala konkrétně, s jakými texty jsem pracovala. Abyste konkrétně viděli, s jakými texty se běžně setkáváme. K těm činnostem – formátování, překlad, revize, finalizace se dostaneme ještě podrobněji.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3258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Zde</a:t>
            </a:r>
            <a:r>
              <a:rPr lang="cs-CZ" baseline="0" dirty="0"/>
              <a:t> už si tedy ukážeme ten celý proces od začátku do konce, i když jedna osoba nemusí, zpravidla ani nemůže, dělat všechny činnosti u jedné zakázky sama. Vždy se začíná formátováním dokumentu. Od klientů dostáváme dokumentu v nejrůznějších podobách a my je potřebujeme v editovatelném formátu, upravené tak, abychom mohli použít nástroje CAT.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0411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Znalosti práce s Wordem jsou</a:t>
            </a:r>
            <a:r>
              <a:rPr lang="cs-CZ" baseline="0" dirty="0"/>
              <a:t> zásadní. Tam probíhá veškeré formátování, úpravy finálních překladů…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5297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Při překladu</a:t>
            </a:r>
            <a:r>
              <a:rPr lang="cs-CZ" baseline="0" dirty="0"/>
              <a:t> standardně využíváme software pro počítačem podporovaný překlad.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11696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Dva přístupy: celý text se nasype do MT, pak probíhá </a:t>
            </a:r>
            <a:r>
              <a:rPr lang="cs-CZ" dirty="0" err="1"/>
              <a:t>posteditace</a:t>
            </a:r>
            <a:r>
              <a:rPr lang="cs-CZ" dirty="0"/>
              <a:t>. </a:t>
            </a:r>
            <a:r>
              <a:rPr lang="cs-CZ" dirty="0" err="1"/>
              <a:t>Xx</a:t>
            </a:r>
            <a:r>
              <a:rPr lang="cs-CZ" dirty="0"/>
              <a:t> U nás „jen“ další zdroj, inspirace, pomoc.</a:t>
            </a:r>
            <a:br>
              <a:rPr lang="cs-CZ" dirty="0"/>
            </a:br>
            <a:r>
              <a:rPr lang="cs-CZ" dirty="0"/>
              <a:t>10 % segmentů neupraveno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6505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Ano, je to vděčné téma, tady jsou</a:t>
            </a:r>
            <a:r>
              <a:rPr lang="cs-CZ" baseline="0" dirty="0"/>
              <a:t> některé výtvory MT. (kde se vzala, tu se vzala). Ale nyní jsou chyby stále propracovanější – např. přeložené názvy měst nebo ulic, chybějící zápor, úplně mimo slovo z ničeho nic, prohození stran…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3329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3505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Zachovat styl, ale nekopírovat překlepy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02858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Švýcarská němčina – pozor na texty! Reálie jsou úplně jiné.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29588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2460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96892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5312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Původně</a:t>
            </a:r>
            <a:r>
              <a:rPr lang="cs-CZ" baseline="0" dirty="0"/>
              <a:t> jsem zde měla zařazen i </a:t>
            </a:r>
            <a:r>
              <a:rPr lang="cs-CZ" baseline="0" dirty="0" err="1"/>
              <a:t>DeepL</a:t>
            </a:r>
            <a:r>
              <a:rPr lang="cs-CZ" baseline="0" dirty="0"/>
              <a:t>, ale ten už všichni znáte takže zde spíš přidávám odkaz na podrobné zamyšlení o strojovém překladu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697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F8BC5-7461-4AF3-95F3-C87B9CAAFAAD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8951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149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6431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0571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0184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849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4875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5681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0865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6520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348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8117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303585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58657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2447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62146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6089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288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17BF5-5EDA-48E7-BE91-6990FD991AC2}" type="datetimeFigureOut">
              <a:rPr lang="cs-CZ" smtClean="0"/>
              <a:t>11.11.2022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201AA-5BBF-4B48-8FE9-63D31527E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840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rangetree.cz/2022/01/strojovy-preklad-je-dobry-sluha-a-dal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ur-lex.europa.eu/legal-content/EN-CS-DE/TXT/?uri=CELEX:32016R0679&amp;from=CS" TargetMode="External"/><Relationship Id="rId5" Type="http://schemas.openxmlformats.org/officeDocument/2006/relationships/hyperlink" Target="https://www.sdltrados.com/products/trados-studio/free-trial.html" TargetMode="External"/><Relationship Id="rId4" Type="http://schemas.openxmlformats.org/officeDocument/2006/relationships/hyperlink" Target="https://phrase.com/pricing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hyperlink" Target="http://www.orangetree.cz/" TargetMode="External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witter.com/ot_translations?lang=cs" TargetMode="External"/><Relationship Id="rId5" Type="http://schemas.openxmlformats.org/officeDocument/2006/relationships/hyperlink" Target="https://www.instagram.com/orangetreetranslations/" TargetMode="External"/><Relationship Id="rId4" Type="http://schemas.openxmlformats.org/officeDocument/2006/relationships/hyperlink" Target="https://www.facebook.com/pravni.preklady/" TargetMode="External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8302" y="2421419"/>
            <a:ext cx="8747338" cy="1373070"/>
          </a:xfrm>
        </p:spPr>
        <p:txBody>
          <a:bodyPr/>
          <a:lstStyle/>
          <a:p>
            <a:pPr algn="l"/>
            <a:r>
              <a:rPr lang="cs-CZ" sz="5000" dirty="0"/>
              <a:t>Překladatelský proces v praxi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7117" y="4427090"/>
            <a:ext cx="8868523" cy="1373070"/>
          </a:xfrm>
        </p:spPr>
        <p:txBody>
          <a:bodyPr>
            <a:normAutofit fontScale="70000" lnSpcReduction="20000"/>
          </a:bodyPr>
          <a:lstStyle/>
          <a:p>
            <a:r>
              <a:rPr lang="cs-CZ" sz="4000" dirty="0"/>
              <a:t>na příkladu překladatelské kanceláře Orange Tree</a:t>
            </a:r>
          </a:p>
          <a:p>
            <a:endParaRPr lang="cs-CZ" sz="2800" dirty="0"/>
          </a:p>
          <a:p>
            <a:r>
              <a:rPr lang="cs-CZ" sz="2800" dirty="0"/>
              <a:t>Klára Kučerová</a:t>
            </a:r>
            <a:br>
              <a:rPr lang="cs-CZ" sz="2800" dirty="0"/>
            </a:br>
            <a:r>
              <a:rPr lang="cs-CZ" sz="2800" dirty="0"/>
              <a:t>Marina Wagnerová</a:t>
            </a:r>
          </a:p>
        </p:txBody>
      </p:sp>
    </p:spTree>
    <p:extLst>
      <p:ext uri="{BB962C8B-B14F-4D97-AF65-F5344CB8AC3E}">
        <p14:creationId xmlns:p14="http://schemas.microsoft.com/office/powerpoint/2010/main" val="3086873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052" y="254956"/>
            <a:ext cx="10515600" cy="1325563"/>
          </a:xfrm>
        </p:spPr>
        <p:txBody>
          <a:bodyPr/>
          <a:lstStyle/>
          <a:p>
            <a:r>
              <a:rPr lang="cs-CZ" dirty="0"/>
              <a:t>Jak začínáme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2" b="10164"/>
          <a:stretch/>
        </p:blipFill>
        <p:spPr>
          <a:xfrm>
            <a:off x="2212384" y="1218084"/>
            <a:ext cx="8239911" cy="5639916"/>
          </a:xfrm>
        </p:spPr>
      </p:pic>
    </p:spTree>
    <p:extLst>
      <p:ext uri="{BB962C8B-B14F-4D97-AF65-F5344CB8AC3E}">
        <p14:creationId xmlns:p14="http://schemas.microsoft.com/office/powerpoint/2010/main" val="3888182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 začínáme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0321" y="2336872"/>
            <a:ext cx="10262499" cy="4243809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Revize – interní komunikace: benefity pro zaměstnance (AC)</a:t>
            </a:r>
          </a:p>
          <a:p>
            <a:r>
              <a:rPr lang="cs-CZ" dirty="0"/>
              <a:t>Překlad + finalizace: </a:t>
            </a:r>
            <a:r>
              <a:rPr lang="cs-CZ" dirty="0" err="1"/>
              <a:t>apostilly</a:t>
            </a:r>
            <a:r>
              <a:rPr lang="cs-CZ" dirty="0"/>
              <a:t>, plná moc k zastupování společnosti (NC)</a:t>
            </a:r>
          </a:p>
          <a:p>
            <a:r>
              <a:rPr lang="cs-CZ" dirty="0"/>
              <a:t>Překlad + finalizace: výpis z rejstříku trestů (NC)</a:t>
            </a:r>
          </a:p>
          <a:p>
            <a:r>
              <a:rPr lang="cs-CZ" dirty="0"/>
              <a:t>Formátování – výpis z katastru nemovitostí (CA)</a:t>
            </a:r>
          </a:p>
          <a:p>
            <a:r>
              <a:rPr lang="cs-CZ" dirty="0"/>
              <a:t>Překlad + finalizace: seznam činností při přeměně právní formy společnosti (CN)</a:t>
            </a:r>
          </a:p>
          <a:p>
            <a:r>
              <a:rPr lang="cs-CZ" dirty="0"/>
              <a:t>Překlad + finalizace: výpis z OR (NC)</a:t>
            </a:r>
          </a:p>
          <a:p>
            <a:r>
              <a:rPr lang="cs-CZ" dirty="0"/>
              <a:t>Revize: dotazník (oblast IT) (AN)</a:t>
            </a:r>
          </a:p>
          <a:p>
            <a:r>
              <a:rPr lang="cs-CZ" dirty="0"/>
              <a:t>Překlad + finalizace: odvolání proti usnesení soudu (NA)</a:t>
            </a:r>
          </a:p>
          <a:p>
            <a:endParaRPr lang="cs-CZ" dirty="0"/>
          </a:p>
          <a:p>
            <a:r>
              <a:rPr lang="cs-CZ" dirty="0"/>
              <a:t>Obecně: </a:t>
            </a:r>
            <a:r>
              <a:rPr lang="cs-CZ" b="1" dirty="0"/>
              <a:t>právní</a:t>
            </a:r>
            <a:r>
              <a:rPr lang="cs-CZ" dirty="0"/>
              <a:t>, ekonomické, technické texty (IT, vlaky)</a:t>
            </a:r>
          </a:p>
          <a:p>
            <a:pPr marL="0" indent="0">
              <a:buNone/>
            </a:pPr>
            <a:r>
              <a:rPr lang="cs-CZ" dirty="0"/>
              <a:t>                + příležitostně: dějiny, umění, obecná komunikace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4294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/>
              <a:t>1. FORMÁTOVÁNÍ</a:t>
            </a:r>
            <a:br>
              <a:rPr lang="cs-CZ" dirty="0"/>
            </a:b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7235" y="753228"/>
            <a:ext cx="7741401" cy="5816384"/>
          </a:xfr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734F34EC-06A2-468C-A16D-17683C2FA92F}"/>
              </a:ext>
            </a:extLst>
          </p:cNvPr>
          <p:cNvSpPr txBox="1"/>
          <p:nvPr/>
        </p:nvSpPr>
        <p:spPr>
          <a:xfrm>
            <a:off x="680321" y="2377440"/>
            <a:ext cx="35259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3200" dirty="0"/>
              <a:t>Text od klienta (</a:t>
            </a:r>
            <a:r>
              <a:rPr lang="cs-CZ" sz="3200" dirty="0" err="1"/>
              <a:t>pdf</a:t>
            </a:r>
            <a:r>
              <a:rPr lang="cs-CZ" sz="3200" dirty="0"/>
              <a:t>, Word, Excel, </a:t>
            </a:r>
            <a:r>
              <a:rPr lang="cs-CZ" sz="3200" dirty="0" err="1"/>
              <a:t>jpg</a:t>
            </a:r>
            <a:r>
              <a:rPr lang="cs-CZ" sz="3200" dirty="0"/>
              <a:t>, …)</a:t>
            </a:r>
          </a:p>
          <a:p>
            <a:pPr marL="342900" indent="-342900">
              <a:buFontTx/>
              <a:buChar char="-"/>
            </a:pPr>
            <a:r>
              <a:rPr lang="cs-CZ" sz="3200" dirty="0"/>
              <a:t>OCR </a:t>
            </a:r>
          </a:p>
          <a:p>
            <a:pPr marL="342900" indent="-342900">
              <a:buFontTx/>
              <a:buChar char="-"/>
            </a:pPr>
            <a:r>
              <a:rPr lang="cs-CZ" sz="3200" dirty="0"/>
              <a:t>PŘEKLAD MUSÍ VYPADAT JAKO ORIGINÁL</a:t>
            </a:r>
          </a:p>
        </p:txBody>
      </p:sp>
    </p:spTree>
    <p:extLst>
      <p:ext uri="{BB962C8B-B14F-4D97-AF65-F5344CB8AC3E}">
        <p14:creationId xmlns:p14="http://schemas.microsoft.com/office/powerpoint/2010/main" val="3256533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Psaní všemi deseti, PC znalosti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Zvyšuje efektivitu práce</a:t>
            </a:r>
            <a:endParaRPr lang="de-DE" dirty="0"/>
          </a:p>
          <a:p>
            <a:r>
              <a:rPr lang="cs-CZ" i="1" dirty="0"/>
              <a:t>Státní zkoušky z psaní na klávesnici</a:t>
            </a:r>
          </a:p>
          <a:p>
            <a:pPr marL="0" indent="0">
              <a:buNone/>
            </a:pPr>
            <a:r>
              <a:rPr lang="cs-CZ" i="1" dirty="0"/>
              <a:t>Požadavky: psát při desetiminutovém opisu rychlostí nejméně 200 čistých úhozů za minutu při přesnosti nejméně 99,50 % (za chybu se odečítá 10 úhozů) </a:t>
            </a:r>
          </a:p>
          <a:p>
            <a:r>
              <a:rPr lang="de-DE" dirty="0"/>
              <a:t>+ </a:t>
            </a:r>
            <a:r>
              <a:rPr lang="de-DE" dirty="0" err="1"/>
              <a:t>obecn</a:t>
            </a:r>
            <a:r>
              <a:rPr lang="cs-CZ" dirty="0"/>
              <a:t>ě znalost práce s MS Office (</a:t>
            </a:r>
            <a:r>
              <a:rPr lang="cs-CZ" b="1" dirty="0"/>
              <a:t>Word</a:t>
            </a:r>
            <a:r>
              <a:rPr lang="cs-CZ" dirty="0"/>
              <a:t>, </a:t>
            </a:r>
          </a:p>
          <a:p>
            <a:pPr marL="0" indent="0">
              <a:buNone/>
            </a:pPr>
            <a:r>
              <a:rPr lang="cs-CZ" dirty="0"/>
              <a:t>   Excel)</a:t>
            </a:r>
          </a:p>
          <a:p>
            <a:r>
              <a:rPr lang="cs-CZ" dirty="0"/>
              <a:t>Klávesové zkratky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133" y="4069289"/>
            <a:ext cx="2447925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62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0321" y="710420"/>
            <a:ext cx="9613861" cy="1080938"/>
          </a:xfrm>
        </p:spPr>
        <p:txBody>
          <a:bodyPr/>
          <a:lstStyle/>
          <a:p>
            <a:r>
              <a:rPr lang="cs-CZ" dirty="0"/>
              <a:t>2. PŘEKLAD</a:t>
            </a:r>
            <a:br>
              <a:rPr lang="cs-CZ" dirty="0"/>
            </a:br>
            <a:r>
              <a:rPr lang="cs-CZ" dirty="0"/>
              <a:t>CAT = </a:t>
            </a:r>
            <a:r>
              <a:rPr lang="cs-CZ" dirty="0" err="1"/>
              <a:t>Computer-aided</a:t>
            </a:r>
            <a:r>
              <a:rPr lang="cs-CZ" dirty="0"/>
              <a:t> </a:t>
            </a:r>
            <a:r>
              <a:rPr lang="cs-CZ" dirty="0" err="1"/>
              <a:t>translation</a:t>
            </a:r>
            <a:endParaRPr lang="cs-CZ" sz="20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0321" y="2336872"/>
            <a:ext cx="9842313" cy="3997827"/>
          </a:xfrm>
        </p:spPr>
        <p:txBody>
          <a:bodyPr>
            <a:normAutofit fontScale="92500" lnSpcReduction="20000"/>
          </a:bodyPr>
          <a:lstStyle/>
          <a:p>
            <a:r>
              <a:rPr lang="cs-CZ" sz="2600" dirty="0"/>
              <a:t>„Jsme nuceni pracovat s </a:t>
            </a:r>
            <a:r>
              <a:rPr lang="cs-CZ" sz="2600" dirty="0" err="1"/>
              <a:t>kočkama</a:t>
            </a:r>
            <a:r>
              <a:rPr lang="cs-CZ" sz="2600" dirty="0"/>
              <a:t>.“ – Z. </a:t>
            </a:r>
            <a:r>
              <a:rPr lang="cs-CZ" sz="2600" dirty="0" err="1"/>
              <a:t>Jettmarová</a:t>
            </a:r>
            <a:endParaRPr lang="cs-CZ" sz="2600" dirty="0"/>
          </a:p>
          <a:p>
            <a:r>
              <a:rPr lang="cs-CZ" sz="2600" dirty="0"/>
              <a:t>Software pro počítačem podporovaný překlad:</a:t>
            </a:r>
          </a:p>
          <a:p>
            <a:pPr marL="0" indent="0">
              <a:buNone/>
            </a:pPr>
            <a:r>
              <a:rPr lang="cs-CZ" sz="2600" dirty="0"/>
              <a:t>   SDL </a:t>
            </a:r>
            <a:r>
              <a:rPr lang="cs-CZ" sz="2600" dirty="0" err="1"/>
              <a:t>Trados</a:t>
            </a:r>
            <a:r>
              <a:rPr lang="cs-CZ" sz="2600" dirty="0"/>
              <a:t>, </a:t>
            </a:r>
            <a:r>
              <a:rPr lang="cs-CZ" sz="2600" u="sng" dirty="0" err="1"/>
              <a:t>Memsource</a:t>
            </a:r>
            <a:r>
              <a:rPr lang="cs-CZ" sz="2600" u="sng" dirty="0"/>
              <a:t> (</a:t>
            </a:r>
            <a:r>
              <a:rPr lang="cs-CZ" sz="2600" u="sng" dirty="0" err="1"/>
              <a:t>Phrase</a:t>
            </a:r>
            <a:r>
              <a:rPr lang="cs-CZ" sz="2600" u="sng" dirty="0"/>
              <a:t>)</a:t>
            </a:r>
            <a:r>
              <a:rPr lang="cs-CZ" sz="2600" dirty="0"/>
              <a:t>, </a:t>
            </a:r>
            <a:r>
              <a:rPr lang="cs-CZ" sz="2600" dirty="0" err="1"/>
              <a:t>Wordfast</a:t>
            </a:r>
            <a:endParaRPr lang="cs-CZ" sz="2600" dirty="0"/>
          </a:p>
          <a:p>
            <a:r>
              <a:rPr lang="cs-CZ" sz="2600" dirty="0"/>
              <a:t>Bezplatná trial verze (pro 2 projekty, např. MMS) </a:t>
            </a:r>
          </a:p>
          <a:p>
            <a:endParaRPr lang="cs-CZ" sz="2600" dirty="0"/>
          </a:p>
          <a:p>
            <a:pPr>
              <a:buFontTx/>
              <a:buChar char="-"/>
            </a:pPr>
            <a:r>
              <a:rPr lang="cs-CZ" sz="2600" dirty="0"/>
              <a:t>Text k překladu rozdělen na segmenty</a:t>
            </a:r>
          </a:p>
          <a:p>
            <a:pPr>
              <a:buFontTx/>
              <a:buChar char="-"/>
            </a:pPr>
            <a:r>
              <a:rPr lang="cs-CZ" sz="3000" dirty="0"/>
              <a:t>Překladová paměť (</a:t>
            </a:r>
            <a:r>
              <a:rPr lang="cs-CZ" sz="3000" i="1" dirty="0" err="1"/>
              <a:t>translation</a:t>
            </a:r>
            <a:r>
              <a:rPr lang="cs-CZ" sz="3000" i="1" dirty="0"/>
              <a:t> </a:t>
            </a:r>
            <a:r>
              <a:rPr lang="cs-CZ" sz="3000" i="1" dirty="0" err="1"/>
              <a:t>memory</a:t>
            </a:r>
            <a:r>
              <a:rPr lang="cs-CZ" sz="3000" i="1" dirty="0"/>
              <a:t>, TM</a:t>
            </a:r>
            <a:r>
              <a:rPr lang="cs-CZ" sz="3000" dirty="0"/>
              <a:t>) – všechny již dříve přeložené segmenty</a:t>
            </a:r>
          </a:p>
          <a:p>
            <a:pPr>
              <a:buFontTx/>
              <a:buChar char="-"/>
            </a:pPr>
            <a:r>
              <a:rPr lang="cs-CZ" sz="3000" dirty="0"/>
              <a:t>Terminologická databáze (</a:t>
            </a:r>
            <a:r>
              <a:rPr lang="cs-CZ" sz="3000" i="1" dirty="0" err="1"/>
              <a:t>termbase</a:t>
            </a:r>
            <a:r>
              <a:rPr lang="cs-CZ" sz="3000" i="1" dirty="0"/>
              <a:t>, TB</a:t>
            </a:r>
            <a:r>
              <a:rPr lang="cs-CZ" sz="3000" dirty="0"/>
              <a:t>) – ručně vložené termíny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2718" y="2326781"/>
            <a:ext cx="2524125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472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MT = </a:t>
            </a:r>
            <a:r>
              <a:rPr lang="cs-CZ" dirty="0" err="1"/>
              <a:t>machine</a:t>
            </a:r>
            <a:r>
              <a:rPr lang="cs-CZ" dirty="0"/>
              <a:t> </a:t>
            </a:r>
            <a:r>
              <a:rPr lang="cs-CZ" dirty="0" err="1"/>
              <a:t>translation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0321" y="2524160"/>
            <a:ext cx="9613861" cy="3599316"/>
          </a:xfrm>
        </p:spPr>
        <p:txBody>
          <a:bodyPr/>
          <a:lstStyle/>
          <a:p>
            <a:r>
              <a:rPr lang="cs-CZ" sz="2800" dirty="0"/>
              <a:t>Strojový překlad</a:t>
            </a:r>
          </a:p>
          <a:p>
            <a:r>
              <a:rPr lang="cs-CZ" sz="2800" dirty="0"/>
              <a:t>pro „běžné“ použití Google překladač, </a:t>
            </a:r>
            <a:r>
              <a:rPr lang="cs-CZ" sz="2800" dirty="0" err="1"/>
              <a:t>DeepL</a:t>
            </a:r>
            <a:endParaRPr lang="cs-CZ" sz="2800" dirty="0"/>
          </a:p>
          <a:p>
            <a:r>
              <a:rPr lang="cs-CZ" sz="2800" dirty="0"/>
              <a:t>Profesionální využití: </a:t>
            </a:r>
            <a:r>
              <a:rPr lang="cs-CZ" sz="2800" dirty="0" err="1"/>
              <a:t>DeepL</a:t>
            </a:r>
            <a:r>
              <a:rPr lang="cs-CZ" sz="2800" dirty="0"/>
              <a:t>, </a:t>
            </a:r>
            <a:r>
              <a:rPr lang="cs-CZ" sz="2800" dirty="0" err="1"/>
              <a:t>Globalese</a:t>
            </a:r>
            <a:r>
              <a:rPr lang="cs-CZ" sz="2800" dirty="0"/>
              <a:t>, Google</a:t>
            </a:r>
          </a:p>
          <a:p>
            <a:r>
              <a:rPr lang="cs-CZ" sz="2800" dirty="0"/>
              <a:t>Pomůcka pro překladatele </a:t>
            </a:r>
            <a:r>
              <a:rPr lang="en-GB" sz="2800" dirty="0"/>
              <a:t>= dal</a:t>
            </a:r>
            <a:r>
              <a:rPr lang="cs-CZ" sz="2800" dirty="0" err="1"/>
              <a:t>ší</a:t>
            </a:r>
            <a:r>
              <a:rPr lang="cs-CZ" sz="2800" dirty="0"/>
              <a:t> „zdroj“</a:t>
            </a:r>
          </a:p>
          <a:p>
            <a:r>
              <a:rPr lang="cs-CZ" sz="2800" dirty="0"/>
              <a:t>Který text je vhodný pro strojový překlad?</a:t>
            </a:r>
          </a:p>
          <a:p>
            <a:r>
              <a:rPr lang="cs-CZ" sz="2800" dirty="0"/>
              <a:t>Připraví nás MT o práci?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9170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735626"/>
            <a:ext cx="9826128" cy="934865"/>
          </a:xfrm>
        </p:spPr>
        <p:txBody>
          <a:bodyPr/>
          <a:lstStyle/>
          <a:p>
            <a:r>
              <a:rPr lang="cs-CZ" dirty="0"/>
              <a:t>MT je (jen) stroj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63" y="2119237"/>
            <a:ext cx="9826128" cy="785557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61" y="3203410"/>
            <a:ext cx="11020223" cy="118570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63" y="4687734"/>
            <a:ext cx="11158902" cy="1628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989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7A865E47-4365-4F21-B8EA-13B2C12BCB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76" y="0"/>
            <a:ext cx="12192000" cy="6858001"/>
            <a:chOff x="-3176" y="0"/>
            <a:chExt cx="12192000" cy="6858001"/>
          </a:xfrm>
        </p:grpSpPr>
        <p:sp useBgFill="1">
          <p:nvSpPr>
            <p:cNvPr id="13" name="Rectangle 12">
              <a:extLst>
                <a:ext uri="{FF2B5EF4-FFF2-40B4-BE49-F238E27FC236}">
                  <a16:creationId xmlns:a16="http://schemas.microsoft.com/office/drawing/2014/main" id="{0CE24988-BB27-40E5-A961-9FA7ED0DB9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88824" cy="685800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0BDE80E-ADE0-4E16-8F80-306A15F4D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176" y="0"/>
              <a:ext cx="12192000" cy="6858000"/>
            </a:xfrm>
            <a:prstGeom prst="rect">
              <a:avLst/>
            </a:prstGeom>
          </p:spPr>
        </p:pic>
      </p:grp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0321" y="2113872"/>
            <a:ext cx="5819433" cy="4512011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Tištěné slovníky (právnický slovník /Horálková/, účetní slovník, železniční slovník)</a:t>
            </a:r>
          </a:p>
          <a:p>
            <a:r>
              <a:rPr lang="cs-CZ" dirty="0"/>
              <a:t>Lingea, </a:t>
            </a:r>
            <a:r>
              <a:rPr lang="cs-CZ" dirty="0" err="1"/>
              <a:t>Duden</a:t>
            </a:r>
            <a:endParaRPr lang="cs-CZ" dirty="0"/>
          </a:p>
          <a:p>
            <a:r>
              <a:rPr lang="cs-CZ" dirty="0" err="1"/>
              <a:t>Eurlex</a:t>
            </a:r>
            <a:r>
              <a:rPr lang="cs-CZ" dirty="0"/>
              <a:t>, IATE</a:t>
            </a:r>
          </a:p>
          <a:p>
            <a:r>
              <a:rPr lang="cs-CZ" dirty="0" err="1"/>
              <a:t>Glosbe</a:t>
            </a:r>
            <a:r>
              <a:rPr lang="cs-CZ" dirty="0"/>
              <a:t>, </a:t>
            </a:r>
            <a:r>
              <a:rPr lang="cs-CZ" dirty="0" err="1"/>
              <a:t>Linguee</a:t>
            </a:r>
            <a:endParaRPr lang="cs-CZ" dirty="0"/>
          </a:p>
          <a:p>
            <a:r>
              <a:rPr lang="cs-CZ" dirty="0"/>
              <a:t>Korpusy</a:t>
            </a:r>
          </a:p>
          <a:p>
            <a:r>
              <a:rPr lang="cs-CZ" dirty="0"/>
              <a:t>Paralelní texty</a:t>
            </a:r>
          </a:p>
          <a:p>
            <a:r>
              <a:rPr lang="cs-CZ" dirty="0"/>
              <a:t>Obrázky (Google)</a:t>
            </a:r>
          </a:p>
          <a:p>
            <a:r>
              <a:rPr lang="cs-CZ" dirty="0"/>
              <a:t>Konzultace s kolegy</a:t>
            </a:r>
          </a:p>
          <a:p>
            <a:r>
              <a:rPr lang="cs-CZ" dirty="0"/>
              <a:t>Internetové stránky klienta</a:t>
            </a:r>
          </a:p>
          <a:p>
            <a:r>
              <a:rPr lang="cs-CZ" dirty="0"/>
              <a:t>Internetová jazyková příručka</a:t>
            </a:r>
          </a:p>
          <a:p>
            <a:endParaRPr lang="cs-CZ" sz="1400" dirty="0"/>
          </a:p>
        </p:txBody>
      </p:sp>
      <p:pic>
        <p:nvPicPr>
          <p:cNvPr id="7" name="Obrázek 6" descr="Obsah obrázku police, kniha, interiér, plný&#10;&#10;Popis byl vytvořen automaticky">
            <a:extLst>
              <a:ext uri="{FF2B5EF4-FFF2-40B4-BE49-F238E27FC236}">
                <a16:creationId xmlns:a16="http://schemas.microsoft.com/office/drawing/2014/main" id="{AC28BBDC-4285-40F4-9DA0-5B055D649E7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3" r="20658" b="-2"/>
          <a:stretch/>
        </p:blipFill>
        <p:spPr>
          <a:xfrm>
            <a:off x="6899965" y="753228"/>
            <a:ext cx="4873623" cy="5484333"/>
          </a:xfrm>
          <a:prstGeom prst="rect">
            <a:avLst/>
          </a:prstGeom>
          <a:ln>
            <a:noFill/>
          </a:ln>
          <a:effectLst/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3BC1C09-8FD1-4619-B317-E9EED5E55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6499753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5041629" cy="1080938"/>
          </a:xfrm>
        </p:spPr>
        <p:txBody>
          <a:bodyPr>
            <a:normAutofit/>
          </a:bodyPr>
          <a:lstStyle/>
          <a:p>
            <a:r>
              <a:rPr lang="cs-CZ" dirty="0"/>
              <a:t>Rešerše, zdroje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3143E80-C928-46DB-9299-0BD06348A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0"/>
            <a:ext cx="6492240" cy="26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397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Texty k překladu nejsou dokonalé. Co s tím?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21" y="2087180"/>
            <a:ext cx="9772650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4480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0321" y="532891"/>
            <a:ext cx="9613861" cy="1080938"/>
          </a:xfrm>
        </p:spPr>
        <p:txBody>
          <a:bodyPr/>
          <a:lstStyle/>
          <a:p>
            <a:r>
              <a:rPr lang="cs-CZ" dirty="0"/>
              <a:t>Texty k překladu nejsou dokonalé. Co s tím?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3" r="6056" b="24554"/>
          <a:stretch/>
        </p:blipFill>
        <p:spPr>
          <a:xfrm>
            <a:off x="314561" y="2163193"/>
            <a:ext cx="5415679" cy="3985489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845AC852-290A-48BF-9A01-C8329BCDDC91}"/>
              </a:ext>
            </a:extLst>
          </p:cNvPr>
          <p:cNvSpPr txBox="1"/>
          <p:nvPr/>
        </p:nvSpPr>
        <p:spPr>
          <a:xfrm>
            <a:off x="6274190" y="2164829"/>
            <a:ext cx="5415679" cy="449353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de-DE" sz="22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Der Amazon-Chef und reichste Mann der Welt will 10 Mrd. $ für </a:t>
            </a:r>
            <a:r>
              <a:rPr lang="de-DE" sz="2200" u="sng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Massnahmen</a:t>
            </a:r>
            <a:r>
              <a:rPr lang="de-DE" sz="22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 gegen den Klimawandel spenden. (…) Falls der Bezos Earth Fund zum Fliegen kommt und die 10 Mrd. $ tatsächlich </a:t>
            </a:r>
            <a:r>
              <a:rPr lang="de-DE" sz="2200" u="sng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fliessen</a:t>
            </a:r>
            <a:r>
              <a:rPr lang="de-DE" sz="22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, würde es sich um die wohl </a:t>
            </a:r>
            <a:r>
              <a:rPr lang="de-DE" sz="2200" u="sng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grösste</a:t>
            </a:r>
            <a:r>
              <a:rPr lang="de-DE" sz="22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 je getätigte Privatspende handeln. (…) Das Echo auf Bezos’ Ankündigung von Montag fiel gemischt aus. Die </a:t>
            </a:r>
            <a:r>
              <a:rPr lang="de-DE" sz="2200" u="sng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Grosszügigkeit</a:t>
            </a:r>
            <a:r>
              <a:rPr lang="de-DE" sz="22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 wurde zwar </a:t>
            </a:r>
            <a:r>
              <a:rPr lang="de-DE" sz="2200" u="sng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begrüsst</a:t>
            </a:r>
            <a:r>
              <a:rPr lang="de-DE" sz="22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, obwohl noch nichts über die Prioritäten und Aktivitäten des neu lancierten Bezos Earth Fund bekannt ist. </a:t>
            </a:r>
          </a:p>
        </p:txBody>
      </p:sp>
    </p:spTree>
    <p:extLst>
      <p:ext uri="{BB962C8B-B14F-4D97-AF65-F5344CB8AC3E}">
        <p14:creationId xmlns:p14="http://schemas.microsoft.com/office/powerpoint/2010/main" val="2732842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041EA6-A110-4D4D-8292-469DC1119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Texty k překladu nejsou dokonalé. Co s tím?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22A98A-EDAB-475E-BFBA-8D4DB5D4B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Někdy nutná komunikace s klientem</a:t>
            </a:r>
          </a:p>
          <a:p>
            <a:r>
              <a:rPr lang="cs-CZ" dirty="0"/>
              <a:t>Poznámka překladatele: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  Praha </a:t>
            </a:r>
            <a:r>
              <a:rPr lang="cs-CZ" i="1" dirty="0"/>
              <a:t>(text originálu nečitelný – pozn. </a:t>
            </a:r>
            <a:r>
              <a:rPr lang="cs-CZ" i="1" dirty="0" err="1"/>
              <a:t>překl</a:t>
            </a:r>
            <a:r>
              <a:rPr lang="cs-CZ" i="1" dirty="0"/>
              <a:t>.)</a:t>
            </a:r>
            <a:r>
              <a:rPr lang="cs-CZ" dirty="0"/>
              <a:t> ledna 2020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4292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3. REVIZE A FINALIZACE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sz="2800" b="1" dirty="0"/>
              <a:t>Všechny texty prochází interní revizí </a:t>
            </a:r>
          </a:p>
          <a:p>
            <a:pPr>
              <a:buFontTx/>
              <a:buChar char="-"/>
            </a:pPr>
            <a:r>
              <a:rPr lang="cs-CZ" sz="2800" b="1" dirty="0"/>
              <a:t>Nezbytné pro zajištění kvality překladu</a:t>
            </a:r>
          </a:p>
          <a:p>
            <a:pPr>
              <a:buFontTx/>
              <a:buChar char="-"/>
            </a:pPr>
            <a:r>
              <a:rPr lang="cs-CZ" dirty="0"/>
              <a:t>V režimu revizí, příp. komentáře</a:t>
            </a:r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r>
              <a:rPr lang="cs-CZ" dirty="0"/>
              <a:t>Finalizace = překladatel projde revize, vytvoří finální verzi překladu, zkontroluje (i vizuálně) cílový text po exportu z CAT</a:t>
            </a:r>
          </a:p>
        </p:txBody>
      </p:sp>
    </p:spTree>
    <p:extLst>
      <p:ext uri="{BB962C8B-B14F-4D97-AF65-F5344CB8AC3E}">
        <p14:creationId xmlns:p14="http://schemas.microsoft.com/office/powerpoint/2010/main" val="2937763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DALŠÍ ČINNOSTI</a:t>
            </a:r>
            <a:br>
              <a:rPr lang="cs-CZ" dirty="0"/>
            </a:br>
            <a:r>
              <a:rPr lang="cs-CZ" dirty="0"/>
              <a:t>Glosáře, paměť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0732" y="2224330"/>
            <a:ext cx="3814561" cy="4085962"/>
          </a:xfrm>
        </p:spPr>
        <p:txBody>
          <a:bodyPr>
            <a:normAutofit/>
          </a:bodyPr>
          <a:lstStyle/>
          <a:p>
            <a:r>
              <a:rPr lang="cs-CZ" sz="2800" dirty="0"/>
              <a:t>Výhoda překládání v týmu -</a:t>
            </a:r>
            <a:r>
              <a:rPr lang="en-US" sz="2800" dirty="0"/>
              <a:t>&gt;</a:t>
            </a:r>
            <a:r>
              <a:rPr lang="cs-CZ" sz="2800" dirty="0"/>
              <a:t> překladová paměť (TM)</a:t>
            </a:r>
          </a:p>
          <a:p>
            <a:r>
              <a:rPr lang="cs-CZ" sz="2800" dirty="0"/>
              <a:t>Vytváření glosářů např. po absolvovaných školeních </a:t>
            </a:r>
          </a:p>
          <a:p>
            <a:r>
              <a:rPr lang="cs-CZ" sz="2800" dirty="0"/>
              <a:t>Správa terminologie</a:t>
            </a:r>
          </a:p>
          <a:p>
            <a:r>
              <a:rPr lang="cs-CZ" sz="2800" dirty="0"/>
              <a:t>Texty EU (</a:t>
            </a:r>
            <a:r>
              <a:rPr lang="cs-CZ" sz="2800" dirty="0" err="1"/>
              <a:t>alignování</a:t>
            </a:r>
            <a:r>
              <a:rPr lang="cs-CZ" sz="2800" dirty="0"/>
              <a:t>)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25"/>
          <a:stretch/>
        </p:blipFill>
        <p:spPr>
          <a:xfrm>
            <a:off x="4329630" y="1542695"/>
            <a:ext cx="7601638" cy="4880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6897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Můžete vyzkoušet a přečíst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0321" y="2115238"/>
            <a:ext cx="9613861" cy="4638101"/>
          </a:xfrm>
        </p:spPr>
        <p:txBody>
          <a:bodyPr>
            <a:normAutofit/>
          </a:bodyPr>
          <a:lstStyle/>
          <a:p>
            <a:r>
              <a:rPr lang="cs-CZ" b="1" dirty="0"/>
              <a:t>O strojovém překladu: </a:t>
            </a:r>
            <a:r>
              <a:rPr lang="cs-CZ" dirty="0">
                <a:hlinkClick r:id="rId3"/>
              </a:rPr>
              <a:t>https://www.orangetree.cz/2022/01/strojovy-preklad-je-dobry-sluha-a-dal/</a:t>
            </a:r>
            <a:r>
              <a:rPr lang="cs-CZ" dirty="0"/>
              <a:t> </a:t>
            </a:r>
          </a:p>
          <a:p>
            <a:r>
              <a:rPr lang="cs-CZ" b="1" dirty="0"/>
              <a:t>CAT </a:t>
            </a:r>
            <a:r>
              <a:rPr lang="cs-CZ" dirty="0"/>
              <a:t>– </a:t>
            </a:r>
            <a:r>
              <a:rPr lang="cs-CZ" dirty="0" err="1"/>
              <a:t>Memsource</a:t>
            </a:r>
            <a:r>
              <a:rPr lang="cs-CZ" dirty="0"/>
              <a:t>/</a:t>
            </a:r>
            <a:r>
              <a:rPr lang="cs-CZ" dirty="0" err="1"/>
              <a:t>Phrase</a:t>
            </a:r>
            <a:r>
              <a:rPr lang="cs-CZ" dirty="0"/>
              <a:t>: </a:t>
            </a:r>
            <a:r>
              <a:rPr lang="cs-CZ" dirty="0">
                <a:hlinkClick r:id="rId4"/>
              </a:rPr>
              <a:t>https://phrase.com/pricing/</a:t>
            </a:r>
            <a:r>
              <a:rPr lang="cs-CZ" dirty="0"/>
              <a:t> Team Start – 30 dnů zdarma (max. 2 projekty najednou)  (příp. SDL </a:t>
            </a:r>
            <a:r>
              <a:rPr lang="cs-CZ" dirty="0" err="1"/>
              <a:t>Trados</a:t>
            </a:r>
            <a:r>
              <a:rPr lang="cs-CZ" dirty="0"/>
              <a:t> 30 dnů zdarma </a:t>
            </a:r>
            <a:r>
              <a:rPr lang="cs-CZ" dirty="0">
                <a:hlinkClick r:id="rId5"/>
              </a:rPr>
              <a:t>https://www.sdltrados.com/</a:t>
            </a:r>
            <a:r>
              <a:rPr lang="cs-CZ" dirty="0" err="1">
                <a:hlinkClick r:id="rId5"/>
              </a:rPr>
              <a:t>products</a:t>
            </a:r>
            <a:r>
              <a:rPr lang="cs-CZ" dirty="0">
                <a:hlinkClick r:id="rId5"/>
              </a:rPr>
              <a:t>/</a:t>
            </a:r>
            <a:r>
              <a:rPr lang="cs-CZ" dirty="0" err="1">
                <a:hlinkClick r:id="rId5"/>
              </a:rPr>
              <a:t>trados</a:t>
            </a:r>
            <a:r>
              <a:rPr lang="cs-CZ" dirty="0">
                <a:hlinkClick r:id="rId5"/>
              </a:rPr>
              <a:t>-studio/free-trial.html</a:t>
            </a:r>
            <a:r>
              <a:rPr lang="cs-CZ" dirty="0"/>
              <a:t>)</a:t>
            </a:r>
          </a:p>
          <a:p>
            <a:r>
              <a:rPr lang="cs-CZ" b="1" dirty="0" err="1"/>
              <a:t>Eurlex</a:t>
            </a:r>
            <a:r>
              <a:rPr lang="cs-CZ" dirty="0"/>
              <a:t>: GDPR v AJ, NJ, ČJ </a:t>
            </a:r>
            <a:r>
              <a:rPr lang="cs-CZ" dirty="0">
                <a:hlinkClick r:id="rId6"/>
              </a:rPr>
              <a:t>https://eur-lex.europa.eu/legal-content/EN-CS-DE/TXT/?uri=CELEX:32016R0679&amp;from=CS</a:t>
            </a:r>
            <a:endParaRPr lang="cs-CZ" dirty="0"/>
          </a:p>
          <a:p>
            <a:r>
              <a:rPr lang="cs-CZ" i="1" dirty="0"/>
              <a:t>Umění překladu – </a:t>
            </a:r>
            <a:r>
              <a:rPr lang="cs-CZ" dirty="0"/>
              <a:t>Jiří Levý</a:t>
            </a:r>
          </a:p>
          <a:p>
            <a:r>
              <a:rPr lang="cs-CZ" i="1" dirty="0"/>
              <a:t>Titulkujeme profesionálně </a:t>
            </a:r>
            <a:r>
              <a:rPr lang="cs-CZ" dirty="0"/>
              <a:t>– Miroslav Pošta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15250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Děkujeme za pozornost! Máte nějaké dotazy?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0321" y="2336873"/>
            <a:ext cx="10821289" cy="41520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Kde nás najdete?</a:t>
            </a:r>
          </a:p>
          <a:p>
            <a:pPr marL="0" indent="0">
              <a:spcBef>
                <a:spcPts val="1800"/>
              </a:spcBef>
              <a:spcAft>
                <a:spcPts val="1800"/>
              </a:spcAft>
              <a:buNone/>
            </a:pPr>
            <a:r>
              <a:rPr lang="cs-CZ" dirty="0"/>
              <a:t>   </a:t>
            </a:r>
            <a:r>
              <a:rPr lang="cs-CZ" b="1" dirty="0">
                <a:hlinkClick r:id="rId3"/>
              </a:rPr>
              <a:t>www.orangetree.cz</a:t>
            </a:r>
            <a:r>
              <a:rPr lang="cs-CZ" b="1" dirty="0"/>
              <a:t> </a:t>
            </a:r>
          </a:p>
          <a:p>
            <a:pPr marL="0" indent="0">
              <a:buNone/>
            </a:pPr>
            <a:r>
              <a:rPr lang="cs-CZ" dirty="0"/>
              <a:t>            </a:t>
            </a:r>
            <a:r>
              <a:rPr lang="cs-CZ" dirty="0">
                <a:hlinkClick r:id="rId4"/>
              </a:rPr>
              <a:t>Orange Tree</a:t>
            </a:r>
            <a:r>
              <a:rPr lang="cs-CZ" dirty="0"/>
              <a:t>          </a:t>
            </a:r>
            <a:r>
              <a:rPr lang="cs-CZ" dirty="0" err="1">
                <a:hlinkClick r:id="rId5"/>
              </a:rPr>
              <a:t>orangetreetranslations</a:t>
            </a:r>
            <a:r>
              <a:rPr lang="cs-CZ" dirty="0"/>
              <a:t>            </a:t>
            </a:r>
            <a:r>
              <a:rPr lang="cs-CZ" dirty="0" err="1">
                <a:hlinkClick r:id="rId6"/>
              </a:rPr>
              <a:t>OT_translations</a:t>
            </a:r>
            <a:r>
              <a:rPr lang="cs-CZ" dirty="0"/>
              <a:t>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klara.kucerova@orangetree.cz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cs-CZ" dirty="0"/>
              <a:t>   marina.wagnerova@orangetree.cz </a:t>
            </a:r>
          </a:p>
          <a:p>
            <a:pPr marL="0" indent="0">
              <a:spcBef>
                <a:spcPts val="3000"/>
              </a:spcBef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03" y="3529763"/>
            <a:ext cx="633337" cy="45238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7" r="13294"/>
          <a:stretch/>
        </p:blipFill>
        <p:spPr>
          <a:xfrm>
            <a:off x="3800821" y="3570751"/>
            <a:ext cx="539826" cy="47144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972" y="3535597"/>
            <a:ext cx="549028" cy="44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971316"/>
      </p:ext>
    </p:extLst>
  </p:cSld>
  <p:clrMapOvr>
    <a:masterClrMapping/>
  </p:clrMapOvr>
</p:sld>
</file>

<file path=ppt/theme/theme1.xml><?xml version="1.0" encoding="utf-8"?>
<a:theme xmlns:a="http://schemas.openxmlformats.org/drawingml/2006/main" name="Berlín">
  <a:themeElements>
    <a:clrScheme name="Berlí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í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í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C04B304DC596741821BC16EE08042B4" ma:contentTypeVersion="6" ma:contentTypeDescription="Vytvoří nový dokument" ma:contentTypeScope="" ma:versionID="79bbf6be2c7e4bd22e18e7e87bcccc27">
  <xsd:schema xmlns:xsd="http://www.w3.org/2001/XMLSchema" xmlns:xs="http://www.w3.org/2001/XMLSchema" xmlns:p="http://schemas.microsoft.com/office/2006/metadata/properties" xmlns:ns2="707d81f2-8266-4b25-9480-71b509b60fe6" targetNamespace="http://schemas.microsoft.com/office/2006/metadata/properties" ma:root="true" ma:fieldsID="5f4763d16de59455c99119e1f2b58862" ns2:_="">
    <xsd:import namespace="707d81f2-8266-4b25-9480-71b509b60fe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7d81f2-8266-4b25-9480-71b509b60fe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BDAD748-EABC-4CAD-8D75-138427965B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7d81f2-8266-4b25-9480-71b509b60fe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736ACE7-A71A-4953-995C-0EF46F912705}">
  <ds:schemaRefs>
    <ds:schemaRef ds:uri="http://purl.org/dc/dcmitype/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707d81f2-8266-4b25-9480-71b509b60fe6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8932EB3-4418-4B7A-82BA-24ADA22C71C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558</TotalTime>
  <Words>1119</Words>
  <Application>Microsoft Office PowerPoint</Application>
  <PresentationFormat>Širokoúhlá obrazovka</PresentationFormat>
  <Paragraphs>119</Paragraphs>
  <Slides>16</Slides>
  <Notes>16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0" baseType="lpstr">
      <vt:lpstr>Arial</vt:lpstr>
      <vt:lpstr>Calibri</vt:lpstr>
      <vt:lpstr>Trebuchet MS</vt:lpstr>
      <vt:lpstr>Berlín</vt:lpstr>
      <vt:lpstr>Překladatelský proces v praxi</vt:lpstr>
      <vt:lpstr>Jak začínáme</vt:lpstr>
      <vt:lpstr>Jak začínáme</vt:lpstr>
      <vt:lpstr>1. FORMÁTOVÁNÍ </vt:lpstr>
      <vt:lpstr>Psaní všemi deseti, PC znalosti</vt:lpstr>
      <vt:lpstr>2. PŘEKLAD CAT = Computer-aided translation</vt:lpstr>
      <vt:lpstr>MT = machine translation</vt:lpstr>
      <vt:lpstr>MT je (jen) stroj</vt:lpstr>
      <vt:lpstr>Rešerše, zdroje</vt:lpstr>
      <vt:lpstr>Texty k překladu nejsou dokonalé. Co s tím?</vt:lpstr>
      <vt:lpstr>Texty k překladu nejsou dokonalé. Co s tím?</vt:lpstr>
      <vt:lpstr>Texty k překladu nejsou dokonalé. Co s tím?</vt:lpstr>
      <vt:lpstr>3. REVIZE A FINALIZACE</vt:lpstr>
      <vt:lpstr>DALŠÍ ČINNOSTI Glosáře, paměť</vt:lpstr>
      <vt:lpstr>Můžete vyzkoušet a přečíst </vt:lpstr>
      <vt:lpstr>Děkujeme za pozornost! Máte nějaké dotazy?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Překladatelský proces v praxi</dc:title>
  <dc:creator>Acer</dc:creator>
  <cp:lastModifiedBy>Lektor</cp:lastModifiedBy>
  <cp:revision>19</cp:revision>
  <cp:lastPrinted>2022-11-10T09:20:09Z</cp:lastPrinted>
  <dcterms:created xsi:type="dcterms:W3CDTF">2020-02-18T20:57:26Z</dcterms:created>
  <dcterms:modified xsi:type="dcterms:W3CDTF">2022-11-11T14:54:34Z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0x0101005C04B304DC596741821BC16EE08042B4</vt:lpwstr>
  </property>
</Properties>
</file>